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9"/>
  </p:notesMasterIdLst>
  <p:sldIdLst>
    <p:sldId id="256" r:id="rId2"/>
    <p:sldId id="378" r:id="rId3"/>
    <p:sldId id="428" r:id="rId4"/>
    <p:sldId id="433" r:id="rId5"/>
    <p:sldId id="432" r:id="rId6"/>
    <p:sldId id="420" r:id="rId7"/>
    <p:sldId id="298" r:id="rId8"/>
  </p:sldIdLst>
  <p:sldSz cx="9144000" cy="6858000" type="screen4x3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080"/>
    <a:srgbClr val="CC99FF"/>
    <a:srgbClr val="7CAFDD"/>
    <a:srgbClr val="255E91"/>
    <a:srgbClr val="0070C0"/>
    <a:srgbClr val="00B050"/>
    <a:srgbClr val="2E75B6"/>
    <a:srgbClr val="43682B"/>
    <a:srgbClr val="727C7C"/>
    <a:srgbClr val="264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0" autoAdjust="0"/>
    <p:restoredTop sz="86370" autoAdjust="0"/>
  </p:normalViewPr>
  <p:slideViewPr>
    <p:cSldViewPr snapToGrid="0">
      <p:cViewPr varScale="1">
        <p:scale>
          <a:sx n="98" d="100"/>
          <a:sy n="98" d="100"/>
        </p:scale>
        <p:origin x="127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20.07.2026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958"/>
            <a:ext cx="5438775" cy="4465796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416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69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88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7615" y="338668"/>
            <a:ext cx="6893000" cy="151740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 Муниципальной программы Нефтеюганского района</a:t>
            </a:r>
            <a:b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 и 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2025 -2030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38" y="193643"/>
            <a:ext cx="2401938" cy="12882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B888BF-F7E0-43DC-884D-23A3AAF779AC}"/>
              </a:ext>
            </a:extLst>
          </p:cNvPr>
          <p:cNvSpPr/>
          <p:nvPr/>
        </p:nvSpPr>
        <p:spPr>
          <a:xfrm>
            <a:off x="780586" y="3244333"/>
            <a:ext cx="73754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«Культурное пространство»</a:t>
            </a: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Цели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60863" y="2410604"/>
            <a:ext cx="4040435" cy="18064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Цель муниципальной программы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«Укрепление единого культурного пространства, создание комфортных условий и равных возможностей для самореализации и раскрытия таланта, креатива каждого жителя Нефтеюганского района, доступа населения к культурным ценностям, цифровым ресурсам в сфере культуры»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3" y="4795161"/>
            <a:ext cx="3025107" cy="652631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</a:t>
            </a:r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59" y="5427457"/>
            <a:ext cx="3025111" cy="132198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2" y="4859867"/>
            <a:ext cx="5476290" cy="52322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культуры</a:t>
            </a: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спорта Нефтеюганского района </a:t>
            </a:r>
          </a:p>
          <a:p>
            <a:pPr algn="just"/>
            <a:r>
              <a:rPr lang="ru-RU" sz="14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439202" y="5621142"/>
            <a:ext cx="5476290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(Управляющий делами);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(отдел по делам архивов).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631" y="2036621"/>
            <a:ext cx="560881" cy="72548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2B4511-0952-4F02-A006-DA84478FB973}"/>
              </a:ext>
            </a:extLst>
          </p:cNvPr>
          <p:cNvSpPr/>
          <p:nvPr/>
        </p:nvSpPr>
        <p:spPr>
          <a:xfrm>
            <a:off x="160863" y="1058618"/>
            <a:ext cx="8754629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Национальная цель</a:t>
            </a:r>
          </a:p>
          <a:p>
            <a:pPr algn="ctr"/>
            <a:r>
              <a:rPr lang="ru-RU" b="1" dirty="0"/>
              <a:t> «Возможность для самореализации и раскрытия талантов каждого человека»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F42124-05D0-46BE-9424-87956425A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96" y="2399364"/>
            <a:ext cx="4658496" cy="185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95237" y="4282913"/>
            <a:ext cx="5355730" cy="4771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3.Муниципальный проект «Культурно-образовательный комплекс в пгт. Пойковский (1 очередь)»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721" y="4798801"/>
            <a:ext cx="444355" cy="58379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3D519B-2CF4-436F-92DC-9E71AFC19C51}"/>
              </a:ext>
            </a:extLst>
          </p:cNvPr>
          <p:cNvSpPr/>
          <p:nvPr/>
        </p:nvSpPr>
        <p:spPr>
          <a:xfrm>
            <a:off x="53689" y="5059485"/>
            <a:ext cx="5355730" cy="106182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Реализация эффективной и качественной культурной политики на территории городского поселения Пойковский. Внедрения новых, востребованных технологий в сфере культуры для обеспечения культурно-досуговой деятельности для жителей Нефтеюганского района.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DFAF6A-828F-43BC-BB97-9E0BEC3E4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0" y="1104406"/>
            <a:ext cx="1792926" cy="141561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DA86F7-60D6-4DF1-9172-E306F61B5295}"/>
              </a:ext>
            </a:extLst>
          </p:cNvPr>
          <p:cNvSpPr/>
          <p:nvPr/>
        </p:nvSpPr>
        <p:spPr>
          <a:xfrm>
            <a:off x="333607" y="1107139"/>
            <a:ext cx="6647954" cy="3693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1. Региональный проект «Сохранение культурного и исторического наследия»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B3B547-7C36-4C9E-A1E5-7DCAD35E682F}"/>
              </a:ext>
            </a:extLst>
          </p:cNvPr>
          <p:cNvSpPr/>
          <p:nvPr/>
        </p:nvSpPr>
        <p:spPr>
          <a:xfrm>
            <a:off x="333607" y="1845990"/>
            <a:ext cx="6638308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Создание условий для устойчивого развития библиотечной сети, повышения уровня комплектования  библиотек Нефтеюганского района, а также модернизации межпоселенческих библиотек.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C292AB-EBCD-4E11-A333-E5DB61F4B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1520297"/>
            <a:ext cx="403414" cy="53000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6CDD3EE-2BE5-4EB2-BC51-5639F6A7A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248" y="3134795"/>
            <a:ext cx="321709" cy="42894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050394F-1DDF-4E04-A92D-178E87256D8B}"/>
              </a:ext>
            </a:extLst>
          </p:cNvPr>
          <p:cNvSpPr/>
          <p:nvPr/>
        </p:nvSpPr>
        <p:spPr>
          <a:xfrm>
            <a:off x="197589" y="3384654"/>
            <a:ext cx="5251680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Создание (реконструирование), проектирование объекта культуры Культурно-образовательный комплекс в </a:t>
            </a:r>
            <a:r>
              <a:rPr lang="ru-RU" sz="1400" i="1" dirty="0" err="1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пгт.Пойковский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(1 очередь)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FAF752-2502-4AB4-B4C2-426F0D110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1822" y="2677862"/>
            <a:ext cx="3462828" cy="1804572"/>
          </a:xfrm>
          <a:prstGeom prst="rect">
            <a:avLst/>
          </a:prstGeom>
        </p:spPr>
      </p:pic>
      <p:sp>
        <p:nvSpPr>
          <p:cNvPr id="24" name="Объект 2">
            <a:extLst>
              <a:ext uri="{FF2B5EF4-FFF2-40B4-BE49-F238E27FC236}">
                <a16:creationId xmlns:a16="http://schemas.microsoft.com/office/drawing/2014/main" id="{27272859-2198-4627-8388-D22DD58B0B6C}"/>
              </a:ext>
            </a:extLst>
          </p:cNvPr>
          <p:cNvSpPr txBox="1">
            <a:spLocks/>
          </p:cNvSpPr>
          <p:nvPr/>
        </p:nvSpPr>
        <p:spPr>
          <a:xfrm>
            <a:off x="174816" y="2647017"/>
            <a:ext cx="5355730" cy="4771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2.Региональный проект «Укрепление материально-технической базы учреждений культуры»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035636-8E76-4E68-8F09-6FF962FF55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3319" y="4759688"/>
            <a:ext cx="3536992" cy="169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60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58693" y="476762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8453D1-C803-4755-9A46-547A0F3B7EC0}"/>
              </a:ext>
            </a:extLst>
          </p:cNvPr>
          <p:cNvSpPr/>
          <p:nvPr/>
        </p:nvSpPr>
        <p:spPr>
          <a:xfrm>
            <a:off x="113686" y="2911973"/>
            <a:ext cx="7258481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5.Муниципальный проект «Ремонт объекта «Дом культуры «Гармония» в п. Юганская Обь»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2D9BC9E-B1CB-4F8F-BB08-0982DF65A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806" y="3047664"/>
            <a:ext cx="1401473" cy="106674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FF188A7-437C-48AF-B1AD-2BE5BC505173}"/>
              </a:ext>
            </a:extLst>
          </p:cNvPr>
          <p:cNvSpPr/>
          <p:nvPr/>
        </p:nvSpPr>
        <p:spPr>
          <a:xfrm>
            <a:off x="83518" y="3490294"/>
            <a:ext cx="7258480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Улучшение условий доступности и комфортного пребывания населения при проведении мероприятий в сфере образования и культуры.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4826924-C91E-45E6-B2D3-1D4DC458A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038" y="3279595"/>
            <a:ext cx="335976" cy="44796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1627FD-94FA-449D-9B08-B84AF636D96D}"/>
              </a:ext>
            </a:extLst>
          </p:cNvPr>
          <p:cNvSpPr/>
          <p:nvPr/>
        </p:nvSpPr>
        <p:spPr>
          <a:xfrm>
            <a:off x="59515" y="4159557"/>
            <a:ext cx="874052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6.Комплекс процессных мероприятий «Создание условий для сохранения и развития культурного наследия»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659D8C-F718-46AB-920B-9E8D9560BC5A}"/>
              </a:ext>
            </a:extLst>
          </p:cNvPr>
          <p:cNvSpPr/>
          <p:nvPr/>
        </p:nvSpPr>
        <p:spPr>
          <a:xfrm>
            <a:off x="59515" y="4656552"/>
            <a:ext cx="7285446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Выявление, поддержка и сопровождение одаренных детей и их дальнейшего развития.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90FFB1-7D0E-4611-955A-F8D545CF8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5038" y="4434997"/>
            <a:ext cx="332332" cy="44311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5DFF7B-D0B0-44FD-A707-F78373721E66}"/>
              </a:ext>
            </a:extLst>
          </p:cNvPr>
          <p:cNvSpPr/>
          <p:nvPr/>
        </p:nvSpPr>
        <p:spPr>
          <a:xfrm>
            <a:off x="59515" y="5176184"/>
            <a:ext cx="7248375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: Стимулирование культурного разнообразия путем развития народного творчества и традиционной культуры, трансляция знаний о народных художественных промыслах и ремеслах.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C7BC3D7-4577-4CB1-B11E-DA712A05FCAC}"/>
              </a:ext>
            </a:extLst>
          </p:cNvPr>
          <p:cNvSpPr/>
          <p:nvPr/>
        </p:nvSpPr>
        <p:spPr>
          <a:xfrm>
            <a:off x="83518" y="5929217"/>
            <a:ext cx="7248375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библиотечного дела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9DEFD48-090C-4F07-B422-E319A31025C0}"/>
              </a:ext>
            </a:extLst>
          </p:cNvPr>
          <p:cNvSpPr/>
          <p:nvPr/>
        </p:nvSpPr>
        <p:spPr>
          <a:xfrm>
            <a:off x="87650" y="6277529"/>
            <a:ext cx="725847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музейного дела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A5E1D65-6C37-406B-8AF0-BC1D37BEF424}"/>
              </a:ext>
            </a:extLst>
          </p:cNvPr>
          <p:cNvSpPr/>
          <p:nvPr/>
        </p:nvSpPr>
        <p:spPr>
          <a:xfrm>
            <a:off x="128175" y="1879959"/>
            <a:ext cx="6593726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Повышение интереса и активности населения к творческой и личностной самореализации, посредством участия в культурном досуге, организованном на базе объекта культурно-досугового типа. Предоставление дополнительных услуг сферы культуры детям и молодежи.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08CDAEC-DC17-48CF-A7B2-A77EDC2EB7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218" y="1582383"/>
            <a:ext cx="438950" cy="585267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6745658-D01C-4AAF-9F9F-3D3E911888C9}"/>
              </a:ext>
            </a:extLst>
          </p:cNvPr>
          <p:cNvSpPr/>
          <p:nvPr/>
        </p:nvSpPr>
        <p:spPr>
          <a:xfrm>
            <a:off x="181716" y="1214761"/>
            <a:ext cx="6647954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4. Муниципальный проект «Сельский дом культуры/библиотека в сп.Куть-Ях»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B12584-979B-4AE2-8724-26B4F35CAC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665" y="1181431"/>
            <a:ext cx="1792379" cy="159119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8BCBF1E-6ABB-4856-B32D-AC7D1290D6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9792" y="4775901"/>
            <a:ext cx="1631004" cy="163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57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58693" y="476762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1F1D0B2-975B-482E-BD4E-FE3F30E1A1DA}"/>
              </a:ext>
            </a:extLst>
          </p:cNvPr>
          <p:cNvSpPr/>
          <p:nvPr/>
        </p:nvSpPr>
        <p:spPr>
          <a:xfrm>
            <a:off x="144889" y="2843332"/>
            <a:ext cx="7449910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8.Комплекс процессных мероприятий «Развитие архивного дела»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639D2EB-6624-4C39-8DD6-CAA09D5D4E57}"/>
              </a:ext>
            </a:extLst>
          </p:cNvPr>
          <p:cNvSpPr/>
          <p:nvPr/>
        </p:nvSpPr>
        <p:spPr>
          <a:xfrm>
            <a:off x="161724" y="3680659"/>
            <a:ext cx="7258479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Создание условий для предоставления муниципальных услуг (работ), оказываемых  отделом по делам архивов.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0BD622DD-BC82-480C-9F64-2F1C6DA59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329" y="3299491"/>
            <a:ext cx="321709" cy="42894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290823B-55C9-4106-A164-B6BAE840C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712" y="3147664"/>
            <a:ext cx="1594633" cy="1034766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D6C9CB1-3BC9-40A4-A563-070C83507301}"/>
              </a:ext>
            </a:extLst>
          </p:cNvPr>
          <p:cNvSpPr/>
          <p:nvPr/>
        </p:nvSpPr>
        <p:spPr>
          <a:xfrm>
            <a:off x="124602" y="1953153"/>
            <a:ext cx="7332725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Осуществление функций и полномочий Департамента культуры и спорта Нефтеюганского района.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2262D3-22C9-489D-AAD1-9E05D243B5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6246" y="1543105"/>
            <a:ext cx="323116" cy="426757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A5B5859-BD44-4598-9CAF-B6A36050C371}"/>
              </a:ext>
            </a:extLst>
          </p:cNvPr>
          <p:cNvSpPr/>
          <p:nvPr/>
        </p:nvSpPr>
        <p:spPr>
          <a:xfrm>
            <a:off x="210600" y="991381"/>
            <a:ext cx="7318488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7. Комплекс процессных мероприятий «Обеспечение деятельности органов местного самоуправления Нефтеюганского района»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8431A6-EEF9-4792-9F8D-550DBB97BE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519" y="1661073"/>
            <a:ext cx="1414395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443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5470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94594" y="232021"/>
            <a:ext cx="62947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latin typeface="Franklin Gothic Medium" pitchFamily="34" charset="0"/>
                <a:ea typeface="+mj-ea"/>
                <a:cs typeface="+mj-cs"/>
              </a:rPr>
              <a:t>Показатели муниципальной 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3059" y="1853513"/>
            <a:ext cx="8489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Число посещений культурных мероприятий;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созданных (реконструированных) и отремонтированных объектов организаций культуры;</a:t>
            </a:r>
          </a:p>
          <a:p>
            <a:pPr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Количество архивных дел особо ценных и наиболее  востребованных, включая аудио и видео, переведенных в электронный вид, хранящихся в архиве Нефтеюганского района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B7B3BB-8EB2-4CF6-B863-CC15135B0425}"/>
              </a:ext>
            </a:extLst>
          </p:cNvPr>
          <p:cNvSpPr/>
          <p:nvPr/>
        </p:nvSpPr>
        <p:spPr>
          <a:xfrm>
            <a:off x="383059" y="1190970"/>
            <a:ext cx="8363008" cy="40011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Программой предусмотрена реализация 4 показателей</a:t>
            </a:r>
          </a:p>
        </p:txBody>
      </p: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4"/>
          <p:cNvSpPr/>
          <p:nvPr/>
        </p:nvSpPr>
        <p:spPr>
          <a:xfrm>
            <a:off x="1436591" y="258622"/>
            <a:ext cx="5846729" cy="8686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385" tIns="21590" rIns="32385" bIns="2159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5394" y="1085638"/>
            <a:ext cx="357968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 (включая иные источники финансирования):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2 947 040,83582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44818" y="1076669"/>
            <a:ext cx="327823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2026 год –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495 411,18460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292" y="178664"/>
            <a:ext cx="8228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Финансовое обеспечение муниципальной программы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129054" y="1224674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D4F659-2EA9-41FD-8BDE-2EEF458CFB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647" y="2562147"/>
            <a:ext cx="560881" cy="725487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6B75C6B-11C5-441E-B0B6-85742371241E}"/>
              </a:ext>
            </a:extLst>
          </p:cNvPr>
          <p:cNvGrpSpPr/>
          <p:nvPr/>
        </p:nvGrpSpPr>
        <p:grpSpPr>
          <a:xfrm>
            <a:off x="0" y="712540"/>
            <a:ext cx="9144000" cy="97306"/>
            <a:chOff x="947651" y="2746863"/>
            <a:chExt cx="7257566" cy="97306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F4BB5F88-EC8A-4367-B94F-5A0A6A19BEC6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599173C7-EEA9-4271-AEE9-102413E6346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10DEF2-7DCD-47CC-9EB6-18F12D26D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1352" y="3174843"/>
            <a:ext cx="5157663" cy="31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088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18938</TotalTime>
  <Words>537</Words>
  <Application>Microsoft Office PowerPoint</Application>
  <PresentationFormat>Экран (4:3)</PresentationFormat>
  <Paragraphs>61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Calibri</vt:lpstr>
      <vt:lpstr>Cambria</vt:lpstr>
      <vt:lpstr>Franklin Gothic Book</vt:lpstr>
      <vt:lpstr>Franklin Gothic Medium</vt:lpstr>
      <vt:lpstr>Perpetua</vt:lpstr>
      <vt:lpstr>Times New Roman</vt:lpstr>
      <vt:lpstr>Wingdings</vt:lpstr>
      <vt:lpstr>Wingdings 2</vt:lpstr>
      <vt:lpstr>Справедливость</vt:lpstr>
      <vt:lpstr>Публичная декларация Муниципальной программы Нефтеюганского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Маслова Юлия Анатольевна</cp:lastModifiedBy>
  <cp:revision>1072</cp:revision>
  <cp:lastPrinted>2023-12-04T10:24:51Z</cp:lastPrinted>
  <dcterms:created xsi:type="dcterms:W3CDTF">2018-09-04T12:10:47Z</dcterms:created>
  <dcterms:modified xsi:type="dcterms:W3CDTF">2026-07-20T05:48:15Z</dcterms:modified>
</cp:coreProperties>
</file>