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8" r:id="rId3"/>
    <p:sldId id="298" r:id="rId4"/>
    <p:sldId id="302" r:id="rId5"/>
    <p:sldId id="304" r:id="rId6"/>
    <p:sldId id="316" r:id="rId7"/>
    <p:sldId id="306" r:id="rId8"/>
    <p:sldId id="307" r:id="rId9"/>
    <p:sldId id="315" r:id="rId10"/>
    <p:sldId id="313" r:id="rId1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нько Наталья Николаевна" initials="ЛНН" lastIdx="4" clrIdx="0">
    <p:extLst>
      <p:ext uri="{19B8F6BF-5375-455C-9EA6-DF929625EA0E}">
        <p15:presenceInfo xmlns:p15="http://schemas.microsoft.com/office/powerpoint/2012/main" userId="S-1-5-21-1640303835-3458130752-2682420707-872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0" d="100"/>
          <a:sy n="110" d="100"/>
        </p:scale>
        <p:origin x="732" y="9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1768257548064118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5885701668761043"/>
          <c:y val="7.7856441520370759E-2"/>
          <c:w val="0.32683625954649936"/>
          <c:h val="0.85903004842490771"/>
        </c:manualLayout>
      </c:layout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975047495482139E-3"/>
          <c:y val="0"/>
          <c:w val="0.71768257548064118"/>
          <c:h val="1"/>
        </c:manualLayout>
      </c:layout>
      <c:pie3DChart>
        <c:varyColors val="1"/>
        <c:ser>
          <c:idx val="0"/>
          <c:order val="0"/>
          <c:explosion val="1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4CF-40F6-8409-E907722C03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24CF-40F6-8409-E907722C0384}"/>
              </c:ext>
            </c:extLst>
          </c:dPt>
          <c:dPt>
            <c:idx val="2"/>
            <c:bubble3D val="0"/>
            <c:explosion val="27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4CF-40F6-8409-E907722C0384}"/>
              </c:ext>
            </c:extLst>
          </c:dPt>
          <c:dLbls>
            <c:dLbl>
              <c:idx val="0"/>
              <c:layout>
                <c:manualLayout>
                  <c:x val="-9.1562625496192665E-2"/>
                  <c:y val="5.277920379679455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 dirty="0"/>
                      <a:t> 3 533,60000</a:t>
                    </a:r>
                    <a:endParaRPr lang="en-US" dirty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799319038351636"/>
                      <c:h val="4.383778061972009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24CF-40F6-8409-E907722C0384}"/>
                </c:ext>
              </c:extLst>
            </c:dLbl>
            <c:dLbl>
              <c:idx val="1"/>
              <c:layout>
                <c:manualLayout>
                  <c:x val="1.8121288208763825E-2"/>
                  <c:y val="0.1720562613718706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17</a:t>
                    </a:r>
                    <a:r>
                      <a:rPr lang="en-US" baseline="0" dirty="0"/>
                      <a:t> 467,60000</a:t>
                    </a:r>
                    <a:endParaRPr lang="en-US" dirty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45713146595"/>
                      <c:h val="5.104990334619779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24CF-40F6-8409-E907722C038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aseline="0" dirty="0"/>
                      <a:t>750 543,89752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4CF-40F6-8409-E907722C038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Лист1!$B$19:$B$22</c:f>
              <c:strCache>
                <c:ptCount val="3"/>
                <c:pt idx="0">
                  <c:v> федеральный бюджет 3 533,60000 </c:v>
                </c:pt>
                <c:pt idx="1">
                  <c:v> бюджет автономного округа 17 467,60000                                  </c:v>
                </c:pt>
                <c:pt idx="2">
                  <c:v> местный бюджет 750 543,89752 </c:v>
                </c:pt>
              </c:strCache>
            </c:strRef>
          </c:cat>
          <c:val>
            <c:numRef>
              <c:f>Лист1!$C$19:$C$22</c:f>
              <c:numCache>
                <c:formatCode>_-* #\ ##0.00000\ _₽_-;\-* #\ ##0.00000\ _₽_-;_-* "-"??\ _₽_-;_-@_-</c:formatCode>
                <c:ptCount val="3"/>
                <c:pt idx="0">
                  <c:v>3533.6</c:v>
                </c:pt>
                <c:pt idx="1">
                  <c:v>17467.599999999999</c:v>
                </c:pt>
                <c:pt idx="2">
                  <c:v>750543.89752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4CF-40F6-8409-E907722C038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168172620978332"/>
          <c:y val="8.0754952134977631E-2"/>
          <c:w val="0.38379824845929289"/>
          <c:h val="0.25190411397652596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46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7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1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52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7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3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05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701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4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1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1">
                <a:lumMod val="5000"/>
                <a:lumOff val="95000"/>
              </a:schemeClr>
            </a:gs>
            <a:gs pos="7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9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86493" y="3692002"/>
            <a:ext cx="7721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«Совершенствование муниципального управления»</a:t>
            </a:r>
            <a:br>
              <a:rPr kumimoji="0" lang="ru-RU" sz="21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53824" y="31138"/>
            <a:ext cx="7964681" cy="1019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Финансирование муниципальной программы на 2026   </a:t>
            </a:r>
          </a:p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                 год,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7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71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545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09752 тыс.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94859080"/>
              </p:ext>
            </p:extLst>
          </p:nvPr>
        </p:nvGraphicFramePr>
        <p:xfrm>
          <a:off x="4136164" y="1247728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337597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015109"/>
              </p:ext>
            </p:extLst>
          </p:nvPr>
        </p:nvGraphicFramePr>
        <p:xfrm>
          <a:off x="546931" y="1342753"/>
          <a:ext cx="8238146" cy="449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982798"/>
              </p:ext>
            </p:extLst>
          </p:nvPr>
        </p:nvGraphicFramePr>
        <p:xfrm>
          <a:off x="508185" y="1420245"/>
          <a:ext cx="8287104" cy="5282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8441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452181" y="2276044"/>
            <a:ext cx="2050382" cy="5070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2181" y="1124450"/>
            <a:ext cx="2262553" cy="932313"/>
          </a:xfrm>
          <a:prstGeom prst="rect">
            <a:avLst/>
          </a:prstGeom>
          <a:solidFill>
            <a:schemeClr val="bg1">
              <a:lumMod val="8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исполнитель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: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22952" y="1296389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планирования, анализа и отчетности администрации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9960" y="2513492"/>
            <a:ext cx="7453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Администрация Нефтеюганского района: </a:t>
            </a:r>
          </a:p>
          <a:p>
            <a:r>
              <a:rPr lang="ru-RU" dirty="0"/>
              <a:t>- отдел муниципального контроля;</a:t>
            </a:r>
          </a:p>
          <a:p>
            <a:r>
              <a:rPr lang="ru-RU" dirty="0"/>
              <a:t>- отдел записи актов гражданского состояния;</a:t>
            </a:r>
          </a:p>
          <a:p>
            <a:r>
              <a:rPr lang="ru-RU" dirty="0"/>
              <a:t>- управление муниципальной службы, кадров и наград.</a:t>
            </a:r>
          </a:p>
          <a:p>
            <a:r>
              <a:rPr lang="ru-RU" dirty="0"/>
              <a:t>- отдел по делам несовершеннолетних, защите их прав.</a:t>
            </a:r>
          </a:p>
          <a:p>
            <a:r>
              <a:rPr lang="ru-RU" dirty="0"/>
              <a:t>Дума Нефтеюганского района.</a:t>
            </a:r>
          </a:p>
          <a:p>
            <a:r>
              <a:rPr lang="ru-RU" dirty="0"/>
              <a:t>Контрольно-счётная палата Нефтеюганского района.</a:t>
            </a:r>
          </a:p>
          <a:p>
            <a:r>
              <a:rPr lang="ru-RU" dirty="0"/>
              <a:t>Администрации городских и сельских поселений.</a:t>
            </a:r>
          </a:p>
          <a:p>
            <a:r>
              <a:rPr lang="ru-RU" dirty="0"/>
              <a:t>Департамент образования Нефтеюганского района.</a:t>
            </a:r>
          </a:p>
          <a:p>
            <a:r>
              <a:rPr lang="ru-RU" dirty="0"/>
              <a:t>Департамент культуры и спорта Нефтеюганского района.</a:t>
            </a:r>
          </a:p>
          <a:p>
            <a:r>
              <a:rPr lang="ru-RU" dirty="0"/>
              <a:t>Департамент строительства и жилищно-коммунального комплекса Нефтеюганского района.</a:t>
            </a:r>
          </a:p>
          <a:p>
            <a:r>
              <a:rPr lang="ru-RU" dirty="0"/>
              <a:t>Департамент финансов Нефтеюганского района.</a:t>
            </a:r>
          </a:p>
          <a:p>
            <a:r>
              <a:rPr lang="ru-RU" dirty="0"/>
              <a:t>Департамент имущественных отношений Нефтеюганского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372595" y="1315855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551943" y="115652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4294" y="123496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1854400" y="3409201"/>
            <a:ext cx="924743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1-4</a:t>
            </a:r>
          </a:p>
        </p:txBody>
      </p:sp>
      <p:sp>
        <p:nvSpPr>
          <p:cNvPr id="15" name="Овал 14"/>
          <p:cNvSpPr/>
          <p:nvPr/>
        </p:nvSpPr>
        <p:spPr>
          <a:xfrm>
            <a:off x="6682735" y="3383564"/>
            <a:ext cx="712876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5-6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3893" y="3467081"/>
            <a:ext cx="136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72255" y="3450959"/>
            <a:ext cx="136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ЗАДАЧИ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3083365" y="354796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691239" y="3490918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55975" y="4078427"/>
            <a:ext cx="4486941" cy="23489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300" dirty="0">
                <a:latin typeface="Franklin Gothic Medium" panose="020B0603020102020204" pitchFamily="34" charset="0"/>
              </a:rPr>
              <a:t>1. Создание условий для качественного и эффективного исполнения функций органами местного самоуправления Нефтеюганского района.</a:t>
            </a:r>
          </a:p>
          <a:p>
            <a:pPr algn="l"/>
            <a:r>
              <a:rPr lang="ru-RU" sz="1300" dirty="0">
                <a:latin typeface="Franklin Gothic Medium" panose="020B0603020102020204" pitchFamily="34" charset="0"/>
              </a:rPr>
              <a:t>2. Создание условий для качественного и эффективного исполнения функций подведомственными администрации Нефтеюганского района казенными учреждениями.</a:t>
            </a:r>
          </a:p>
          <a:p>
            <a:pPr algn="l">
              <a:spcAft>
                <a:spcPts val="0"/>
              </a:spcAft>
            </a:pPr>
            <a:r>
              <a:rPr lang="ru-RU" sz="13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3. Повышение качества и доступности предоставления населению и организациям государственных услуг по государственной регистрации актов гражданского состояния.</a:t>
            </a:r>
          </a:p>
          <a:p>
            <a:pPr algn="l">
              <a:spcAft>
                <a:spcPts val="0"/>
              </a:spcAft>
            </a:pPr>
            <a:r>
              <a:rPr lang="ru-RU" sz="13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  <a:t>4. Обеспечение деятельности комиссии по делам несовершеннолетних.</a:t>
            </a:r>
          </a:p>
          <a:p>
            <a:pPr marL="342900" indent="-342900" algn="l">
              <a:buAutoNum type="arabicPeriod"/>
            </a:pPr>
            <a:endParaRPr lang="ru-RU" sz="1500" dirty="0">
              <a:latin typeface="Franklin Gothic Medium" panose="020B06030201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5947954" y="4180283"/>
            <a:ext cx="1350434" cy="2247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0724" y="1880417"/>
            <a:ext cx="45174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Franklin Gothic Medium" panose="020B0603020102020204" pitchFamily="34" charset="0"/>
            </a:endParaRPr>
          </a:p>
          <a:p>
            <a:endParaRPr lang="ru-RU" sz="1200" dirty="0">
              <a:latin typeface="Franklin Gothic Medium" panose="020B0603020102020204" pitchFamily="34" charset="0"/>
            </a:endParaRPr>
          </a:p>
          <a:p>
            <a:r>
              <a:rPr lang="ru-RU" sz="1200" dirty="0">
                <a:latin typeface="Franklin Gothic Medium" panose="020B0603020102020204" pitchFamily="34" charset="0"/>
              </a:rPr>
              <a:t>              </a:t>
            </a:r>
          </a:p>
          <a:p>
            <a:r>
              <a:rPr lang="ru-RU" sz="1200" dirty="0">
                <a:latin typeface="Franklin Gothic Medium" panose="020B0603020102020204" pitchFamily="34" charset="0"/>
              </a:rPr>
              <a:t>Качественное и эффективное исполнение </a:t>
            </a:r>
          </a:p>
          <a:p>
            <a:r>
              <a:rPr lang="ru-RU" sz="1200" dirty="0">
                <a:latin typeface="Franklin Gothic Medium" panose="020B0603020102020204" pitchFamily="34" charset="0"/>
              </a:rPr>
              <a:t>функций органами местного самоуправления Нефтеюганского района и подведомственными администрации Нефтеюганского района казенными учреждениями.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4F89311-B87D-4259-A395-DF8D11AAEA90}"/>
              </a:ext>
            </a:extLst>
          </p:cNvPr>
          <p:cNvSpPr/>
          <p:nvPr/>
        </p:nvSpPr>
        <p:spPr>
          <a:xfrm>
            <a:off x="4861224" y="4064892"/>
            <a:ext cx="3686620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5. Содействие повышению профессионального уровня муниципальных служащих, управленческих кадров и лиц включенных в резерв управленческих кадров муниципального образования.</a:t>
            </a:r>
          </a:p>
          <a:p>
            <a:endParaRPr lang="ru-RU" sz="1300" dirty="0">
              <a:latin typeface="Franklin Gothic Medium" panose="020B0603020102020204" pitchFamily="34" charset="0"/>
              <a:ea typeface="Courier New" panose="02070309020205020404" pitchFamily="49" charset="0"/>
            </a:endParaRPr>
          </a:p>
          <a:p>
            <a:r>
              <a:rPr lang="ru-RU" sz="12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6. Обеспечение мер, способствующих повышению результативности и эффективности муниципальной службы в муниципальном образовании Нефтеюганский район.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A64E380-A4CB-4BA1-B404-7D8B0D04E0A4}"/>
              </a:ext>
            </a:extLst>
          </p:cNvPr>
          <p:cNvSpPr/>
          <p:nvPr/>
        </p:nvSpPr>
        <p:spPr>
          <a:xfrm>
            <a:off x="4951586" y="1915956"/>
            <a:ext cx="33513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endParaRPr lang="ru-RU" sz="1200" dirty="0"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endParaRPr lang="ru-RU" sz="1200" dirty="0"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endParaRPr lang="ru-RU" sz="1200" dirty="0">
              <a:latin typeface="Franklin Gothic Medium" panose="020B0603020102020204" pitchFamily="34" charset="0"/>
              <a:ea typeface="Times New Roman" panose="02020603050405020304" pitchFamily="18" charset="0"/>
            </a:endParaRPr>
          </a:p>
          <a:p>
            <a:r>
              <a:rPr lang="ru-RU" sz="12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  <a:t>Развитие муниципальной службы в муниципальном образовании Нефтеюганский район</a:t>
            </a:r>
            <a:endParaRPr lang="ru-RU" sz="1200" dirty="0">
              <a:latin typeface="Franklin Gothic Medium" panose="020B0603020102020204" pitchFamily="34" charset="0"/>
            </a:endParaRP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A15A9B68-FB23-4B5E-A7B9-330B5DCCE328}"/>
              </a:ext>
            </a:extLst>
          </p:cNvPr>
          <p:cNvSpPr/>
          <p:nvPr/>
        </p:nvSpPr>
        <p:spPr>
          <a:xfrm>
            <a:off x="291010" y="2036980"/>
            <a:ext cx="412273" cy="375103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40" name="Овал 39">
            <a:extLst>
              <a:ext uri="{FF2B5EF4-FFF2-40B4-BE49-F238E27FC236}">
                <a16:creationId xmlns:a16="http://schemas.microsoft.com/office/drawing/2014/main" id="{A20BC41F-5724-414A-8A8F-B5B1B58BA14B}"/>
              </a:ext>
            </a:extLst>
          </p:cNvPr>
          <p:cNvSpPr/>
          <p:nvPr/>
        </p:nvSpPr>
        <p:spPr>
          <a:xfrm>
            <a:off x="4951586" y="2050132"/>
            <a:ext cx="421603" cy="39170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FAEE46F-0F06-4EEE-A81C-7BEE7586CA5E}"/>
              </a:ext>
            </a:extLst>
          </p:cNvPr>
          <p:cNvSpPr txBox="1"/>
          <p:nvPr/>
        </p:nvSpPr>
        <p:spPr>
          <a:xfrm>
            <a:off x="914183" y="2015151"/>
            <a:ext cx="21691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Направление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B5B79BE-E25B-4FF7-97B4-204156230828}"/>
              </a:ext>
            </a:extLst>
          </p:cNvPr>
          <p:cNvSpPr txBox="1"/>
          <p:nvPr/>
        </p:nvSpPr>
        <p:spPr>
          <a:xfrm>
            <a:off x="5443245" y="2109286"/>
            <a:ext cx="21854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Направление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44ABFF-D063-4F91-B328-2D4585B12E9A}"/>
              </a:ext>
            </a:extLst>
          </p:cNvPr>
          <p:cNvSpPr txBox="1"/>
          <p:nvPr/>
        </p:nvSpPr>
        <p:spPr>
          <a:xfrm>
            <a:off x="2871015" y="1131845"/>
            <a:ext cx="46024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Повышение эффективности муниципальной службы в муниципальном образовании Нефтеюганский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5473906" y="3678639"/>
            <a:ext cx="2825269" cy="5136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Председатель Думы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 Нефтеюганского района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 Котова Т.Г.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0320" y="3200458"/>
            <a:ext cx="2931362" cy="19905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Направление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Demi" panose="020B07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9985" y="3255134"/>
            <a:ext cx="283892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/>
              <a:t>1.Обеспечение выполнения полномочий и функций Администрации Нефтеюганского района, Контрольно- счетной палаты, Думы Нефтеюганского района.</a:t>
            </a:r>
          </a:p>
          <a:p>
            <a:endParaRPr lang="ru-RU" sz="900" b="1" dirty="0"/>
          </a:p>
          <a:p>
            <a:r>
              <a:rPr lang="ru-RU" sz="900" b="1" dirty="0"/>
              <a:t>2. Обеспечение выполнения полномочий и функций органов </a:t>
            </a:r>
            <a:r>
              <a:rPr lang="ru-RU" sz="900" b="1" dirty="0" err="1"/>
              <a:t>метсного</a:t>
            </a:r>
            <a:r>
              <a:rPr lang="ru-RU" sz="900" b="1" dirty="0"/>
              <a:t> самоуправления, подведомственных казенных учреждений администрации Нефтеюганского района, материально-техническое и финансовое обеспечение деятельности которых осуществляет муниципальное казенное учреждение «Управление по делам администрации».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687567" y="2085904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72456" y="2085904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047202" y="2163097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627153" y="2038006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35487" y="2104166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981" y="2168477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338" y="1190663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200" dirty="0">
                <a:solidFill>
                  <a:srgbClr val="44546A">
                    <a:lumMod val="50000"/>
                  </a:srgbClr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качественного и эффективного исполнения функций органами местного самоуправления Нефтеюганского района.</a:t>
            </a:r>
          </a:p>
          <a:p>
            <a:pPr lvl="0" algn="just">
              <a:buClr>
                <a:srgbClr val="FF0000"/>
              </a:buClr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2: </a:t>
            </a:r>
            <a:r>
              <a:rPr lang="ru-RU" sz="1200" dirty="0">
                <a:latin typeface="Franklin Gothic Medium" panose="020B0603020102020204" pitchFamily="34" charset="0"/>
              </a:rPr>
              <a:t>Создание</a:t>
            </a:r>
            <a:r>
              <a:rPr lang="ru-RU" sz="1200" b="1" dirty="0">
                <a:latin typeface="Franklin Gothic Medium" panose="020B0603020102020204" pitchFamily="34" charset="0"/>
              </a:rPr>
              <a:t> </a:t>
            </a:r>
            <a:r>
              <a:rPr lang="ru-RU" sz="1200" dirty="0">
                <a:latin typeface="Franklin Gothic Medium" panose="020B0603020102020204" pitchFamily="34" charset="0"/>
              </a:rPr>
              <a:t>условий для качественного и эффективного исполнения функций подведомственными администрации Нефтеюганского района казенными учреждениями</a:t>
            </a:r>
            <a:endParaRPr lang="ru-RU" sz="1200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9985" y="6074374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88490" y="6090651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300" b="1" dirty="0">
                <a:solidFill>
                  <a:schemeClr val="bg1"/>
                </a:solidFill>
                <a:latin typeface="Franklin Gothic Book" pitchFamily="34" charset="0"/>
              </a:rPr>
              <a:t>Исполнение обеспечения функций органами местного самоуправления Нефтеюганского района и подведомственными администрации Нефтеюганского района казенными учреждениями ежегодно не ниже 95%. </a:t>
            </a:r>
            <a:endParaRPr lang="ru-RU" sz="13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014" y="22474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82217" y="2074777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6754" y="2096615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2" y="2150008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80320" y="2096615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02627" y="215694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5" y="2199103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473906" y="2933678"/>
            <a:ext cx="2825268" cy="5602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Начальник отдела планирования, анализа и отчетности (Николаева </a:t>
            </a:r>
            <a:r>
              <a:rPr lang="ru-RU" sz="1000" dirty="0" err="1">
                <a:latin typeface="Franklin Gothic Medium" pitchFamily="34" charset="0"/>
              </a:rPr>
              <a:t>О.В</a:t>
            </a:r>
            <a:r>
              <a:rPr lang="ru-RU" sz="1000" dirty="0">
                <a:latin typeface="Franklin Gothic Medium" pitchFamily="34" charset="0"/>
              </a:rPr>
              <a:t>.)</a:t>
            </a:r>
          </a:p>
        </p:txBody>
      </p:sp>
      <p:sp>
        <p:nvSpPr>
          <p:cNvPr id="36" name="Скругленный прямоугольник 36">
            <a:extLst>
              <a:ext uri="{FF2B5EF4-FFF2-40B4-BE49-F238E27FC236}">
                <a16:creationId xmlns:a16="http://schemas.microsoft.com/office/drawing/2014/main" id="{942B6579-3CBF-49D5-AB4C-B127B545B25E}"/>
              </a:ext>
            </a:extLst>
          </p:cNvPr>
          <p:cNvSpPr/>
          <p:nvPr/>
        </p:nvSpPr>
        <p:spPr>
          <a:xfrm>
            <a:off x="3506287" y="2933298"/>
            <a:ext cx="1773014" cy="25864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tx1"/>
                </a:solidFill>
              </a:rPr>
              <a:t>Исполнение обеспечения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</a:p>
        </p:txBody>
      </p:sp>
      <p:sp>
        <p:nvSpPr>
          <p:cNvPr id="41" name="Скругленный прямоугольник 26">
            <a:extLst>
              <a:ext uri="{FF2B5EF4-FFF2-40B4-BE49-F238E27FC236}">
                <a16:creationId xmlns:a16="http://schemas.microsoft.com/office/drawing/2014/main" id="{70426C48-019D-410B-8449-5F31AE546B35}"/>
              </a:ext>
            </a:extLst>
          </p:cNvPr>
          <p:cNvSpPr/>
          <p:nvPr/>
        </p:nvSpPr>
        <p:spPr>
          <a:xfrm>
            <a:off x="5473906" y="4298016"/>
            <a:ext cx="2825269" cy="5414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Председатель контрольно-счетной палаты Нефтеюганского района 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Пикурс Н.В.</a:t>
            </a:r>
          </a:p>
        </p:txBody>
      </p:sp>
      <p:sp>
        <p:nvSpPr>
          <p:cNvPr id="38" name="Скругленный прямоугольник 26">
            <a:extLst>
              <a:ext uri="{FF2B5EF4-FFF2-40B4-BE49-F238E27FC236}">
                <a16:creationId xmlns:a16="http://schemas.microsoft.com/office/drawing/2014/main" id="{70426C48-019D-410B-8449-5F31AE546B35}"/>
              </a:ext>
            </a:extLst>
          </p:cNvPr>
          <p:cNvSpPr/>
          <p:nvPr/>
        </p:nvSpPr>
        <p:spPr>
          <a:xfrm>
            <a:off x="5473905" y="4956280"/>
            <a:ext cx="2825269" cy="5414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Начальник отдела муниципального контроля администрации Нефтеюганского района</a:t>
            </a:r>
          </a:p>
          <a:p>
            <a:pPr algn="ctr"/>
            <a:r>
              <a:rPr lang="ru-RU" sz="1000" dirty="0" err="1">
                <a:latin typeface="Franklin Gothic Medium" pitchFamily="34" charset="0"/>
              </a:rPr>
              <a:t>Шафигуллина</a:t>
            </a:r>
            <a:r>
              <a:rPr lang="ru-RU" sz="1000" dirty="0">
                <a:latin typeface="Franklin Gothic Medium" pitchFamily="34" charset="0"/>
              </a:rPr>
              <a:t> М.В.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54071" y="3169840"/>
            <a:ext cx="3174142" cy="2094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3" y="132052"/>
            <a:ext cx="8886699" cy="938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Направление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6797" y="3667598"/>
            <a:ext cx="27668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/>
              <a:t>Обеспечение государственной регистрации актов гражданского состояния в Нефтеюганском районе.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700733" y="2321413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29591" y="2302074"/>
            <a:ext cx="2185757" cy="58005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192776" y="2441587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98346" y="229108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2293449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2398535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563178" y="1332597"/>
            <a:ext cx="8460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</a:rPr>
              <a:t>Повышение качества и доступности предоставления населению и организациям государственных услуг по государственной регистрации актов гражданского состояния 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49283" y="5599779"/>
            <a:ext cx="8146005" cy="82239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3827" y="5679942"/>
            <a:ext cx="7529524" cy="4877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500" b="1" dirty="0">
                <a:solidFill>
                  <a:schemeClr val="bg1"/>
                </a:solidFill>
              </a:rPr>
              <a:t>Уровень удовлетворенности населения услугами в сфере государственной регистрации актов гражданского состояния (процент числа опрошенных), 99%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963" y="171936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72191" y="2366836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1974" y="2315107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607" y="236683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40538" y="2321413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21170" y="2476772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25" y="2441587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771017" y="3620273"/>
            <a:ext cx="2972604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ЗАГС Нефтеюганского района Петелина Р.А.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72105" y="3169840"/>
            <a:ext cx="1859659" cy="2094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Исполнение отдельных государственных полномочий по государственной регистрации актов гражданского 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93B94C4-12AF-4B82-9261-2B29E7526D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8009" y="398785"/>
            <a:ext cx="78867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Направление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5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8F858B29-F576-4BFE-8F16-D83704A7F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156119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33">
            <a:extLst>
              <a:ext uri="{FF2B5EF4-FFF2-40B4-BE49-F238E27FC236}">
                <a16:creationId xmlns:a16="http://schemas.microsoft.com/office/drawing/2014/main" id="{CD628A6F-0401-40DB-AAEB-49E76879B2AA}"/>
              </a:ext>
            </a:extLst>
          </p:cNvPr>
          <p:cNvGrpSpPr/>
          <p:nvPr/>
        </p:nvGrpSpPr>
        <p:grpSpPr>
          <a:xfrm>
            <a:off x="248009" y="1330729"/>
            <a:ext cx="7859486" cy="89285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9B2EE88B-E197-41A8-A1DD-683E07D511C5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09E3A1C-CF85-496D-AE59-92E88F6FB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3972DB5-637E-488B-AE30-1E7C17097417}"/>
              </a:ext>
            </a:extLst>
          </p:cNvPr>
          <p:cNvSpPr/>
          <p:nvPr/>
        </p:nvSpPr>
        <p:spPr>
          <a:xfrm>
            <a:off x="867978" y="1525248"/>
            <a:ext cx="8460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4: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</a:rPr>
              <a:t>Обеспечение деятельности отдела по делам несовершеннолетних.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BE29E71-062E-48B5-8092-3F04F06BFB0A}"/>
              </a:ext>
            </a:extLst>
          </p:cNvPr>
          <p:cNvSpPr/>
          <p:nvPr/>
        </p:nvSpPr>
        <p:spPr>
          <a:xfrm>
            <a:off x="1355007" y="238369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442D6DBE-5E8F-4DFB-8E32-297F0C042337}"/>
              </a:ext>
            </a:extLst>
          </p:cNvPr>
          <p:cNvSpPr/>
          <p:nvPr/>
        </p:nvSpPr>
        <p:spPr>
          <a:xfrm>
            <a:off x="972587" y="234412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006495-2E23-4451-BFDC-F6447ED14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69" y="2451653"/>
            <a:ext cx="363500" cy="3635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1FC2925-357F-417B-88E3-F50997B8B2A5}"/>
              </a:ext>
            </a:extLst>
          </p:cNvPr>
          <p:cNvSpPr/>
          <p:nvPr/>
        </p:nvSpPr>
        <p:spPr>
          <a:xfrm>
            <a:off x="1750438" y="248701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4002FD3-5129-4255-8017-0D7E222ACAF6}"/>
              </a:ext>
            </a:extLst>
          </p:cNvPr>
          <p:cNvSpPr/>
          <p:nvPr/>
        </p:nvSpPr>
        <p:spPr>
          <a:xfrm>
            <a:off x="5417799" y="2366836"/>
            <a:ext cx="2213761" cy="55171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</a:rPr>
              <a:t>Ответственные </a:t>
            </a:r>
            <a:endParaRPr lang="en-US" sz="18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</a:rPr>
              <a:t>исполнители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1D03C95B-619E-4D08-B81D-4DE1BFBD8CED}"/>
              </a:ext>
            </a:extLst>
          </p:cNvPr>
          <p:cNvSpPr/>
          <p:nvPr/>
        </p:nvSpPr>
        <p:spPr>
          <a:xfrm>
            <a:off x="4972637" y="2356021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DDF866-83EC-4B9B-B886-24F6252AD8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02" y="2440492"/>
            <a:ext cx="450824" cy="411114"/>
          </a:xfrm>
          <a:prstGeom prst="rect">
            <a:avLst/>
          </a:prstGeom>
        </p:spPr>
      </p:pic>
      <p:sp>
        <p:nvSpPr>
          <p:cNvPr id="25" name="Скругленный прямоугольник 23">
            <a:extLst>
              <a:ext uri="{FF2B5EF4-FFF2-40B4-BE49-F238E27FC236}">
                <a16:creationId xmlns:a16="http://schemas.microsoft.com/office/drawing/2014/main" id="{6FF24062-E77E-4D9E-A82F-DC314AD5C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978" y="3154227"/>
            <a:ext cx="2969242" cy="25320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1500" dirty="0"/>
              <a:t>Обеспечение деятельности комиссий по делам несовершеннолетних</a:t>
            </a:r>
          </a:p>
        </p:txBody>
      </p:sp>
      <p:sp>
        <p:nvSpPr>
          <p:cNvPr id="26" name="Скругленный прямоугольник 36">
            <a:extLst>
              <a:ext uri="{FF2B5EF4-FFF2-40B4-BE49-F238E27FC236}">
                <a16:creationId xmlns:a16="http://schemas.microsoft.com/office/drawing/2014/main" id="{26D77CC7-B649-4169-AAF2-9781A090F4F0}"/>
              </a:ext>
            </a:extLst>
          </p:cNvPr>
          <p:cNvSpPr/>
          <p:nvPr/>
        </p:nvSpPr>
        <p:spPr>
          <a:xfrm>
            <a:off x="4972637" y="3131334"/>
            <a:ext cx="3134857" cy="257278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делам несовершеннолетних, защите их прав </a:t>
            </a:r>
            <a:r>
              <a:rPr lang="ru-RU" sz="1600" b="1" dirty="0" err="1">
                <a:solidFill>
                  <a:schemeClr val="tx1"/>
                </a:solidFill>
              </a:rPr>
              <a:t>Малтакова</a:t>
            </a:r>
            <a:r>
              <a:rPr lang="ru-RU" sz="1600" b="1" dirty="0">
                <a:solidFill>
                  <a:schemeClr val="tx1"/>
                </a:solidFill>
              </a:rPr>
              <a:t> В.В.</a:t>
            </a:r>
          </a:p>
        </p:txBody>
      </p:sp>
    </p:spTree>
    <p:extLst>
      <p:ext uri="{BB962C8B-B14F-4D97-AF65-F5344CB8AC3E}">
        <p14:creationId xmlns:p14="http://schemas.microsoft.com/office/powerpoint/2010/main" val="564371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585674" y="3098795"/>
            <a:ext cx="3331750" cy="120032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Направление: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Развитие муниципальной службы в муниципальном образовании нефтеюганский район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6087" y="3132217"/>
            <a:ext cx="3281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Повышение квалификации, формирование резервов управленческих кадров муниципального образования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876488" y="22546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720115" y="224062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236683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034466" y="2227383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271680" y="223210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545" y="2341890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1301604"/>
            <a:ext cx="8704015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5:</a:t>
            </a:r>
            <a:r>
              <a:rPr lang="ru-RU" sz="15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 Содействие повышению профессионального уровня муниципальных служащих, управленческих кадров и лиц включенных в резерв управленческих кадров муниципального образования.</a:t>
            </a:r>
          </a:p>
          <a:p>
            <a:endParaRPr lang="ru-RU" sz="1200" dirty="0">
              <a:latin typeface="Franklin Gothic Medium" panose="020B0603020102020204" pitchFamily="34" charset="0"/>
              <a:ea typeface="Courier New" panose="02070309020205020404" pitchFamily="49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06943" y="5046289"/>
            <a:ext cx="8243731" cy="10534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53288" y="5151362"/>
            <a:ext cx="8151039" cy="8432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500" b="1" dirty="0">
                <a:solidFill>
                  <a:schemeClr val="bg1"/>
                </a:solidFill>
              </a:rPr>
              <a:t>Количество обученных сотрудников органа местного самоуправления администрации Нефтеюганского района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5462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28004" y="225690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16579" y="223418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3" y="231062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34527" y="22341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59" y="236683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4" y="2341890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582195" y="3125018"/>
            <a:ext cx="3168479" cy="11741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prstClr val="black"/>
                </a:solidFill>
              </a:rPr>
              <a:t>Начальник управления муниципальной службы, кадров и наград администрации Нефтеюганского района  </a:t>
            </a:r>
          </a:p>
          <a:p>
            <a:pPr lvl="0" algn="ctr"/>
            <a:r>
              <a:rPr lang="ru-RU" sz="1200" b="1" dirty="0" err="1">
                <a:solidFill>
                  <a:prstClr val="black"/>
                </a:solidFill>
              </a:rPr>
              <a:t>Кучерова</a:t>
            </a:r>
            <a:r>
              <a:rPr lang="ru-RU" sz="1200" b="1" dirty="0">
                <a:solidFill>
                  <a:prstClr val="black"/>
                </a:solidFill>
              </a:rPr>
              <a:t> М.В.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71666" y="3107765"/>
            <a:ext cx="1291650" cy="11913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Курсы 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99063" y="3070632"/>
            <a:ext cx="3264955" cy="126055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Направление: Повышение эффективности муниципальной службы в муниципальном образовании Нефтеюганский район</a:t>
            </a: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633" y="3003684"/>
            <a:ext cx="319996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Проведение конкурса среди муниципальных служащих «Лучший муниципальный служащий муниципального образования Нефтеюганский район»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700734" y="22546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777966" y="2226645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193000" y="234509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196599" y="221975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393277" y="2221980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42" y="2315428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95156" y="1386236"/>
            <a:ext cx="87040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6: </a:t>
            </a:r>
            <a:r>
              <a:rPr lang="ru-RU" sz="15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мер, способствующих повышению результативности и эффективности муниципальной службы в муниципальном образовании Нефтеюганский район, в том числе предупреждение коррупции, выявление и разрешение конфликта интересов </a:t>
            </a:r>
            <a:endParaRPr lang="ru-RU" sz="15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28004" y="225690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1974" y="223418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994" y="230370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80022" y="22341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80974" y="2354363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7" y="2341890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20171" y="2987041"/>
            <a:ext cx="2779000" cy="34401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prstClr val="black"/>
                </a:solidFill>
              </a:rPr>
              <a:t>Начальник управления муниципальной службы, кадров и наград администрации Нефтеюганского района  </a:t>
            </a:r>
          </a:p>
          <a:p>
            <a:pPr lvl="0" algn="ctr"/>
            <a:r>
              <a:rPr lang="ru-RU" sz="1200" b="1" dirty="0" err="1">
                <a:solidFill>
                  <a:prstClr val="black"/>
                </a:solidFill>
              </a:rPr>
              <a:t>Кучерова</a:t>
            </a:r>
            <a:r>
              <a:rPr lang="ru-RU" sz="1200" b="1" dirty="0">
                <a:solidFill>
                  <a:prstClr val="black"/>
                </a:solidFill>
              </a:rPr>
              <a:t> М.В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664764" y="2902645"/>
            <a:ext cx="2249731" cy="142854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Вознаграждение победителей по итогам конкурса "Лучший муниципальный служащий муниципального образования Нефтеюганский район"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9063" y="5133116"/>
            <a:ext cx="3264955" cy="139077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Franklin Gothic Medium" pitchFamily="34" charset="0"/>
              </a:rPr>
              <a:t>Совершенствование механизмов кадровой и антикоррупционной работы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700734" y="5109688"/>
            <a:ext cx="2140814" cy="139077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Совершенствование механизмов кадровой и антикоррупционной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2776383" y="216925"/>
            <a:ext cx="4666205" cy="48313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Карта результатов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2626" y="890217"/>
            <a:ext cx="4203914" cy="961201"/>
          </a:xfrm>
          <a:ln>
            <a:noFill/>
          </a:ln>
        </p:spPr>
        <p:txBody>
          <a:bodyPr>
            <a:normAutofit fontScale="25000" lnSpcReduction="20000"/>
          </a:bodyPr>
          <a:lstStyle/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Общий объём финансирования: до 2030 года 4 325 561,72258 тыс. рублей, из них на 2026 год</a:t>
            </a:r>
            <a:r>
              <a:rPr lang="ru-RU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771 545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09752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053" y="377018"/>
            <a:ext cx="823031" cy="890093"/>
          </a:xfrm>
          <a:prstGeom prst="rect">
            <a:avLst/>
          </a:prstGeom>
        </p:spPr>
      </p:pic>
      <p:grpSp>
        <p:nvGrpSpPr>
          <p:cNvPr id="5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452926" y="642517"/>
            <a:ext cx="7289563" cy="180772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298485" y="1851418"/>
            <a:ext cx="8422603" cy="174463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500" b="1" dirty="0">
                <a:solidFill>
                  <a:schemeClr val="tx1"/>
                </a:solidFill>
              </a:rPr>
              <a:t>Количество обученных сотрудников органа местного самоуправления администрации Нефтеюганского района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Franklin Gothic Medium" pitchFamily="34" charset="0"/>
              </a:rPr>
              <a:t>68 сотрудников прошли обучение в 2025 году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Franklin Gothic Medium" pitchFamily="34" charset="0"/>
              </a:rPr>
              <a:t>Показатель исполнен на 100%</a:t>
            </a:r>
            <a:endParaRPr lang="ru-RU" sz="1100" dirty="0">
              <a:latin typeface="Franklin Gothic Medium" pitchFamily="34" charset="0"/>
            </a:endParaRPr>
          </a:p>
        </p:txBody>
      </p:sp>
      <p:pic>
        <p:nvPicPr>
          <p:cNvPr id="10" name="Рисунок 9" descr="Школьный класс со сплошной заливкой">
            <a:extLst>
              <a:ext uri="{FF2B5EF4-FFF2-40B4-BE49-F238E27FC236}">
                <a16:creationId xmlns:a16="http://schemas.microsoft.com/office/drawing/2014/main" id="{0AEDC2AC-5C59-4470-AEEA-E67F3A662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3677" y="3851031"/>
            <a:ext cx="6304085" cy="279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620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3372</TotalTime>
  <Words>857</Words>
  <Application>Microsoft Office PowerPoint</Application>
  <PresentationFormat>Экран (4:3)</PresentationFormat>
  <Paragraphs>129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Franklin Gothic Book</vt:lpstr>
      <vt:lpstr>Franklin Gothic Demi</vt:lpstr>
      <vt:lpstr>Franklin Gothic Heavy</vt:lpstr>
      <vt:lpstr>Franklin Gothic Medium</vt:lpstr>
      <vt:lpstr>Times New Roman</vt:lpstr>
      <vt:lpstr>Тема Office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Направление : 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vt:lpstr>
      <vt:lpstr>Презентация PowerPoint</vt:lpstr>
      <vt:lpstr>Презентация PowerPoint</vt:lpstr>
      <vt:lpstr>Карта результатов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Линько Наталья Николаевна</cp:lastModifiedBy>
  <cp:revision>492</cp:revision>
  <cp:lastPrinted>2018-10-02T05:15:37Z</cp:lastPrinted>
  <dcterms:created xsi:type="dcterms:W3CDTF">2018-09-04T12:10:47Z</dcterms:created>
  <dcterms:modified xsi:type="dcterms:W3CDTF">2026-06-01T09:49:35Z</dcterms:modified>
</cp:coreProperties>
</file>