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11"/>
  </p:notesMasterIdLst>
  <p:sldIdLst>
    <p:sldId id="256" r:id="rId2"/>
    <p:sldId id="378" r:id="rId3"/>
    <p:sldId id="390" r:id="rId4"/>
    <p:sldId id="420" r:id="rId5"/>
    <p:sldId id="422" r:id="rId6"/>
    <p:sldId id="426" r:id="rId7"/>
    <p:sldId id="428" r:id="rId8"/>
    <p:sldId id="407" r:id="rId9"/>
    <p:sldId id="425" r:id="rId10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478"/>
    <a:srgbClr val="255E91"/>
    <a:srgbClr val="CC99FF"/>
    <a:srgbClr val="7CAFDD"/>
    <a:srgbClr val="0070C0"/>
    <a:srgbClr val="00B050"/>
    <a:srgbClr val="2E75B6"/>
    <a:srgbClr val="43682B"/>
    <a:srgbClr val="727C7C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7126" autoAdjust="0"/>
  </p:normalViewPr>
  <p:slideViewPr>
    <p:cSldViewPr snapToGrid="0">
      <p:cViewPr varScale="1">
        <p:scale>
          <a:sx n="110" d="100"/>
          <a:sy n="110" d="100"/>
        </p:scale>
        <p:origin x="18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206556120284293E-2"/>
          <c:y val="7.097590073968027E-2"/>
          <c:w val="0.83764768990274419"/>
          <c:h val="0.9472967018374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9D1-465D-A520-72822046F54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9D1-465D-A520-72822046F5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9D1-465D-A520-72822046F5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иные источники</c:v>
                </c:pt>
                <c:pt idx="1">
                  <c:v>бюджет автономного округа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0.00000</c:formatCode>
                <c:ptCount val="3"/>
                <c:pt idx="0">
                  <c:v>15500</c:v>
                </c:pt>
                <c:pt idx="1">
                  <c:v>13649.2</c:v>
                </c:pt>
                <c:pt idx="2">
                  <c:v>297291.10739999998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9D1-465D-A520-72822046F54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58992939427722035"/>
          <c:y val="0.68426509186351703"/>
          <c:w val="0.40423294182708758"/>
          <c:h val="0.30452576950608445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01.11.2025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807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hart" Target="../charts/char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338668"/>
            <a:ext cx="7173422" cy="18965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5400" b="1" i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«Развитие физической культуры и спорта»</a:t>
            </a:r>
            <a:endParaRPr lang="en-US" sz="5400" b="1" i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0980" y="5945669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876" y="216816"/>
            <a:ext cx="1402682" cy="1451728"/>
          </a:xfrm>
          <a:prstGeom prst="rect">
            <a:avLst/>
          </a:prstGeom>
          <a:noFill/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026" name="Рисунок 2_mr_css_attr">
            <a:extLst>
              <a:ext uri="{FF2B5EF4-FFF2-40B4-BE49-F238E27FC236}">
                <a16:creationId xmlns:a16="http://schemas.microsoft.com/office/drawing/2014/main" id="{6E13D53C-A9CF-4E58-BD7C-06297970E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548" y="330584"/>
            <a:ext cx="14954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589061" y="0"/>
            <a:ext cx="8646853" cy="6780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</a:p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«</a:t>
            </a:r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физической культуры и спорта»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966641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62782" y="1261545"/>
            <a:ext cx="7602956" cy="52340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условий, обеспечивающих жителям Нефтеюганского района возможность для систематических занятий физической культурой и спортом.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1734659"/>
            <a:ext cx="875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ЗАДАЧИ: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62782" y="791218"/>
            <a:ext cx="9002841" cy="94218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782" y="1992289"/>
            <a:ext cx="9002841" cy="49244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  «Развитие массовой физической культуры и спорта, школьного спорта».</a:t>
            </a:r>
          </a:p>
          <a:p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«Развитие спорта высших достижений, системы подготовки спортивного резерва и детско-юношеского спорта». 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1214" y="6212403"/>
            <a:ext cx="2819400" cy="429536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624675" y="2882747"/>
            <a:ext cx="610523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 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Сохранение населения, укрепление здоровья и повышение благополучия людей, поддержка семьи.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1.1. Показатель «Увеличение ожидаемой продолжительности жизни до 78 лет к 2030 году и до 81 года к 2036 году, в том числе опережающий рост показателей ожидаемой продолжительности здоровой жизни».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1.2. Показатель «Снижение к 2030 году суммарной продолжительности временной нетрудоспособности граждан в трудоспособном возрасте на основе формирования здорового образа жизни, создания условий для своевременной профилактики заболеваний и привлечения граждан к систематическим занятиям спортом».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1.3. Показатель «Повышение к 2030 году уровня удовлетворенности граждан условиями для занятий физической культурой и спортом».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2. Реализация потенциала каждого человека, развитие его талантов, воспитание патриотичной и социально ответственной личности: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2.1. Показатель «Обеспечение к 2030 году функционирования эффективной системы выявления, поддержки и развития способностей и талантов детей и молодежи, основанной на принципах ответственности, справедливости, всеобщности и направленной на самоопределение и профессиональную ориентацию 100 процентов обучающихся».</a:t>
            </a:r>
          </a:p>
          <a:p>
            <a:pPr algn="just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3. Государственная программа Ханты-Мансийского автономного округа – Югры «Развитие физической культуры и спорта».</a:t>
            </a:r>
          </a:p>
        </p:txBody>
      </p:sp>
      <p:pic>
        <p:nvPicPr>
          <p:cNvPr id="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244" y="113124"/>
            <a:ext cx="556181" cy="6163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3488" y="2519362"/>
            <a:ext cx="3488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Срок реализации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: 2025 - 2030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3488" y="2888694"/>
            <a:ext cx="2815119" cy="1017142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Связь с национальными целями развития Российской Федерации/ государственной программой Ханты-Мансийского автономного округа – Югры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24675" y="6147816"/>
            <a:ext cx="4791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(комитет по физической культуре и спорту) 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21" name="Рисунок 2_mr_css_attr">
            <a:extLst>
              <a:ext uri="{FF2B5EF4-FFF2-40B4-BE49-F238E27FC236}">
                <a16:creationId xmlns:a16="http://schemas.microsoft.com/office/drawing/2014/main" id="{079A15D1-1D0D-41C5-B91E-5EB5E2702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286" y="113124"/>
            <a:ext cx="887086" cy="80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Презентація на тему &quot;Спор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8880" y="1063811"/>
            <a:ext cx="2737836" cy="225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88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4200" y="0"/>
            <a:ext cx="844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Структура муниципальной программы 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«Развитие физической культуры и спорта»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064774"/>
            <a:ext cx="88053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Региональный проект «Бизнес спринт (Я выбираю спорт)»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Муниципальный проект «Лыжероллерная трасса </a:t>
            </a:r>
            <a:r>
              <a:rPr lang="ru-RU" sz="1600" dirty="0" err="1">
                <a:solidFill>
                  <a:srgbClr val="264478"/>
                </a:solidFill>
                <a:latin typeface="Franklin Gothic Medium" pitchFamily="34" charset="0"/>
              </a:rPr>
              <a:t>сп.Каркатеевы</a:t>
            </a: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»;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- «Обеспечение деятельности (оказание услуг) организация занятий физической культурой и спортом»;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- «Развитие сети шаговой доступности»;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856822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13016" y="1043439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51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53" name="Нашивка 52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54" name="Нашивка 5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Прямоугольник 1"/>
          <p:cNvSpPr/>
          <p:nvPr/>
        </p:nvSpPr>
        <p:spPr>
          <a:xfrm>
            <a:off x="431514" y="963875"/>
            <a:ext cx="61953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 Направление (подпрограмма) «Развитие массовой физической культуры и спорта, школьного спорта»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92468" y="3658436"/>
            <a:ext cx="327239" cy="386598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5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483397" y="3592822"/>
            <a:ext cx="8211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 Направление (подпрограмма) «Развитие спорта высших достижений, системы подготовки спортивного резерва и детско-юношеского спорта»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0" y="5061369"/>
            <a:ext cx="88053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Муниципальный проект «Капитальный ремонт здания Нефтеюганского районного бюджетного учреждения дополнительного образования спортивная школа «Нептун»»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itchFamily="34" charset="0"/>
              </a:rPr>
              <a:t>Комплекс процессных мероприятий  «Обеспечение деятельности (оказание услуг)  по  организации дополнительного образования детей и спортивной подготовки»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724015"/>
            <a:ext cx="61439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Структурные элементы: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600522"/>
            <a:ext cx="260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Структурные элементы: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DBA93C-7E0B-41D5-B9B2-C6E50F7B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189" y="90047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ема Спорт на английском языке (топик, слова, лексика) - Английский язык,  грамма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0395" y="1417014"/>
            <a:ext cx="2226589" cy="182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18467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181529" y="120990"/>
            <a:ext cx="6441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Показатели муниципальной программы</a:t>
            </a:r>
          </a:p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«Развитие физической культуры и спорта»</a:t>
            </a:r>
          </a:p>
          <a:p>
            <a:pPr algn="ctr">
              <a:defRPr/>
            </a:pPr>
            <a:endParaRPr lang="ru-RU" i="1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894" y="1740442"/>
            <a:ext cx="62087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граждан, систематически занимающегося физической культурой и спортом;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обороне»;</a:t>
            </a:r>
          </a:p>
          <a:p>
            <a:pPr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- Доля обучающихся, систематически занимающихся физической культурой и спортом, в общей численности обучающихся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24C058-0DEA-4FF8-85D9-3B2CF5CC1B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189" y="91045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0338" y="820699"/>
            <a:ext cx="2050920" cy="180948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786734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5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00450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региональных проектов в муниципальной программе «Развитие физической культуры и спорта»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endParaRPr lang="ru-RU" i="1" dirty="0">
              <a:solidFill>
                <a:schemeClr val="accent2">
                  <a:lumMod val="75000"/>
                </a:schemeClr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" y="1621475"/>
            <a:ext cx="641908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45185" y="1366848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256392" y="2192475"/>
            <a:ext cx="24251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Внедрение новой модели создания общедоступной инфраструктуры для массового спорта, способствующей привлечению негосударственного сектора в решение задач развития массового спорта, формирование «активной среды»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2064" y="40802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4889" y="1208655"/>
            <a:ext cx="6524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Региональный проект «Бизнес спринт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 (Я выбираю спорт)»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2024-2027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45816" y="2201037"/>
            <a:ext cx="26118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33191" y="2219873"/>
            <a:ext cx="26118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культуры и спорта Нефтеюганского района (комитет по физической культуре и спорту)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1C8698-D327-423D-BEEB-22AB55EC1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8638" y="-20476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Лыжероллеры - две большие разницы - YouTu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7523" y="1046184"/>
            <a:ext cx="1869897" cy="147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910025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6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90079" cy="636997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68245" y="218617"/>
            <a:ext cx="680929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муниципальных проектов в муниципальной программе «Развитие физической культуры и спорта»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621475"/>
            <a:ext cx="8517275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55459" y="140794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637768" y="1289376"/>
            <a:ext cx="5338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Муниципальный проект «Лыжероллерная 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трасса </a:t>
            </a:r>
            <a:r>
              <a:rPr lang="ru-RU" sz="2000" b="1" i="1" dirty="0" err="1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сп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. Каркатеевы»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2022 - 2030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3376" y="2305491"/>
            <a:ext cx="20963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Пропаганда спортивного образа жизни для всех возрастных категорий и социальных групп граждан.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94446" y="2303778"/>
            <a:ext cx="30227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23610" y="2353437"/>
            <a:ext cx="26118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Соисполнитель: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строительства и жилищно-коммунального комплекса Нефтеюганского района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A8CA6B-7BB7-46AE-91AB-17D8E5CC41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5703" y="48266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1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868928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7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691203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Реализация муниципальных проектов в муниципальной программе «Развитие физической культуры и спорта»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621475"/>
            <a:ext cx="8517275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defRPr/>
            </a:pP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</a:p>
        </p:txBody>
      </p:sp>
      <p:grpSp>
        <p:nvGrpSpPr>
          <p:cNvPr id="2" name="Группа 28"/>
          <p:cNvGrpSpPr/>
          <p:nvPr/>
        </p:nvGrpSpPr>
        <p:grpSpPr>
          <a:xfrm>
            <a:off x="134912" y="1099720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Прямоугольник 3"/>
          <p:cNvSpPr/>
          <p:nvPr/>
        </p:nvSpPr>
        <p:spPr>
          <a:xfrm>
            <a:off x="553160" y="1028799"/>
            <a:ext cx="5056529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 </a:t>
            </a: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Муниципальный проект «Капитальный ремонт здания Нефтеюганского районного бюджетного учреждения дополнительного образования спортивная школа «Нептун»»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Срок реализации: 2024 - 2030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2880844"/>
            <a:ext cx="244524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Задачи структурного элемента: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Обеспечение доступа жителям Нефтеюганского района к спортивной инфраструктуре.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381429" y="2897312"/>
            <a:ext cx="2550168" cy="3092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Связь с показателями: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Доля граждан, систематически занимающегося физической культурой и спортом.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Уровень обеспеченности населения спортивными сооружениями исходя из единовременной пропускной способности объектов спорта.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560" y="984839"/>
            <a:ext cx="3164440" cy="203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5225660" y="2928790"/>
            <a:ext cx="26118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Соисполнитель: </a:t>
            </a:r>
          </a:p>
          <a:p>
            <a:pPr>
              <a:defRPr/>
            </a:pPr>
            <a:r>
              <a:rPr lang="ru-RU" sz="1600" dirty="0">
                <a:solidFill>
                  <a:srgbClr val="264478"/>
                </a:solidFill>
                <a:latin typeface="Franklin Gothic Medium" panose="020B0603020102020204" pitchFamily="34" charset="0"/>
              </a:rPr>
              <a:t>Департамент строительства и жилищно-коммунального комплекса Нефтеюганского района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237BA8-1358-4098-AB07-91287979F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4933" y="74394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3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www.zhukvesti.ru/wp-content/uploads/2022/11/1601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0000"/>
                    </a14:imgEffect>
                    <a14:imgEffect>
                      <a14:brightnessContrast bright="33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517" y="2294861"/>
            <a:ext cx="3687483" cy="3584731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outerShdw sx="1000" sy="1000" algn="ctr" rotWithShape="0">
              <a:srgbClr val="000000"/>
            </a:outerShdw>
            <a:reflection endPos="0" dir="5400000" sy="-100000" algn="bl" rotWithShape="0"/>
            <a:softEdge rad="1270000"/>
          </a:effectLst>
        </p:spPr>
      </p:pic>
      <p:sp>
        <p:nvSpPr>
          <p:cNvPr id="47" name="Title 1"/>
          <p:cNvSpPr txBox="1">
            <a:spLocks/>
          </p:cNvSpPr>
          <p:nvPr/>
        </p:nvSpPr>
        <p:spPr>
          <a:xfrm>
            <a:off x="632879" y="0"/>
            <a:ext cx="8096255" cy="6265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Финансирование муниципальной программы </a:t>
            </a:r>
          </a:p>
          <a:p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7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Номер слайда 2"/>
          <p:cNvSpPr txBox="1">
            <a:spLocks/>
          </p:cNvSpPr>
          <p:nvPr/>
        </p:nvSpPr>
        <p:spPr>
          <a:xfrm>
            <a:off x="6950096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9" name="Picture 2" descr="C:\Users\Алан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20022516"/>
              </p:ext>
            </p:extLst>
          </p:nvPr>
        </p:nvGraphicFramePr>
        <p:xfrm>
          <a:off x="228600" y="1024129"/>
          <a:ext cx="546811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660136" y="1316736"/>
            <a:ext cx="34838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Финансовое обеспечение муниципальной программы на 2025 год 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составляет  326 440,30740 тыс. руб. в том числе: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- иные источники 15 500,00000 тыс. руб.;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бюджет автономного округа 13 649,20000тыс. руб.;</a:t>
            </a:r>
          </a:p>
          <a:p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  <a:cs typeface="Arial" pitchFamily="34" charset="0"/>
              </a:rPr>
              <a:t>- местный бюджет 297 291,10740 тыс. руб.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517B41-F330-4906-8A2C-089E41DC0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3499" y="31130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32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297431" y="516142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Карта результатов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муниципальной программы </a:t>
            </a:r>
          </a:p>
          <a:p>
            <a:r>
              <a:rPr lang="ru-RU" sz="1800" b="1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endParaRPr lang="en-US" sz="36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0" y="1032174"/>
            <a:ext cx="8989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Общий объём финансирования до 2030 года 1 506 122,85636 тыс. руб., в том числе на 2025 год 326 440,30740 тыс. руб.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318522"/>
            <a:ext cx="88708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 граждан, систематически занимающегося физической культурой и спортом 61%, на 2025 год 61%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726300"/>
            <a:ext cx="882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Уровень обеспеченности населения спортивными сооружениями, исходя из единовременной пропускной способности объектов спорта 57,2%, на 2025 год 57,2%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998981"/>
            <a:ext cx="8366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Планируемые показатели муниципальной программы: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129630"/>
            <a:ext cx="8907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 42,5%, на 2025 год 42,5%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234958"/>
            <a:ext cx="8531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Всероссийского физкультурно-спортивного комплекса «Готов к труду и обороне» 42,5%, на 2025 год 42,5%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867948"/>
            <a:ext cx="843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  <a:cs typeface="Times New Roman" panose="02020603050405020304" pitchFamily="18" charset="0"/>
              </a:rPr>
              <a:t>Доля обучающихся, систематически занимающихся физической культурой и спортом, в общей численности обучающихся 97,1%, на 2025 год 97,1%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84A7C8-B4F0-4007-BD73-23CCE620D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353" y="55269"/>
            <a:ext cx="88399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5829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18729</TotalTime>
  <Words>1047</Words>
  <Application>Microsoft Office PowerPoint</Application>
  <PresentationFormat>Экран (4:3)</PresentationFormat>
  <Paragraphs>101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Calibri</vt:lpstr>
      <vt:lpstr>Cambria</vt:lpstr>
      <vt:lpstr>Century</vt:lpstr>
      <vt:lpstr>Franklin Gothic Book</vt:lpstr>
      <vt:lpstr>Franklin Gothic Heavy</vt:lpstr>
      <vt:lpstr>Franklin Gothic Medium</vt:lpstr>
      <vt:lpstr>Perpetua</vt:lpstr>
      <vt:lpstr>Wingdings 2</vt:lpstr>
      <vt:lpstr>Справедливость</vt:lpstr>
      <vt:lpstr>Публичная декларация муниципальной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Шорина Наталья Владимировна</cp:lastModifiedBy>
  <cp:revision>1041</cp:revision>
  <cp:lastPrinted>2023-12-04T10:24:51Z</cp:lastPrinted>
  <dcterms:created xsi:type="dcterms:W3CDTF">2018-09-04T12:10:47Z</dcterms:created>
  <dcterms:modified xsi:type="dcterms:W3CDTF">2025-11-01T07:23:19Z</dcterms:modified>
</cp:coreProperties>
</file>