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8"/>
  </p:notesMasterIdLst>
  <p:sldIdLst>
    <p:sldId id="256" r:id="rId2"/>
    <p:sldId id="378" r:id="rId3"/>
    <p:sldId id="428" r:id="rId4"/>
    <p:sldId id="431" r:id="rId5"/>
    <p:sldId id="420" r:id="rId6"/>
    <p:sldId id="298" r:id="rId7"/>
  </p:sldIdLst>
  <p:sldSz cx="9144000" cy="6858000" type="screen4x3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8080"/>
    <a:srgbClr val="CC99FF"/>
    <a:srgbClr val="7CAFDD"/>
    <a:srgbClr val="255E91"/>
    <a:srgbClr val="0070C0"/>
    <a:srgbClr val="00B050"/>
    <a:srgbClr val="2E75B6"/>
    <a:srgbClr val="43682B"/>
    <a:srgbClr val="727C7C"/>
    <a:srgbClr val="264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86370" autoAdjust="0"/>
  </p:normalViewPr>
  <p:slideViewPr>
    <p:cSldViewPr snapToGrid="0">
      <p:cViewPr varScale="1">
        <p:scale>
          <a:sx n="98" d="100"/>
          <a:sy n="98" d="100"/>
        </p:scale>
        <p:origin x="222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24.12.2025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958"/>
            <a:ext cx="5438775" cy="4465796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6735"/>
            <a:ext cx="2946400" cy="496729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87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8AB44D-43D6-42BD-9EC2-BF144E988B4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88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7615" y="338668"/>
            <a:ext cx="6893000" cy="151740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 Муниципальной программы Нефтеюганского района</a:t>
            </a:r>
            <a:br>
              <a:rPr lang="ru-RU" sz="2400" b="1" dirty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культуры и спорта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2025 -2030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15" name="Рисунок 14" descr="https://pic.rutubelist.ru/userappearance/ef/a6/efa62717288e7ae4b675ff4ac302d7c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38" y="193643"/>
            <a:ext cx="2401938" cy="12882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B888BF-F7E0-43DC-884D-23A3AAF779AC}"/>
              </a:ext>
            </a:extLst>
          </p:cNvPr>
          <p:cNvSpPr/>
          <p:nvPr/>
        </p:nvSpPr>
        <p:spPr>
          <a:xfrm>
            <a:off x="780586" y="3244333"/>
            <a:ext cx="73754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«Культурное пространство»</a:t>
            </a: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Цели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60863" y="2410604"/>
            <a:ext cx="4040435" cy="180642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Цель муниципальной программы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«Укрепление единого культурного пространства, создание комфортных условий и равных возможностей для самореализации и раскрытия таланта, креатива каждого жителя Нефтеюганского района, доступа населения к культурным ценностям, цифровым ресурсам в сфере культуры»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0863" y="4795161"/>
            <a:ext cx="3025107" cy="652631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</a:t>
            </a:r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0859" y="5427457"/>
            <a:ext cx="3025111" cy="1321987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Соисполнители: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39202" y="4859867"/>
            <a:ext cx="5476290" cy="52322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культуры</a:t>
            </a: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спорта Нефтеюганского района </a:t>
            </a:r>
          </a:p>
          <a:p>
            <a:pPr algn="just"/>
            <a:r>
              <a:rPr lang="ru-RU" sz="14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439202" y="5621142"/>
            <a:ext cx="5476290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(Управляющий делами);</a:t>
            </a:r>
          </a:p>
          <a:p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Администрация Нефтеюганского района (отдел по делам архивов).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631" y="2036621"/>
            <a:ext cx="560881" cy="72548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D2B4511-0952-4F02-A006-DA84478FB973}"/>
              </a:ext>
            </a:extLst>
          </p:cNvPr>
          <p:cNvSpPr/>
          <p:nvPr/>
        </p:nvSpPr>
        <p:spPr>
          <a:xfrm>
            <a:off x="160863" y="1058618"/>
            <a:ext cx="8754629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Национальная цель</a:t>
            </a:r>
          </a:p>
          <a:p>
            <a:pPr algn="ctr"/>
            <a:r>
              <a:rPr lang="ru-RU" b="1" dirty="0"/>
              <a:t> «Возможность для самореализации и раскрытия талантов каждого человека»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F42124-05D0-46BE-9424-87956425AC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996" y="2399364"/>
            <a:ext cx="4658496" cy="185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94230" y="2843798"/>
            <a:ext cx="6647954" cy="47714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2.Муниципальный проект «Культурно-образовательный комплекс в пгт. Пойковский (1 очередь)»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39203" y="485986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A9CBFF-5339-46C0-BB4F-F6E54858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7" y="3398046"/>
            <a:ext cx="444355" cy="58379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E5A4D24-3A93-400D-9EC7-DB41C7CF3509}"/>
              </a:ext>
            </a:extLst>
          </p:cNvPr>
          <p:cNvSpPr/>
          <p:nvPr/>
        </p:nvSpPr>
        <p:spPr>
          <a:xfrm>
            <a:off x="291527" y="4939754"/>
            <a:ext cx="6647954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3. Муниципальный проект «Сельский дом культуры/библиотека в сп.Куть-Ях»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0C523A-BF26-419C-BA8E-C7DE79C61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460" y="2921018"/>
            <a:ext cx="1792926" cy="164871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7D3290B-27DA-467F-BB1B-341A775BF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8737" y="4976896"/>
            <a:ext cx="1792926" cy="158772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03D519B-2CF4-436F-92DC-9E71AFC19C51}"/>
              </a:ext>
            </a:extLst>
          </p:cNvPr>
          <p:cNvSpPr/>
          <p:nvPr/>
        </p:nvSpPr>
        <p:spPr>
          <a:xfrm>
            <a:off x="294230" y="3701805"/>
            <a:ext cx="6647953" cy="8679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Реализация эффективной и качественной культурной политики на территории городского поселения Пойковский. Внедрения новых, востребованных технологий в сфере культуры для обеспечения культурно-досуговой деятельности для жителей Нефтеюганского района.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A0AA666-A9F3-476F-BA88-EE69C372180D}"/>
              </a:ext>
            </a:extLst>
          </p:cNvPr>
          <p:cNvSpPr/>
          <p:nvPr/>
        </p:nvSpPr>
        <p:spPr>
          <a:xfrm>
            <a:off x="343255" y="5611397"/>
            <a:ext cx="6593726" cy="95410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Повышение интереса и активности населения к творческой и личностной самореализации, посредством участия в культурном досуге, организованном на базе объекта культурно-досугового типа. Предоставление дополнительных услуг сферы культуры детям и молодежи.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1BC5829-3C12-4FAE-B18B-A6210A54F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8732" y="5305872"/>
            <a:ext cx="438950" cy="58526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DFAF6A-828F-43BC-BB97-9E0BEC3E42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0" y="1104406"/>
            <a:ext cx="1792926" cy="141561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DA86F7-60D6-4DF1-9172-E306F61B5295}"/>
              </a:ext>
            </a:extLst>
          </p:cNvPr>
          <p:cNvSpPr/>
          <p:nvPr/>
        </p:nvSpPr>
        <p:spPr>
          <a:xfrm>
            <a:off x="333607" y="1107139"/>
            <a:ext cx="6647954" cy="3693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1. Региональный проект «Сохранение культурного и исторического наследия»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5B3B547-7C36-4C9E-A1E5-7DCAD35E682F}"/>
              </a:ext>
            </a:extLst>
          </p:cNvPr>
          <p:cNvSpPr/>
          <p:nvPr/>
        </p:nvSpPr>
        <p:spPr>
          <a:xfrm>
            <a:off x="333607" y="1845990"/>
            <a:ext cx="6638308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Создание условий для устойчивого развития библиотечной сети, повышения уровня комплектования  библиотек Нефтеюганского района, а также модернизации межпоселенческих библиотек.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FC292AB-EBCD-4E11-A333-E5DB61F4B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327" y="1520297"/>
            <a:ext cx="403414" cy="53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60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197589" y="91394"/>
            <a:ext cx="8745690" cy="5481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itchFamily="34" charset="0"/>
              </a:rPr>
              <a:t>Структура муниципальной программы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17962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58693" y="476762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i="1" dirty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68453D1-C803-4755-9A46-547A0F3B7EC0}"/>
              </a:ext>
            </a:extLst>
          </p:cNvPr>
          <p:cNvSpPr/>
          <p:nvPr/>
        </p:nvSpPr>
        <p:spPr>
          <a:xfrm>
            <a:off x="277404" y="957300"/>
            <a:ext cx="7258481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4.Муниципальный проект «Ремонт объекта «Дом культуры «Гармония» в п. Юганская Обь»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2D9BC9E-B1CB-4F8F-BB08-0982DF65A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6693" y="951616"/>
            <a:ext cx="1401473" cy="106674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FF188A7-437C-48AF-B1AD-2BE5BC505173}"/>
              </a:ext>
            </a:extLst>
          </p:cNvPr>
          <p:cNvSpPr/>
          <p:nvPr/>
        </p:nvSpPr>
        <p:spPr>
          <a:xfrm>
            <a:off x="253816" y="1461044"/>
            <a:ext cx="7258480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Улучшение условий доступности и комфортного пребывания населения при проведении мероприятий в сфере образования и культуры.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4826924-C91E-45E6-B2D3-1D4DC458A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787" y="1258348"/>
            <a:ext cx="335976" cy="44796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71627FD-94FA-449D-9B08-B84AF636D96D}"/>
              </a:ext>
            </a:extLst>
          </p:cNvPr>
          <p:cNvSpPr/>
          <p:nvPr/>
        </p:nvSpPr>
        <p:spPr>
          <a:xfrm>
            <a:off x="197589" y="2018360"/>
            <a:ext cx="874052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5.Комплекс процессных мероприятий «Создание условий для сохранения и развития культурного наследия»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659D8C-F718-46AB-920B-9E8D9560BC5A}"/>
              </a:ext>
            </a:extLst>
          </p:cNvPr>
          <p:cNvSpPr/>
          <p:nvPr/>
        </p:nvSpPr>
        <p:spPr>
          <a:xfrm>
            <a:off x="197589" y="2580652"/>
            <a:ext cx="7285446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Выявление, поддержка и сопровождение одаренных детей и их дальнейшего развития.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6A566A-12CB-4C20-9ACF-95D6AFCDD8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7386" y="2971740"/>
            <a:ext cx="1401472" cy="11461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890FFB1-7D0E-4611-955A-F8D545CF89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7431" y="2350665"/>
            <a:ext cx="332332" cy="44311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D5DFF7B-D0B0-44FD-A707-F78373721E66}"/>
              </a:ext>
            </a:extLst>
          </p:cNvPr>
          <p:cNvSpPr/>
          <p:nvPr/>
        </p:nvSpPr>
        <p:spPr>
          <a:xfrm>
            <a:off x="197589" y="3136556"/>
            <a:ext cx="7248375" cy="6740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: Стимулирование культурного разнообразия путем развития народного творчества и традиционной культуры, трансляция знаний о народных художественных промыслах и ремеслах.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C7BC3D7-4577-4CB1-B11E-DA712A05FCAC}"/>
              </a:ext>
            </a:extLst>
          </p:cNvPr>
          <p:cNvSpPr/>
          <p:nvPr/>
        </p:nvSpPr>
        <p:spPr>
          <a:xfrm>
            <a:off x="197588" y="3893580"/>
            <a:ext cx="7248375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библиотечного дела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9DEFD48-090C-4F07-B422-E319A31025C0}"/>
              </a:ext>
            </a:extLst>
          </p:cNvPr>
          <p:cNvSpPr/>
          <p:nvPr/>
        </p:nvSpPr>
        <p:spPr>
          <a:xfrm>
            <a:off x="164547" y="4239095"/>
            <a:ext cx="7258479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Развитие музейного дела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1F1D0B2-975B-482E-BD4E-FE3F30E1A1DA}"/>
              </a:ext>
            </a:extLst>
          </p:cNvPr>
          <p:cNvSpPr/>
          <p:nvPr/>
        </p:nvSpPr>
        <p:spPr>
          <a:xfrm>
            <a:off x="127476" y="5714481"/>
            <a:ext cx="7449910" cy="28623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7.Комплекс процессных мероприятий «Развитие архивного дела»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639D2EB-6624-4C39-8DD6-CAA09D5D4E57}"/>
              </a:ext>
            </a:extLst>
          </p:cNvPr>
          <p:cNvSpPr/>
          <p:nvPr/>
        </p:nvSpPr>
        <p:spPr>
          <a:xfrm>
            <a:off x="266781" y="6164293"/>
            <a:ext cx="7258479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Создание условий для предоставления муниципальных услуг (работ), оказываемых  отделом по делам архивов.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0BD622DD-BC82-480C-9F64-2F1C6DA592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2726" y="6017698"/>
            <a:ext cx="321709" cy="42894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290823B-55C9-4106-A164-B6BAE840C4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9367" y="5817696"/>
            <a:ext cx="1594633" cy="1034766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411915DA-1174-4FAD-A36D-CBF0FDCD3029}"/>
              </a:ext>
            </a:extLst>
          </p:cNvPr>
          <p:cNvSpPr/>
          <p:nvPr/>
        </p:nvSpPr>
        <p:spPr>
          <a:xfrm>
            <a:off x="164548" y="4584610"/>
            <a:ext cx="7318488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ru-RU" sz="1400" dirty="0">
                <a:latin typeface="Franklin Gothic Medium" pitchFamily="34" charset="0"/>
                <a:cs typeface="Times New Roman" pitchFamily="18" charset="0"/>
              </a:rPr>
              <a:t>6. Комплекс процессных мероприятий «Обеспечение деятельности органов местного самоуправления Нефтеюганского района»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C237E4-0C9C-4BF8-A8C5-8D4C5E5D49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21775" y="5061065"/>
            <a:ext cx="323116" cy="426757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5B8501C2-CA57-46C7-94E3-464B265B179A}"/>
              </a:ext>
            </a:extLst>
          </p:cNvPr>
          <p:cNvSpPr/>
          <p:nvPr/>
        </p:nvSpPr>
        <p:spPr>
          <a:xfrm>
            <a:off x="192535" y="5229292"/>
            <a:ext cx="7332725" cy="4801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sz="1400" i="1" u="sng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Ожидаемый эффект: </a:t>
            </a:r>
            <a:r>
              <a:rPr lang="ru-RU" sz="1400" i="1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Осуществление функций и полномочий Департамента культуры и спорта Нефтеюганского района.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D96980-C55E-49CF-964C-24A6806592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2967" y="4716553"/>
            <a:ext cx="1414395" cy="7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18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75470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94594" y="232021"/>
            <a:ext cx="6294745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latin typeface="Franklin Gothic Medium" pitchFamily="34" charset="0"/>
                <a:ea typeface="+mj-ea"/>
                <a:cs typeface="+mj-cs"/>
              </a:rPr>
              <a:t>Показатели муниципальной программы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3059" y="1853513"/>
            <a:ext cx="84890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Число посещений культурных мероприятий;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Количество созданных (реконструированных) и отремонтированных объектов организаций культуры;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Количество обращений к цифровым ресурсам культуры;</a:t>
            </a:r>
          </a:p>
          <a:p>
            <a:pPr marL="342900" indent="-342900">
              <a:buFontTx/>
              <a:buChar char="-"/>
              <a:defRPr/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  <a:defRPr/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Количество архивных дел особо ценных и наиболее  востребованных, включая аудио и видео, переведенных в электронный вид, хранящихся в архиве Нефтеюганского района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B7B3BB-8EB2-4CF6-B863-CC15135B0425}"/>
              </a:ext>
            </a:extLst>
          </p:cNvPr>
          <p:cNvSpPr/>
          <p:nvPr/>
        </p:nvSpPr>
        <p:spPr>
          <a:xfrm>
            <a:off x="383059" y="1190970"/>
            <a:ext cx="8363008" cy="40011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Программой предусмотрена реализация 4 показателей</a:t>
            </a:r>
          </a:p>
        </p:txBody>
      </p: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4"/>
          <p:cNvSpPr/>
          <p:nvPr/>
        </p:nvSpPr>
        <p:spPr>
          <a:xfrm>
            <a:off x="1436591" y="258622"/>
            <a:ext cx="5846729" cy="8686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385" tIns="21590" rIns="32385" bIns="2159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5394" y="1085638"/>
            <a:ext cx="357968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Общий объем финансирования на период до 2030 года (включая иные источники финансирования):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2 933 145,20922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44818" y="1076669"/>
            <a:ext cx="3278238" cy="1373881"/>
          </a:xfrm>
          <a:prstGeom prst="rect">
            <a:avLst/>
          </a:prstGeom>
          <a:solidFill>
            <a:srgbClr val="F8F7EC"/>
          </a:solidFill>
          <a:ln w="53975"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2026 год – </a:t>
            </a:r>
          </a:p>
          <a:p>
            <a:pPr algn="ctr"/>
            <a:r>
              <a:rPr lang="ru-RU" sz="1600" b="1" dirty="0">
                <a:solidFill>
                  <a:schemeClr val="tx1"/>
                </a:solidFill>
              </a:rPr>
              <a:t>486 989,38704 тыс. рублей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292" y="178664"/>
            <a:ext cx="8228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/>
              <a:t>Финансовое обеспечение муниципальной программы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129054" y="1224674"/>
            <a:ext cx="1512167" cy="586284"/>
            <a:chOff x="3429711" y="3405427"/>
            <a:chExt cx="1512167" cy="586284"/>
          </a:xfrm>
        </p:grpSpPr>
        <p:pic>
          <p:nvPicPr>
            <p:cNvPr id="28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37924" y="332078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910913" y="3306067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" descr="C:\Users\RakovaE.A\Desktop\МП Презентация\kisspng-arrow-computer-icons-scalable-vector-graphics-clip-curved-arrow-clipart-5aaeaade686e41.730565001521396446427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11" b="100000" l="0" r="100000">
                          <a14:foregroundMark x1="11923" y1="90833" x2="31923" y2="79444"/>
                        </a14:backgroundRemoval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0953" y="3297214"/>
              <a:ext cx="562711" cy="77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D4F659-2EA9-41FD-8BDE-2EEF458CFB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7647" y="2562147"/>
            <a:ext cx="560881" cy="725487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96B75C6B-11C5-441E-B0B6-85742371241E}"/>
              </a:ext>
            </a:extLst>
          </p:cNvPr>
          <p:cNvGrpSpPr/>
          <p:nvPr/>
        </p:nvGrpSpPr>
        <p:grpSpPr>
          <a:xfrm>
            <a:off x="0" y="712540"/>
            <a:ext cx="9144000" cy="97306"/>
            <a:chOff x="947651" y="2746863"/>
            <a:chExt cx="7257566" cy="97306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F4BB5F88-EC8A-4367-B94F-5A0A6A19BEC6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599173C7-EEA9-4271-AEE9-102413E6346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836BF9-8BEC-4FEA-B929-47B8F6A033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631" y="3030134"/>
            <a:ext cx="5157663" cy="31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088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18910</TotalTime>
  <Words>507</Words>
  <Application>Microsoft Office PowerPoint</Application>
  <PresentationFormat>Экран (4:3)</PresentationFormat>
  <Paragraphs>57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Calibri</vt:lpstr>
      <vt:lpstr>Cambria</vt:lpstr>
      <vt:lpstr>Franklin Gothic Book</vt:lpstr>
      <vt:lpstr>Franklin Gothic Medium</vt:lpstr>
      <vt:lpstr>Perpetua</vt:lpstr>
      <vt:lpstr>Times New Roman</vt:lpstr>
      <vt:lpstr>Wingdings</vt:lpstr>
      <vt:lpstr>Wingdings 2</vt:lpstr>
      <vt:lpstr>Справедливость</vt:lpstr>
      <vt:lpstr>Публичная декларация Муниципальной программы Нефтеюганского района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Маслова Юлия Анатольевна</cp:lastModifiedBy>
  <cp:revision>1068</cp:revision>
  <cp:lastPrinted>2023-12-04T10:24:51Z</cp:lastPrinted>
  <dcterms:created xsi:type="dcterms:W3CDTF">2018-09-04T12:10:47Z</dcterms:created>
  <dcterms:modified xsi:type="dcterms:W3CDTF">2025-12-24T11:27:43Z</dcterms:modified>
</cp:coreProperties>
</file>