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98" r:id="rId4"/>
    <p:sldId id="302" r:id="rId5"/>
    <p:sldId id="309" r:id="rId6"/>
    <p:sldId id="312" r:id="rId7"/>
    <p:sldId id="290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C145"/>
    <a:srgbClr val="B74919"/>
    <a:srgbClr val="6E6762"/>
    <a:srgbClr val="2B7885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2" d="100"/>
          <a:sy n="112" d="100"/>
        </p:scale>
        <p:origin x="708" y="10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3,86629600</a:t>
            </a:r>
            <a:r>
              <a:rPr lang="ru-RU" b="1" baseline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baseline="0" dirty="0">
                <a:solidFill>
                  <a:schemeClr val="accent6">
                    <a:lumMod val="75000"/>
                  </a:schemeClr>
                </a:solidFill>
              </a:rPr>
              <a:t>млн. руб.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Лист1!$E$8:$E$13</c:f>
              <c:strCache>
                <c:ptCount val="6"/>
                <c:pt idx="0">
                  <c:v>ФБ </c:v>
                </c:pt>
                <c:pt idx="1">
                  <c:v>ОБ </c:v>
                </c:pt>
                <c:pt idx="2">
                  <c:v>МБ</c:v>
                </c:pt>
                <c:pt idx="3">
                  <c:v>СС</c:v>
                </c:pt>
                <c:pt idx="4">
                  <c:v>СП</c:v>
                </c:pt>
                <c:pt idx="5">
                  <c:v>ИИ</c:v>
                </c:pt>
              </c:strCache>
            </c:strRef>
          </c:cat>
          <c:val>
            <c:numRef>
              <c:f>Лист1!$F$8:$F$13</c:f>
              <c:numCache>
                <c:formatCode>0.00000000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3.8665319999999999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168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43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40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8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3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8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6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1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8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32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6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«д</a:t>
            </a: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оступная среда 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Н</a:t>
            </a: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ефтеюганского района 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/>
            </a:r>
            <a:b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</a:br>
            <a:r>
              <a:rPr lang="ru-RU" sz="2400" b="1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на 2019-2024 годы и на период до 2030 года</a:t>
            </a:r>
            <a:r>
              <a:rPr lang="ru-RU" sz="2400" b="1" cap="all" dirty="0">
                <a:solidFill>
                  <a:srgbClr val="002060"/>
                </a:solidFill>
                <a:latin typeface="Franklin Gothic Medium"/>
                <a:ea typeface="+mj-ea"/>
                <a:cs typeface="+mj-cs"/>
              </a:rPr>
              <a:t>»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196553"/>
            <a:ext cx="1365661" cy="176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454" y="4446957"/>
            <a:ext cx="2365453" cy="21126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907" y="4446957"/>
            <a:ext cx="2367185" cy="211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5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социально-трудовых отношений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образования и молодежной политики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культуры и спорта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63908" y="41891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51138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>
                <a:latin typeface="Franklin Gothic Book" panose="020B0503020102020204" pitchFamily="34" charset="0"/>
              </a:rPr>
              <a:t>Формирование условий для беспрепятственного доступа инвалидов и других маломобильных групп населения к приоритетным объектам и услугам.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Создание </a:t>
            </a:r>
            <a:r>
              <a:rPr lang="ru-RU" sz="1800" b="1" dirty="0">
                <a:latin typeface="Franklin Gothic Book"/>
              </a:rPr>
              <a:t>условий для безбарьерного участия инвалидов и других маломобильных групп населения в социальной, культурной и спортивной жизни.</a:t>
            </a: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630" y="1697276"/>
            <a:ext cx="5440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>
                <a:latin typeface="Franklin Gothic Book"/>
              </a:rPr>
              <a:t>Повышение уровня доступности приоритетных объектов и услуг для инвалидов и других маломобильных групп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485073" y="3065251"/>
            <a:ext cx="2527539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9890" y="3076739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Franklin Gothic Medium" pitchFamily="34" charset="0"/>
              </a:rPr>
              <a:t>Обеспечение условий инвалидам для беспрепятственного доступа к объектам социальной инфраструктуры посредством проведения комплекса мероприятий по дооборудованию и адаптации объектов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Повышение уровня доступности приоритетных объектов и услуг для инвалидов и других маломобильных групп населения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79704" y="209229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92962" y="2109658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28442" y="2217401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31169" y="2078748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206038" y="2125293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615" y="220490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03362" y="1409423"/>
            <a:ext cx="81664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latin typeface="Franklin Gothic Book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 smtClean="0">
                <a:latin typeface="Franklin Gothic Book"/>
              </a:rPr>
              <a:t>Формирование </a:t>
            </a:r>
            <a:r>
              <a:rPr lang="ru-RU" sz="1600" b="1" dirty="0">
                <a:latin typeface="Franklin Gothic Book"/>
              </a:rPr>
              <a:t>условий для беспрепятственного доступа инвалидов и других маломобильных групп населения</a:t>
            </a:r>
          </a:p>
          <a:p>
            <a:pPr lvl="0" algn="just">
              <a:buClr>
                <a:srgbClr val="FF0000"/>
              </a:buClr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4946329"/>
            <a:ext cx="8146005" cy="104427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41876" y="5190212"/>
            <a:ext cx="7529524" cy="51291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Доступность для инвалидов и других маломобильных групп населения приоритетных объектов  социальной, транспортной, инженерной инфраструктуры  до 75,8 %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82351" y="3354472"/>
            <a:ext cx="2700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Дооборудование и адаптация  образовательных организаций</a:t>
            </a:r>
            <a:endParaRPr lang="ru-RU" sz="1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22224" y="207602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05678" y="2097531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120" y="2115699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96381" y="205706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21170" y="216099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42" y="2172613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14254" y="302870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Заместитель директора департамента образования и молодежной политики Нефтеюганского района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Кофанова О.А.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26" y="3048603"/>
            <a:ext cx="2954017" cy="8288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39413" y="3176778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Повышение уровня доступности приоритетных объектов и услуг для инвалидов и других маломобильных групп населения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2220" y="3331809"/>
            <a:ext cx="2531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Обеспечение доступности предоставляемых инвалидам услуг с учетом имеющихся у них нарушений </a:t>
            </a:r>
            <a:endParaRPr lang="ru-RU" sz="12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95473" y="207772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47815" y="2010914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193473" y="2155621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16244" y="199346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88761" y="1998179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787" y="2082636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2181" y="1304551"/>
            <a:ext cx="7523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Создание условий для безбарьерного участия инвалидов и других маломобильных групп населения в социальной, культурной и спортивной жизни  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319217" y="5279238"/>
            <a:ext cx="8479403" cy="47171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431321" y="5280194"/>
            <a:ext cx="7864546" cy="50418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Проведение культурных и спортивных мероприятий с участием инвалидов и маломобильных групп населения до 88 ед. к 2030 году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173211" y="3046502"/>
            <a:ext cx="2959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Оснащение образовательных организаций современным, специальным,</a:t>
            </a:r>
            <a:r>
              <a:rPr lang="ru-RU" sz="1200" b="1" dirty="0"/>
              <a:t> </a:t>
            </a:r>
            <a:r>
              <a:rPr lang="ru-RU" sz="1200" b="1" dirty="0" smtClean="0"/>
              <a:t>в том числе реабилитационным оборудованием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51091" y="204881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324925" y="20614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208" y="2110648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51115" y="20345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199431" y="2120199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20" y="2131450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95819" y="2846302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Заместитель директора департамента образования и молодежной политики Нефтеюганского района                   Кривуля А.Н.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242573" y="3938836"/>
            <a:ext cx="2920353" cy="69292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Повышение квалификации педагогических работников по вопросам обучения и воспитания детей с ОВЗ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95819" y="4056471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Заместитель директора департамента образования и молодежной политики Нефтеюганского </a:t>
            </a:r>
            <a:r>
              <a:rPr lang="ru-RU" sz="1200" b="1" dirty="0" smtClean="0">
                <a:solidFill>
                  <a:prstClr val="black"/>
                </a:solidFill>
              </a:rPr>
              <a:t>района                     Пайвина С.В.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1" name="Пятиугольник 40"/>
          <p:cNvSpPr/>
          <p:nvPr/>
        </p:nvSpPr>
        <p:spPr>
          <a:xfrm>
            <a:off x="319217" y="5835657"/>
            <a:ext cx="8476535" cy="38700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Пятиугольник 4"/>
          <p:cNvSpPr txBox="1"/>
          <p:nvPr/>
        </p:nvSpPr>
        <p:spPr>
          <a:xfrm>
            <a:off x="439414" y="5836758"/>
            <a:ext cx="8012306" cy="385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Доля лиц с ОВЗ и инвалидов, систематически занимающихся физической культурой и спортом до 20,2 % к 2030 году  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8" name="Пятиугольник 47"/>
          <p:cNvSpPr/>
          <p:nvPr/>
        </p:nvSpPr>
        <p:spPr>
          <a:xfrm>
            <a:off x="319217" y="6316409"/>
            <a:ext cx="8476535" cy="4519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Пятиугольник 4"/>
          <p:cNvSpPr txBox="1"/>
          <p:nvPr/>
        </p:nvSpPr>
        <p:spPr>
          <a:xfrm>
            <a:off x="431321" y="6272691"/>
            <a:ext cx="8191239" cy="5530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200" b="1" dirty="0" smtClean="0">
                <a:solidFill>
                  <a:schemeClr val="bg1"/>
                </a:solidFill>
              </a:rPr>
              <a:t>Доля общеобразовательных организаций, в которых создана универсальная безбарьерная среда для инклюзивного образования детей-инвалидов до  36,4 % к 2030 году   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Карта результатов 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168799" y="93941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3814675" y="1109140"/>
            <a:ext cx="2406663" cy="552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endParaRPr lang="en-US" sz="2400" b="1" dirty="0">
              <a:latin typeface="Franklin Gothic Medium" panose="020B0603020102020204" pitchFamily="34" charset="0"/>
            </a:endParaRPr>
          </a:p>
        </p:txBody>
      </p:sp>
      <p:sp>
        <p:nvSpPr>
          <p:cNvPr id="50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4885865" y="1395632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ctr" defTabSz="457200">
              <a:defRPr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культурных и спортивных мероприятий с участием инвалидов и маломобильных групп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</a:p>
          <a:p>
            <a:pPr lvl="0" algn="ctr" defTabSz="457200"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ед.                     88 ед. </a:t>
            </a:r>
          </a:p>
        </p:txBody>
      </p:sp>
      <p:sp>
        <p:nvSpPr>
          <p:cNvPr id="51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564218" y="4799273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ctr" defTabSz="457200">
              <a:defRPr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 defTabSz="457200">
              <a:defRPr/>
            </a:pP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14,1 %                  20,2 %                                  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564218" y="1372117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ctr" defTabSz="457200">
              <a:defRPr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доступных для инвалидов и других маломобильных групп населения приоритетных объектов социальной, транспортной, инженерной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         </a:t>
            </a:r>
          </a:p>
          <a:p>
            <a:pPr lvl="0" defTabSz="457200">
              <a:defRPr/>
            </a:pP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endParaRPr lang="ru-RU" sz="1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72,1%                  75,8 %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4887490" y="4822787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ctr" defTabSz="457200">
              <a:defRPr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общеобразовательных организаций, в которых создана универсальная безбарьерная среда для инклюзивного образования детей-инвалидов, в общем количестве общеобразовательных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    </a:t>
            </a:r>
          </a:p>
          <a:p>
            <a:pPr lvl="0" defTabSz="457200"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30,9 %                    36,4 %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2714470" y="3097452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финансирования на период до 2030 года,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рублей:                     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691,71200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 них:                                                                           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2022 год  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noProof="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b="1" noProof="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866,29600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Picture 3" descr="C:\Users\BetehtinaKA\Desktop\122555.jpg">
            <a:extLst>
              <a:ext uri="{FF2B5EF4-FFF2-40B4-BE49-F238E27FC236}">
                <a16:creationId xmlns="" xmlns:a16="http://schemas.microsoft.com/office/drawing/2014/main" id="{FB7392EE-C3B8-49D2-BDB2-DE25AD344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865" y="2264914"/>
            <a:ext cx="542499" cy="5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" descr="C:\Users\BetehtinaKA\Desktop\122555.jpg">
            <a:extLst>
              <a:ext uri="{FF2B5EF4-FFF2-40B4-BE49-F238E27FC236}">
                <a16:creationId xmlns="" xmlns:a16="http://schemas.microsoft.com/office/drawing/2014/main" id="{FB7392EE-C3B8-49D2-BDB2-DE25AD344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71" y="5778871"/>
            <a:ext cx="551992" cy="58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Users\BetehtinaKA\Desktop\122555.jpg">
            <a:extLst>
              <a:ext uri="{FF2B5EF4-FFF2-40B4-BE49-F238E27FC236}">
                <a16:creationId xmlns="" xmlns:a16="http://schemas.microsoft.com/office/drawing/2014/main" id="{FB7392EE-C3B8-49D2-BDB2-DE25AD344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17" y="2264914"/>
            <a:ext cx="542499" cy="5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C:\Users\BetehtinaKA\Desktop\122555.jpg">
            <a:extLst>
              <a:ext uri="{FF2B5EF4-FFF2-40B4-BE49-F238E27FC236}">
                <a16:creationId xmlns="" xmlns:a16="http://schemas.microsoft.com/office/drawing/2014/main" id="{FB7392EE-C3B8-49D2-BDB2-DE25AD344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17" y="5783918"/>
            <a:ext cx="542499" cy="5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826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на 2022 год, млн. рублей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7092" y="2032630"/>
            <a:ext cx="327804" cy="33400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358466" y="2608877"/>
            <a:ext cx="336430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353485" y="3148633"/>
            <a:ext cx="319176" cy="334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779208" y="2058855"/>
            <a:ext cx="1104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0,00000000</a:t>
            </a:r>
            <a:endParaRPr lang="ru-RU" sz="1400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05873" y="3161745"/>
            <a:ext cx="1423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3,86629600</a:t>
            </a:r>
            <a:endParaRPr lang="ru-RU" sz="1400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801844" y="2576548"/>
            <a:ext cx="11369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0,00000000</a:t>
            </a:r>
            <a:endParaRPr lang="ru-RU" sz="1400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168799" y="93941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88624" y="4753307"/>
            <a:ext cx="14507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0,00000000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3485" y="4769208"/>
            <a:ext cx="319176" cy="3164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88624" y="3679438"/>
            <a:ext cx="1104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0,00000000</a:t>
            </a:r>
            <a:endParaRPr lang="ru-RU" sz="1400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01844" y="4225649"/>
            <a:ext cx="1104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0,00000000</a:t>
            </a:r>
            <a:endParaRPr lang="ru-RU" sz="1400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458166"/>
              </p:ext>
            </p:extLst>
          </p:nvPr>
        </p:nvGraphicFramePr>
        <p:xfrm>
          <a:off x="1968891" y="1822318"/>
          <a:ext cx="2738050" cy="3642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8050"/>
              </a:tblGrid>
              <a:tr h="1193491">
                <a:tc>
                  <a:txBody>
                    <a:bodyPr/>
                    <a:lstStyle/>
                    <a:p>
                      <a:pPr algn="l" fontAlgn="ctr"/>
                      <a:endParaRPr lang="ru-RU" sz="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Бюджет Ханты-Мансийского автономного округа –Югра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</a:tr>
              <a:tr h="224425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Бюджет Нефтеюганского района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Средства по соглашениям по передаче полномочий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Средства поселений</a:t>
                      </a:r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0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362074" y="4225649"/>
            <a:ext cx="319176" cy="316408"/>
          </a:xfrm>
          <a:prstGeom prst="rect">
            <a:avLst/>
          </a:prstGeom>
          <a:solidFill>
            <a:srgbClr val="6E6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7041635"/>
              </p:ext>
            </p:extLst>
          </p:nvPr>
        </p:nvGraphicFramePr>
        <p:xfrm>
          <a:off x="4986471" y="2013832"/>
          <a:ext cx="3627690" cy="3147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53485" y="3678880"/>
            <a:ext cx="319176" cy="3340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2117</TotalTime>
  <Words>520</Words>
  <Application>Microsoft Office PowerPoint</Application>
  <PresentationFormat>Экран (4:3)</PresentationFormat>
  <Paragraphs>91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Кытманова Дина Михайлова</cp:lastModifiedBy>
  <cp:revision>268</cp:revision>
  <cp:lastPrinted>2018-10-02T05:15:37Z</cp:lastPrinted>
  <dcterms:created xsi:type="dcterms:W3CDTF">2018-09-04T12:10:47Z</dcterms:created>
  <dcterms:modified xsi:type="dcterms:W3CDTF">2022-12-01T10:46:53Z</dcterms:modified>
</cp:coreProperties>
</file>