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98" r:id="rId3"/>
    <p:sldId id="270" r:id="rId4"/>
    <p:sldId id="302" r:id="rId5"/>
    <p:sldId id="303" r:id="rId6"/>
    <p:sldId id="304" r:id="rId7"/>
    <p:sldId id="311" r:id="rId8"/>
    <p:sldId id="28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BA2"/>
    <a:srgbClr val="2C4D88"/>
    <a:srgbClr val="0B5923"/>
    <a:srgbClr val="4D009A"/>
    <a:srgbClr val="6600CC"/>
    <a:srgbClr val="2B7885"/>
    <a:srgbClr val="00C85A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10" d="100"/>
          <a:sy n="110" d="100"/>
        </p:scale>
        <p:origin x="-84" y="-102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 smtClean="0">
                <a:solidFill>
                  <a:srgbClr val="002060"/>
                </a:solidFill>
              </a:rPr>
              <a:t>2020 </a:t>
            </a:r>
            <a:r>
              <a:rPr lang="ru-RU" sz="2000" b="1" i="0" baseline="0" dirty="0">
                <a:solidFill>
                  <a:srgbClr val="002060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40297895796917571"/>
          <c:y val="1.61037742428373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F7-4D2D-893B-5ED8A7AA054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F7-4D2D-893B-5ED8A7AA0547}"/>
              </c:ext>
            </c:extLst>
          </c:dPt>
          <c:cat>
            <c:strRef>
              <c:f>Лист1!$A$2:$A$4</c:f>
              <c:strCache>
                <c:ptCount val="3"/>
                <c:pt idx="1">
                  <c:v>Бюджет Нефтеюганского района</c:v>
                </c:pt>
                <c:pt idx="2">
                  <c:v>Иные источники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1">
                  <c:v>1494</c:v>
                </c:pt>
                <c:pt idx="2">
                  <c:v>920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8" y="1748589"/>
            <a:ext cx="7415507" cy="8955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745958" y="2785385"/>
            <a:ext cx="7539789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1" y="2961457"/>
            <a:ext cx="7257566" cy="1594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«Профилактика экстремизма, гармонизация межэтнических и межкультурных отношений 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Нефтеюганском районе на 2019-2024 годы </a:t>
            </a:r>
          </a:p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и на период до 2030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года»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218" y="269241"/>
            <a:ext cx="1170949" cy="138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9962" y="5938455"/>
            <a:ext cx="5494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Ответственный исполнитель муниципальной программы </a:t>
            </a:r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–</a:t>
            </a:r>
          </a:p>
          <a:p>
            <a:pPr algn="just"/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Управление </a:t>
            </a:r>
            <a:r>
              <a:rPr lang="ru-RU" sz="1600" dirty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по связям с общественностью </a:t>
            </a:r>
            <a:endParaRPr lang="ru-RU" sz="1600" dirty="0" smtClean="0">
              <a:solidFill>
                <a:srgbClr val="345BA2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algn="just"/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администрации Нефтеюганского района</a:t>
            </a:r>
            <a:endParaRPr lang="ru-RU" sz="1600" dirty="0">
              <a:solidFill>
                <a:srgbClr val="345BA2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11894" y="1389176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1181934" y="1200497"/>
            <a:ext cx="715547" cy="6949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862" y="1339067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2453361" y="23074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71747" y="2349888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05442" y="1086321"/>
            <a:ext cx="597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единства народов Российской Федерации, проживающих на территории Нефтеюганского района,  профилактика экстремизма в Нефтеюганском районе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320348" y="2129925"/>
            <a:ext cx="512491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этнокультурному развитию народов, формированию общероссийского гражданского самосознания, патриотизма и солидарности</a:t>
            </a:r>
          </a:p>
        </p:txBody>
      </p:sp>
      <p:sp>
        <p:nvSpPr>
          <p:cNvPr id="41" name="Овал 40"/>
          <p:cNvSpPr/>
          <p:nvPr/>
        </p:nvSpPr>
        <p:spPr>
          <a:xfrm>
            <a:off x="1539707" y="218483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539707" y="287775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1746" y="3028394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2453361" y="3011142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5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3325317" y="3009022"/>
            <a:ext cx="469359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социальной и культурной адаптации мигрантов</a:t>
            </a:r>
          </a:p>
        </p:txBody>
      </p:sp>
      <p:sp>
        <p:nvSpPr>
          <p:cNvPr id="56" name="Овал 55"/>
          <p:cNvSpPr/>
          <p:nvPr/>
        </p:nvSpPr>
        <p:spPr>
          <a:xfrm>
            <a:off x="1537134" y="365323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1747" y="3787376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453361" y="3780829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3325317" y="3510377"/>
            <a:ext cx="49042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комплексной информационной кампании, направленной на укрепление общегражданской идентичности и межнационального (межэтнического), межконфессионального и межкультурного взаимодействия</a:t>
            </a:r>
          </a:p>
        </p:txBody>
      </p:sp>
      <p:sp>
        <p:nvSpPr>
          <p:cNvPr id="63" name="Овал 62"/>
          <p:cNvSpPr/>
          <p:nvPr/>
        </p:nvSpPr>
        <p:spPr>
          <a:xfrm>
            <a:off x="1524238" y="455819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6428" y="4661511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2453361" y="4705150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67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8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3320348" y="4558197"/>
            <a:ext cx="490925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Развитие духовно-нравственных основ и самобытной культуры российского казачества и повышение его роли в воспитании подрастающего поколения в духе патриотизма</a:t>
            </a:r>
          </a:p>
        </p:txBody>
      </p:sp>
      <p:pic>
        <p:nvPicPr>
          <p:cNvPr id="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Овал 52"/>
          <p:cNvSpPr/>
          <p:nvPr/>
        </p:nvSpPr>
        <p:spPr>
          <a:xfrm>
            <a:off x="1537134" y="558385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33425" y="5687169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65" name="Группа 64"/>
          <p:cNvGrpSpPr/>
          <p:nvPr/>
        </p:nvGrpSpPr>
        <p:grpSpPr>
          <a:xfrm>
            <a:off x="2453361" y="5713633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7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7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72" name="Прямоугольник 71"/>
          <p:cNvSpPr/>
          <p:nvPr/>
        </p:nvSpPr>
        <p:spPr>
          <a:xfrm>
            <a:off x="3320348" y="5388207"/>
            <a:ext cx="52749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Гармонизация межэтнических и межконфессиональных отношений, сведение к минимуму условий для проявлений экстремизма на территории муниципального образования Нефтеюганский район, развитие системы мер профилактики и предупреждения межэтнических, межконфессиональных конфликтов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3385" y="961599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этнокультурному развитию народов, формированию общероссийского гражданского самосознания, патриотизма и солидарности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258514"/>
            <a:ext cx="2246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межнационального и межконфессионального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234240"/>
            <a:ext cx="30968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национальным объединениям и религиозным организациям в культурно-просветительской и социально значимой деятельности, направленной на развитие межнационального и межконфессионального диалога, возрождению семейных ценностей, противодействию экстремизму, национальной и религиозной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нетерпимости</a:t>
            </a:r>
            <a:endParaRPr lang="en-US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53751" y="3572750"/>
            <a:ext cx="2983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общероссийской гражданской идентичности. Торжественные мероприятия, приуроченные к памятным датам в истории народов России, государственным праздникам</a:t>
            </a:r>
            <a:endParaRPr lang="ru-RU" sz="1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24681" y="354479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503691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7603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25851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24681" y="223263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72956" y="4293375"/>
            <a:ext cx="29837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использование потенциала молодежи в интересах укрепления единства российской нации, упрочения мира и согласия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971" y="484737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54003" y="2258514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endParaRPr lang="ru-RU" sz="1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 связям с общественностью администрации Нефтеюганского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ятиугольник 39"/>
          <p:cNvSpPr/>
          <p:nvPr/>
        </p:nvSpPr>
        <p:spPr>
          <a:xfrm>
            <a:off x="142876" y="5880522"/>
            <a:ext cx="4232275" cy="53622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142876" y="5862751"/>
            <a:ext cx="4060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численности участников мероприятий, направленных на этнокультурное развитие народов России, 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Нефтеюганском районе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2000 до 5000 человек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1" name="Пятиугольник 40"/>
          <p:cNvSpPr/>
          <p:nvPr/>
        </p:nvSpPr>
        <p:spPr>
          <a:xfrm>
            <a:off x="4477110" y="5899645"/>
            <a:ext cx="4542969" cy="51710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TextBox 60"/>
          <p:cNvSpPr txBox="1"/>
          <p:nvPr/>
        </p:nvSpPr>
        <p:spPr>
          <a:xfrm>
            <a:off x="4636697" y="5881802"/>
            <a:ext cx="422923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единства,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автономном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человек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dirty="0">
              <a:solidFill>
                <a:schemeClr val="bg1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101713" y="4868854"/>
            <a:ext cx="30402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этнокультурному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многообразию </a:t>
            </a:r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16345" y="525455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070904" y="5294427"/>
            <a:ext cx="29837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кадрового потенциала в сфере межнациональных (межэтнических) отношений, профилактики экстремизма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824690" y="428225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476703" y="4293375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476703" y="3591718"/>
            <a:ext cx="2460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488067" y="4874057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Прямоугольник 79"/>
          <p:cNvSpPr/>
          <p:nvPr/>
        </p:nvSpPr>
        <p:spPr>
          <a:xfrm>
            <a:off x="6234172" y="224312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184318" y="358812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6184326" y="430815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6194105" y="481336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4" name="Пятиугольник 53"/>
          <p:cNvSpPr/>
          <p:nvPr/>
        </p:nvSpPr>
        <p:spPr>
          <a:xfrm>
            <a:off x="544388" y="6447526"/>
            <a:ext cx="7685211" cy="39191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617875" y="6444558"/>
            <a:ext cx="7508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количестве граждан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462" y="386662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2: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социальной и культурной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адаптации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мигрантов</a:t>
            </a: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5585" y="2836572"/>
            <a:ext cx="22460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и культурной адаптации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мигрантов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55349" y="2846908"/>
            <a:ext cx="2842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мер, направленных на социальную и культурную адаптацию мигрантов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47921" y="1624964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20644" y="2846908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46595" y="284690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004275" y="281932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4726174" y="5757454"/>
            <a:ext cx="4281987" cy="934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6236907" y="2819320"/>
            <a:ext cx="2840592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</a:pP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общественностью администрации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ятиугольник 61"/>
          <p:cNvSpPr/>
          <p:nvPr/>
        </p:nvSpPr>
        <p:spPr>
          <a:xfrm>
            <a:off x="176463" y="5782163"/>
            <a:ext cx="4425730" cy="92662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7" name="TextBox 66"/>
          <p:cNvSpPr txBox="1"/>
          <p:nvPr/>
        </p:nvSpPr>
        <p:spPr>
          <a:xfrm>
            <a:off x="154428" y="5782163"/>
            <a:ext cx="422923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единства, проживающих в автономном округе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21060" y="5782163"/>
            <a:ext cx="3702951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8828" y="-18760"/>
            <a:ext cx="89675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3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Реализация комплексной информационной кампании, направленной на укрепление общегражданской идентичности и межнационального (межэтнического), межконфессионального и межкультурного взаимодействия.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544329"/>
            <a:ext cx="2246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экстремизма, обеспечение гражданского единства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542272"/>
            <a:ext cx="30968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информационных кампаний, направленных на укрепление общероссийского гражданского единства и гармонизацию межнациональных и межконфессиональных отношений, профилактику экстремизма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55156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99198" y="2530210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31681" y="249670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2853" y="249670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77642" y="3998515"/>
            <a:ext cx="30643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журналистских работ на лучшее освещение в средствах массовой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вопросов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межнационального (межэтнического), межконфессионального и межкультурного взаимодействия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Нефтеюганского района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681" y="396439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539750" y="5981644"/>
            <a:ext cx="8369003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809625" y="6023607"/>
            <a:ext cx="730567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граждан, положительно оценивающих состояние межнациональных отношений в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Нефтеюганском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граждан, </a:t>
            </a:r>
            <a:r>
              <a:rPr 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</a:t>
            </a:r>
            <a:r>
              <a:rPr 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1500" b="1" dirty="0">
              <a:solidFill>
                <a:schemeClr val="bg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6236907" y="394032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8828" y="1382071"/>
            <a:ext cx="7889232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1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6505632" y="2538739"/>
            <a:ext cx="24603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общественностью администрации Нефтеюганского района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571771" y="3998515"/>
            <a:ext cx="246032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 связям с общественностью администрации Нефтеюганского района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4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927" y="158266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4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 Развитие духовно-нравственных основ и самобытной культуры российского казачества и повышение его роли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воспитании подрастающего поколения в духе патриотизма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531077"/>
            <a:ext cx="2246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российского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казачества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8592" y="2561854"/>
            <a:ext cx="309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популяризация самобытной казачьей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461586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31681" y="253107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8590" y="253107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58592" y="3426761"/>
            <a:ext cx="29837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участия российского казачества в воспитании подрастающего поколения в духе патриотизма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681" y="337500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311150" y="5917721"/>
            <a:ext cx="8799264" cy="6653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442591" y="5969477"/>
            <a:ext cx="830897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единства, проживающих в автономном округе </a:t>
            </a:r>
            <a:r>
              <a:rPr 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</a:t>
            </a:r>
            <a:r>
              <a:rPr 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6507754" y="3429318"/>
            <a:ext cx="244371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Нефтеюганского района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227216" y="340391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8828" y="1313063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6459446" y="2565581"/>
            <a:ext cx="24603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9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5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Гармонизация межэтнических и межконфессиональных отношений, сведение к минимуму условий для проявлений экстремизма на территории муниципального образования, развитие системы мер профилактики и предупреждения межэтнических, межконфессиональных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конфликтов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258514"/>
            <a:ext cx="22460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экстремизма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минимизация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(или)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последствий проявлений экстремизма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234240"/>
            <a:ext cx="30968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эффективного мониторинга состояния межнациональных, межконфессиональных отношений и раннего предупреждения конфликтных ситуаций и выявления фактов распространения идеологии экстремизма</a:t>
            </a:r>
            <a:endParaRPr lang="en-US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25892" y="3253499"/>
            <a:ext cx="29837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экстремистских настроений в молодежной среде</a:t>
            </a:r>
            <a:endParaRPr lang="ru-RU" sz="1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07727" y="319164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503691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25851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24681" y="223263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52737" y="3653609"/>
            <a:ext cx="29837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 образовательных организациях мероприятий по воспитанию патриотизма, культуры мирного поведения, по обучению навыкам бесконфликтного общения, а также умению отстаивать собственное мнение, противодействовать социально опасному поведению, в том числе вовлечению в экстремистскую деятельность, всеми законными средствами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505759" y="2267140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общественностью администрации Нефтеюганского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3385" y="1260717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42223" y="508203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070904" y="5128744"/>
            <a:ext cx="29837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просветительской работы среди обучающихся общеобразовательных организаций, направленной на формирование знаний об ответственности за участие в экстремистской деятельности, разжигание межнациональной, межрелигиозной розни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799109" y="362265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577650" y="3746733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6559750" y="5174067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6262785" y="222401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262608" y="318732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6262608" y="373606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6303180" y="513027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4" name="Пятиугольник 53"/>
          <p:cNvSpPr/>
          <p:nvPr/>
        </p:nvSpPr>
        <p:spPr>
          <a:xfrm>
            <a:off x="544388" y="6219649"/>
            <a:ext cx="7979885" cy="568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708458" y="6257446"/>
            <a:ext cx="75082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5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6559741" y="3192735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846716" y="1447151"/>
            <a:ext cx="3329797" cy="340107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9167" y="27941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99135" y="1853442"/>
            <a:ext cx="31505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до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2030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года,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рублей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26 899,4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рублей, из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них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2019 год  –</a:t>
            </a:r>
            <a:r>
              <a:rPr lang="ru-RU" sz="1600" b="1" dirty="0">
                <a:solidFill>
                  <a:srgbClr val="7030A0"/>
                </a:solidFill>
                <a:latin typeface="Franklin Gothic Medium" pitchFamily="34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</a:rPr>
              <a:t>2 195,4  </a:t>
            </a:r>
            <a:endParaRPr lang="ru-RU" b="1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тыс. рублей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09552" y="1447151"/>
            <a:ext cx="2338964" cy="264177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0467" y="1498906"/>
            <a:ext cx="2339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численности участников мероприятий, направленных на этнокультурное развитие народов России,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проживающих в Нефтеюганском районе, чел.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60401" y="1465706"/>
            <a:ext cx="2460740" cy="264177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04875" y="5180483"/>
            <a:ext cx="7216660" cy="13669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971999" y="5206361"/>
            <a:ext cx="7004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доли граждан, положительно оценивающих состояние межнациональных отношений в Нефтеюганском районе,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в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общем количестве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граждан, %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358535" y="1571435"/>
            <a:ext cx="246260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участников мероприятий, направленных на укрепление общероссийского гражданского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единства,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чел.</a:t>
            </a: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88514" y="2933430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2 000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659641" y="2778360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5000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195974" y="5783966"/>
            <a:ext cx="6832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79,8%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80468" y="5613022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82,0%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20175" y="2907552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5 000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891582" y="2699941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7000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20" y="2776051"/>
            <a:ext cx="446965" cy="446965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422" y="2725819"/>
            <a:ext cx="446965" cy="44696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90" y="5711198"/>
            <a:ext cx="381924" cy="381924"/>
          </a:xfrm>
          <a:prstGeom prst="rect">
            <a:avLst/>
          </a:prstGeom>
        </p:spPr>
      </p:pic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58417" y="3526010"/>
            <a:ext cx="1763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2019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2 300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46546" y="3526010"/>
            <a:ext cx="1763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2019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5 200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36981" y="6178121"/>
            <a:ext cx="2109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2019 год – 80%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66759" y="23750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тыс.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руб.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19766"/>
              </p:ext>
            </p:extLst>
          </p:nvPr>
        </p:nvGraphicFramePr>
        <p:xfrm>
          <a:off x="2236753" y="2087333"/>
          <a:ext cx="2532516" cy="22079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25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18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бюджет Нефтеюганского района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2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иные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 источники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240932" y="2865323"/>
            <a:ext cx="1235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1494,0</a:t>
            </a: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8971187"/>
              </p:ext>
            </p:extLst>
          </p:nvPr>
        </p:nvGraphicFramePr>
        <p:xfrm>
          <a:off x="4207441" y="1152861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177378" y="3449381"/>
            <a:ext cx="1512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B5923"/>
                </a:solidFill>
              </a:rPr>
              <a:t>2 414,4</a:t>
            </a:r>
            <a:endParaRPr lang="ru-RU" sz="2800" b="1" dirty="0">
              <a:solidFill>
                <a:srgbClr val="0B5923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94606" y="2882988"/>
            <a:ext cx="310550" cy="334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894606" y="3661632"/>
            <a:ext cx="310550" cy="334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271628" y="3656264"/>
            <a:ext cx="1235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920,0</a:t>
            </a:r>
          </a:p>
        </p:txBody>
      </p:sp>
    </p:spTree>
    <p:extLst>
      <p:ext uri="{BB962C8B-B14F-4D97-AF65-F5344CB8AC3E}">
        <p14:creationId xmlns:p14="http://schemas.microsoft.com/office/powerpoint/2010/main" val="9560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1033</Words>
  <Application>Microsoft Office PowerPoint</Application>
  <PresentationFormat>Экран (4:3)</PresentationFormat>
  <Paragraphs>162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Ланец Регина Андреевна</cp:lastModifiedBy>
  <cp:revision>256</cp:revision>
  <cp:lastPrinted>2018-10-02T04:58:37Z</cp:lastPrinted>
  <dcterms:created xsi:type="dcterms:W3CDTF">2018-09-04T12:10:47Z</dcterms:created>
  <dcterms:modified xsi:type="dcterms:W3CDTF">2019-11-14T09:17:30Z</dcterms:modified>
</cp:coreProperties>
</file>