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98" r:id="rId3"/>
    <p:sldId id="270" r:id="rId4"/>
    <p:sldId id="312" r:id="rId5"/>
    <p:sldId id="302" r:id="rId6"/>
    <p:sldId id="303" r:id="rId7"/>
    <p:sldId id="304" r:id="rId8"/>
    <p:sldId id="311" r:id="rId9"/>
    <p:sldId id="288" r:id="rId10"/>
    <p:sldId id="30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BA2"/>
    <a:srgbClr val="2C4D88"/>
    <a:srgbClr val="0B5923"/>
    <a:srgbClr val="4D009A"/>
    <a:srgbClr val="6600CC"/>
    <a:srgbClr val="2B7885"/>
    <a:srgbClr val="00C85A"/>
    <a:srgbClr val="DBF6FE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>
        <p:scale>
          <a:sx n="110" d="100"/>
          <a:sy n="110" d="100"/>
        </p:scale>
        <p:origin x="-204" y="-162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2000" b="1" i="0" baseline="0" dirty="0" smtClean="0">
                <a:solidFill>
                  <a:srgbClr val="002060"/>
                </a:solidFill>
              </a:rPr>
              <a:t>2020 </a:t>
            </a:r>
            <a:r>
              <a:rPr lang="ru-RU" sz="2000" b="1" i="0" baseline="0" dirty="0">
                <a:solidFill>
                  <a:srgbClr val="002060"/>
                </a:solidFill>
              </a:rPr>
              <a:t>год</a:t>
            </a:r>
          </a:p>
        </c:rich>
      </c:tx>
      <c:layout>
        <c:manualLayout>
          <c:xMode val="edge"/>
          <c:yMode val="edge"/>
          <c:x val="0.40297895796917571"/>
          <c:y val="1.610377424283730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1F7-4D2D-893B-5ED8A7AA0547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1F7-4D2D-893B-5ED8A7AA0547}"/>
              </c:ext>
            </c:extLst>
          </c:dPt>
          <c:cat>
            <c:strRef>
              <c:f>Лист1!$A$2:$A$4</c:f>
              <c:strCache>
                <c:ptCount val="3"/>
                <c:pt idx="1">
                  <c:v>Бюджет Нефтеюганского района</c:v>
                </c:pt>
                <c:pt idx="2">
                  <c:v>бюджет автономного округа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1">
                  <c:v>1777.32</c:v>
                </c:pt>
                <c:pt idx="2">
                  <c:v>106.7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8" y="1748589"/>
            <a:ext cx="7415507" cy="89553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745958" y="2785385"/>
            <a:ext cx="7539789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947651" y="2961457"/>
            <a:ext cx="7257566" cy="15944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«Профилактика экстремизма, гармонизация межэтнических и межкультурных отношений </a:t>
            </a: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в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Нефтеюганском районе на 2019-2024 годы </a:t>
            </a:r>
          </a:p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и на период до 2030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года»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218" y="269241"/>
            <a:ext cx="1170949" cy="138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79962" y="5938455"/>
            <a:ext cx="54948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345BA2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Ответственный исполнитель муниципальной программы </a:t>
            </a:r>
            <a:r>
              <a:rPr lang="ru-RU" sz="1600" dirty="0" smtClean="0">
                <a:solidFill>
                  <a:srgbClr val="345BA2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–</a:t>
            </a:r>
          </a:p>
          <a:p>
            <a:pPr algn="just"/>
            <a:r>
              <a:rPr lang="ru-RU" sz="1600" dirty="0" smtClean="0">
                <a:solidFill>
                  <a:srgbClr val="345BA2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Управление </a:t>
            </a:r>
            <a:r>
              <a:rPr lang="ru-RU" sz="1600" dirty="0">
                <a:solidFill>
                  <a:srgbClr val="345BA2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по связям с общественностью </a:t>
            </a:r>
            <a:endParaRPr lang="ru-RU" sz="1600" dirty="0" smtClean="0">
              <a:solidFill>
                <a:srgbClr val="345BA2"/>
              </a:solidFill>
              <a:latin typeface="Franklin Gothic Medium" panose="020B0603020102020204" pitchFamily="34" charset="0"/>
              <a:ea typeface="+mj-ea"/>
              <a:cs typeface="+mj-cs"/>
            </a:endParaRPr>
          </a:p>
          <a:p>
            <a:pPr algn="just"/>
            <a:r>
              <a:rPr lang="ru-RU" sz="1600" dirty="0" smtClean="0">
                <a:solidFill>
                  <a:srgbClr val="345BA2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администрации Нефтеюганского района</a:t>
            </a:r>
            <a:endParaRPr lang="ru-RU" sz="1600" dirty="0">
              <a:solidFill>
                <a:srgbClr val="345BA2"/>
              </a:solidFill>
              <a:latin typeface="Franklin Gothic Medium" panose="020B0603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66759" y="23750"/>
            <a:ext cx="8204895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, тыс.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руб.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54155"/>
              </p:ext>
            </p:extLst>
          </p:nvPr>
        </p:nvGraphicFramePr>
        <p:xfrm>
          <a:off x="2507220" y="2140870"/>
          <a:ext cx="2532516" cy="22001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325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183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61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anose="02020603050405020304" pitchFamily="18" charset="0"/>
                        </a:rPr>
                        <a:t>- бюджет автономного округа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1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27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anose="02020603050405020304" pitchFamily="18" charset="0"/>
                        </a:rPr>
                        <a:t>- бюджет Нефтеюганского района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61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205155" y="3627266"/>
            <a:ext cx="14690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1777,31523</a:t>
            </a:r>
            <a:endParaRPr lang="ru-RU" dirty="0" smtClean="0">
              <a:latin typeface="Franklin Gothic Medium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26" name="Диаграмма 25">
            <a:extLst>
              <a:ext uri="{FF2B5EF4-FFF2-40B4-BE49-F238E27FC236}">
                <a16:creationId xmlns:a16="http://schemas.microsoft.com/office/drawing/2014/main" xmlns="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9850776"/>
              </p:ext>
            </p:extLst>
          </p:nvPr>
        </p:nvGraphicFramePr>
        <p:xfrm>
          <a:off x="4207441" y="1152861"/>
          <a:ext cx="5409744" cy="473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5934973" y="3449381"/>
            <a:ext cx="1992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B5923"/>
                </a:solidFill>
              </a:rPr>
              <a:t>1884,01523</a:t>
            </a:r>
            <a:endParaRPr lang="ru-RU" sz="2800" b="1" dirty="0">
              <a:solidFill>
                <a:srgbClr val="0B5923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85979" y="3662596"/>
            <a:ext cx="310550" cy="334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8827" y="922978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8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894606" y="2906960"/>
            <a:ext cx="310550" cy="3340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1271627" y="2896173"/>
            <a:ext cx="13162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106,70000</a:t>
            </a:r>
            <a:endParaRPr lang="ru-RU" dirty="0" smtClean="0">
              <a:latin typeface="Franklin Gothic Medium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07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011894" y="1389176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1181934" y="1200497"/>
            <a:ext cx="715547" cy="694978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8862" y="1339067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2453361" y="2307478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3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3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71747" y="2349888"/>
            <a:ext cx="964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05442" y="1086321"/>
            <a:ext cx="59786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единства народов Российской Федерации, проживающих на территории Нефтеюганского района,  профилактика экстремизма в Нефтеюганском районе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320348" y="2129925"/>
            <a:ext cx="512491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Содействие этнокультурному развитию народов, формированию общероссийского гражданского самосознания, патриотизма и солидарности</a:t>
            </a:r>
          </a:p>
        </p:txBody>
      </p:sp>
      <p:sp>
        <p:nvSpPr>
          <p:cNvPr id="41" name="Овал 40"/>
          <p:cNvSpPr/>
          <p:nvPr/>
        </p:nvSpPr>
        <p:spPr>
          <a:xfrm>
            <a:off x="1539707" y="218483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1539707" y="2877751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71746" y="3028394"/>
            <a:ext cx="964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2453361" y="3011142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5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5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55" name="Прямоугольник 54"/>
          <p:cNvSpPr/>
          <p:nvPr/>
        </p:nvSpPr>
        <p:spPr>
          <a:xfrm>
            <a:off x="3325317" y="3009022"/>
            <a:ext cx="469359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Содействие социальной и культурной адаптации мигрантов</a:t>
            </a:r>
          </a:p>
        </p:txBody>
      </p:sp>
      <p:sp>
        <p:nvSpPr>
          <p:cNvPr id="56" name="Овал 55"/>
          <p:cNvSpPr/>
          <p:nvPr/>
        </p:nvSpPr>
        <p:spPr>
          <a:xfrm>
            <a:off x="1537134" y="3653236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3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71747" y="3787376"/>
            <a:ext cx="964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2453361" y="3780829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5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6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61" name="Прямоугольник 60"/>
          <p:cNvSpPr/>
          <p:nvPr/>
        </p:nvSpPr>
        <p:spPr>
          <a:xfrm>
            <a:off x="3325317" y="3510377"/>
            <a:ext cx="490428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Реализация комплексной информационной кампании, направленной на укрепление общегражданской идентичности и межнационального (межэтнического), межконфессионального и межкультурного взаимодействия</a:t>
            </a:r>
          </a:p>
        </p:txBody>
      </p:sp>
      <p:sp>
        <p:nvSpPr>
          <p:cNvPr id="63" name="Овал 62"/>
          <p:cNvSpPr/>
          <p:nvPr/>
        </p:nvSpPr>
        <p:spPr>
          <a:xfrm>
            <a:off x="1524238" y="455819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4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16428" y="4661511"/>
            <a:ext cx="964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66" name="Группа 65"/>
          <p:cNvGrpSpPr/>
          <p:nvPr/>
        </p:nvGrpSpPr>
        <p:grpSpPr>
          <a:xfrm>
            <a:off x="2453361" y="4705150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67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68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69" name="Прямоугольник 68"/>
          <p:cNvSpPr/>
          <p:nvPr/>
        </p:nvSpPr>
        <p:spPr>
          <a:xfrm>
            <a:off x="3320348" y="4558197"/>
            <a:ext cx="490925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Развитие духовно-нравственных основ и самобытной культуры российского казачества и повышение его роли в воспитании подрастающего поколения в духе патриотизма</a:t>
            </a:r>
          </a:p>
        </p:txBody>
      </p:sp>
      <p:pic>
        <p:nvPicPr>
          <p:cNvPr id="5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9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Овал 52"/>
          <p:cNvSpPr/>
          <p:nvPr/>
        </p:nvSpPr>
        <p:spPr>
          <a:xfrm>
            <a:off x="1537134" y="5583855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5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33425" y="5687169"/>
            <a:ext cx="964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65" name="Группа 64"/>
          <p:cNvGrpSpPr/>
          <p:nvPr/>
        </p:nvGrpSpPr>
        <p:grpSpPr>
          <a:xfrm>
            <a:off x="2453361" y="5713633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7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7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72" name="Прямоугольник 71"/>
          <p:cNvSpPr/>
          <p:nvPr/>
        </p:nvSpPr>
        <p:spPr>
          <a:xfrm>
            <a:off x="3320348" y="5388207"/>
            <a:ext cx="527494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Гармонизация межэтнических и межконфессиональных отношений, сведение к минимуму условий для проявлений экстремизма на территории муниципального образования Нефтеюганский район, развитие системы мер профилактики и предупреждения межэтнических, межконфессиональных конфликтов</a:t>
            </a: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3385" y="961599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2876" y="43136"/>
            <a:ext cx="89675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1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Содействие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этнокультурному развитию народов, формированию общероссийского гражданского самосознания, патриотизма и солидарности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17875" y="2258514"/>
            <a:ext cx="22460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межнационального и межконфессионального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53751" y="2234240"/>
            <a:ext cx="30968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национальным объединениям и религиозным организациям в культурно-просветительской и социально значимой деятельности, направленной на развитие межнационального и межконфессионального диалога, возрождению семейных ценностей, противодействию экстремизму, национальной и религиозной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нетерпимости</a:t>
            </a:r>
            <a:endParaRPr lang="en-US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053751" y="3572750"/>
            <a:ext cx="29837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общероссийской гражданской идентичности. Торжественные мероприятия, приуроченные к памятным датам в истории народов России, государственным праздникам</a:t>
            </a:r>
            <a:endParaRPr lang="ru-RU" sz="1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24681" y="354479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44388" y="1494660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131387" y="1494658"/>
            <a:ext cx="3010619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88327" y="1503691"/>
            <a:ext cx="2366436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579970" y="1612118"/>
            <a:ext cx="2343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Основные 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007603" y="1612118"/>
            <a:ext cx="15535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Соисполнители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70945" y="1466491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50" name="Овал 49"/>
          <p:cNvSpPr/>
          <p:nvPr/>
        </p:nvSpPr>
        <p:spPr>
          <a:xfrm>
            <a:off x="6236907" y="1457865"/>
            <a:ext cx="681486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2898484" y="1457865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89164" y="2258514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824681" y="2232636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184318" y="2232636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072956" y="4293375"/>
            <a:ext cx="29837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использование потенциала молодежи в интересах укрепления единства российской нации, упрочения мира и согласия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824971" y="4847373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454003" y="2258514"/>
            <a:ext cx="246032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культуры и спорта Нефтеюганского района </a:t>
            </a:r>
          </a:p>
          <a:p>
            <a:pPr algn="just"/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по связям с общественностью администрации Нефтеюганского района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Пятиугольник 39"/>
          <p:cNvSpPr/>
          <p:nvPr/>
        </p:nvSpPr>
        <p:spPr>
          <a:xfrm>
            <a:off x="142876" y="5880522"/>
            <a:ext cx="4232275" cy="53622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TextBox 2"/>
          <p:cNvSpPr txBox="1"/>
          <p:nvPr/>
        </p:nvSpPr>
        <p:spPr>
          <a:xfrm>
            <a:off x="142876" y="5862751"/>
            <a:ext cx="4060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численности участников мероприятий, направленных на этнокультурное развитие народов России, проживающих в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Нефтеюганском районе 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2000 до 5000 человек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1" name="Пятиугольник 40"/>
          <p:cNvSpPr/>
          <p:nvPr/>
        </p:nvSpPr>
        <p:spPr>
          <a:xfrm>
            <a:off x="4477110" y="5899645"/>
            <a:ext cx="4542969" cy="51710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1" name="TextBox 60"/>
          <p:cNvSpPr txBox="1"/>
          <p:nvPr/>
        </p:nvSpPr>
        <p:spPr>
          <a:xfrm>
            <a:off x="4636697" y="5881802"/>
            <a:ext cx="422923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участников мероприятий, направленных на укрепление общероссийского гражданского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единства, 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проживающих в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автономном 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округе 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5000 до 7000 человек</a:t>
            </a:r>
            <a:endParaRPr lang="ru-RU" sz="1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b="1" dirty="0">
              <a:solidFill>
                <a:schemeClr val="bg1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577452"/>
            <a:ext cx="459564" cy="459564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38" y="1573196"/>
            <a:ext cx="450824" cy="450824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737" y="1612118"/>
            <a:ext cx="372980" cy="372980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3385" y="1151132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3101713" y="4868854"/>
            <a:ext cx="30402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этнокультурному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многообразию </a:t>
            </a:r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народов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816345" y="5254554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3070904" y="5294427"/>
            <a:ext cx="29837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кадрового потенциала в сфере межнациональных (межэтнических) отношений, профилактики экстремизма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2824690" y="4282252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6476703" y="4293375"/>
            <a:ext cx="24603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 района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6476703" y="3591718"/>
            <a:ext cx="24603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культуры и спорта Нефтеюганского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488067" y="4874057"/>
            <a:ext cx="246032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культуры и спорта Нефтеюганского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9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Прямоугольник 79"/>
          <p:cNvSpPr/>
          <p:nvPr/>
        </p:nvSpPr>
        <p:spPr>
          <a:xfrm>
            <a:off x="6234172" y="2243125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6184318" y="3588122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6184326" y="4308154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6194105" y="4813366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4" name="Пятиугольник 53"/>
          <p:cNvSpPr/>
          <p:nvPr/>
        </p:nvSpPr>
        <p:spPr>
          <a:xfrm>
            <a:off x="544388" y="6447526"/>
            <a:ext cx="7685211" cy="391916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8" name="TextBox 57"/>
          <p:cNvSpPr txBox="1"/>
          <p:nvPr/>
        </p:nvSpPr>
        <p:spPr>
          <a:xfrm>
            <a:off x="617875" y="6444558"/>
            <a:ext cx="7508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доли 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граждан, положительно оценивающих состояние межнациональных отношений в Нефтеюганском районе, 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общем количестве граждан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79,8 до 82%</a:t>
            </a:r>
            <a:endParaRPr lang="ru-RU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5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2876" y="43136"/>
            <a:ext cx="89675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1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Содействие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этнокультурному развитию народов, формированию общероссийского гражданского самосознания, патриотизма и солидарности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17875" y="2258514"/>
            <a:ext cx="22460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развитие языков и культуры народов Российской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53751" y="2234240"/>
            <a:ext cx="30968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Просветительские мероприятия, направленные на популяризацию и поддержку русского языка, как государственного языка Российской Федерации и языка межнационального общения</a:t>
            </a:r>
            <a:endParaRPr lang="en-US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053751" y="3572750"/>
            <a:ext cx="29837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Просветительские мероприятия, направленные на популяризацию и поддержку родных языков народов России, проживающих в муниципальном образовании</a:t>
            </a:r>
            <a:endParaRPr lang="ru-RU" sz="1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24681" y="354479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44388" y="1494660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131387" y="1494658"/>
            <a:ext cx="3010619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88327" y="1503691"/>
            <a:ext cx="2366436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579970" y="1612118"/>
            <a:ext cx="2343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Основные 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007603" y="1612118"/>
            <a:ext cx="15535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Соисполнители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70945" y="1466491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50" name="Овал 49"/>
          <p:cNvSpPr/>
          <p:nvPr/>
        </p:nvSpPr>
        <p:spPr>
          <a:xfrm>
            <a:off x="6236907" y="1457865"/>
            <a:ext cx="681486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2898484" y="1457865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89164" y="2258514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824681" y="2232636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184318" y="2232636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454003" y="2258514"/>
            <a:ext cx="246032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 района</a:t>
            </a:r>
          </a:p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культуры и спорта Нефтеюганского района</a:t>
            </a:r>
          </a:p>
        </p:txBody>
      </p:sp>
      <p:sp>
        <p:nvSpPr>
          <p:cNvPr id="40" name="Пятиугольник 39"/>
          <p:cNvSpPr/>
          <p:nvPr/>
        </p:nvSpPr>
        <p:spPr>
          <a:xfrm>
            <a:off x="142876" y="5880522"/>
            <a:ext cx="4232275" cy="53622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TextBox 2"/>
          <p:cNvSpPr txBox="1"/>
          <p:nvPr/>
        </p:nvSpPr>
        <p:spPr>
          <a:xfrm>
            <a:off x="142876" y="5862751"/>
            <a:ext cx="4060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численности участников мероприятий, направленных на этнокультурное развитие народов России, проживающих в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Нефтеюганском районе 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2000 до 5000 человек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1" name="Пятиугольник 40"/>
          <p:cNvSpPr/>
          <p:nvPr/>
        </p:nvSpPr>
        <p:spPr>
          <a:xfrm>
            <a:off x="4477110" y="5899645"/>
            <a:ext cx="4542969" cy="51710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1" name="TextBox 60"/>
          <p:cNvSpPr txBox="1"/>
          <p:nvPr/>
        </p:nvSpPr>
        <p:spPr>
          <a:xfrm>
            <a:off x="4636697" y="5881802"/>
            <a:ext cx="422923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участников мероприятий, направленных на укрепление общероссийского гражданского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единства, 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проживающих в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автономном 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округе 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5000 до 7000 человек</a:t>
            </a:r>
            <a:endParaRPr lang="ru-RU" sz="1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b="1" dirty="0">
              <a:solidFill>
                <a:schemeClr val="bg1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577452"/>
            <a:ext cx="459564" cy="459564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38" y="1573196"/>
            <a:ext cx="450824" cy="450824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737" y="1612118"/>
            <a:ext cx="372980" cy="372980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3385" y="1151132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6454002" y="3588122"/>
            <a:ext cx="246032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культуры и спорта Нефтеюганского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9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Прямоугольник 79"/>
          <p:cNvSpPr/>
          <p:nvPr/>
        </p:nvSpPr>
        <p:spPr>
          <a:xfrm>
            <a:off x="6234172" y="2243125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6184318" y="3588122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4" name="Пятиугольник 53"/>
          <p:cNvSpPr/>
          <p:nvPr/>
        </p:nvSpPr>
        <p:spPr>
          <a:xfrm>
            <a:off x="544388" y="6447526"/>
            <a:ext cx="7685211" cy="391916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8" name="TextBox 57"/>
          <p:cNvSpPr txBox="1"/>
          <p:nvPr/>
        </p:nvSpPr>
        <p:spPr>
          <a:xfrm>
            <a:off x="617875" y="6444558"/>
            <a:ext cx="7508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доли 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граждан, положительно оценивающих состояние межнациональных отношений в Нефтеюганском районе, 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общем количестве граждан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79,8 до 82%</a:t>
            </a:r>
            <a:endParaRPr lang="ru-RU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30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6462" y="386662"/>
            <a:ext cx="89675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2: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Содействие социальной и культурной </a:t>
            </a: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адаптации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мигрантов</a:t>
            </a:r>
          </a:p>
          <a:p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85585" y="2836572"/>
            <a:ext cx="22460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социальной и культурной адаптации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мигрантов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55349" y="2846908"/>
            <a:ext cx="2842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мер, направленных на социальную и культурную адаптацию мигрантов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544388" y="1494660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131387" y="1494658"/>
            <a:ext cx="3010619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88327" y="1494658"/>
            <a:ext cx="2366436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947921" y="1624964"/>
            <a:ext cx="15535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Соисполнители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70945" y="1466491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50" name="Овал 49"/>
          <p:cNvSpPr/>
          <p:nvPr/>
        </p:nvSpPr>
        <p:spPr>
          <a:xfrm>
            <a:off x="6236907" y="1457865"/>
            <a:ext cx="681486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2898484" y="1457865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20644" y="2846908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846595" y="284690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004275" y="2819320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40" name="Пятиугольник 39"/>
          <p:cNvSpPr/>
          <p:nvPr/>
        </p:nvSpPr>
        <p:spPr>
          <a:xfrm>
            <a:off x="4726174" y="5757454"/>
            <a:ext cx="4281987" cy="93403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577452"/>
            <a:ext cx="459564" cy="459564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026" y="1612118"/>
            <a:ext cx="372980" cy="372980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38" y="1573196"/>
            <a:ext cx="450824" cy="450824"/>
          </a:xfrm>
          <a:prstGeom prst="rect">
            <a:avLst/>
          </a:prstGeom>
        </p:spPr>
      </p:pic>
      <p:sp>
        <p:nvSpPr>
          <p:cNvPr id="51" name="Прямоугольник 50"/>
          <p:cNvSpPr/>
          <p:nvPr/>
        </p:nvSpPr>
        <p:spPr>
          <a:xfrm>
            <a:off x="6236907" y="2819320"/>
            <a:ext cx="2840592" cy="774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 </a:t>
            </a:r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00"/>
              </a:lnSpc>
            </a:pPr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связям с общественностью администрации </a:t>
            </a:r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 района</a:t>
            </a:r>
            <a:endParaRPr lang="ru-RU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9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3385" y="1151132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ятиугольник 61"/>
          <p:cNvSpPr/>
          <p:nvPr/>
        </p:nvSpPr>
        <p:spPr>
          <a:xfrm>
            <a:off x="176463" y="5782163"/>
            <a:ext cx="4425730" cy="92662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7" name="TextBox 66"/>
          <p:cNvSpPr txBox="1"/>
          <p:nvPr/>
        </p:nvSpPr>
        <p:spPr>
          <a:xfrm>
            <a:off x="154428" y="5782163"/>
            <a:ext cx="422923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участников мероприятий, направленных на укрепление общероссийского гражданского единства, проживающих в автономном округе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5000 до 7000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821060" y="5782163"/>
            <a:ext cx="3702951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sz="1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доли 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граждан, положительно оценивающих состояние межнациональных отношений в Нефтеюганском районе, </a:t>
            </a:r>
            <a:r>
              <a:rPr lang="ru-RU" sz="1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общем количестве граждан</a:t>
            </a:r>
            <a:r>
              <a:rPr lang="ru-RU" sz="1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79,8 до 82%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579970" y="1612118"/>
            <a:ext cx="2343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Основные 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5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8828" y="-18760"/>
            <a:ext cx="89675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3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Реализация комплексной информационной кампании, направленной на укрепление общегражданской идентичности и межнационального (межэтнического), межконфессионального и межкультурного взаимодействия.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17875" y="2544329"/>
            <a:ext cx="22460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экстремизма, обеспечение гражданского единства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53751" y="2542272"/>
            <a:ext cx="309688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информационных кампаний, направленных на укрепление общероссийского гражданского единства и гармонизацию межнациональных и межконфессиональных отношений, профилактику экстремизма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544388" y="1494660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131387" y="1494658"/>
            <a:ext cx="3010619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55156" y="1494658"/>
            <a:ext cx="2366436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959045" y="1612118"/>
            <a:ext cx="15535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Соисполнители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6236907" y="1457865"/>
            <a:ext cx="681486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2898484" y="1457865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99198" y="2530210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831681" y="2496704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212853" y="2496704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077642" y="3716079"/>
            <a:ext cx="30643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журналистских работ на лучшее освещение в средствах массовой </a:t>
            </a:r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вопросов 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межнационального (межэтнического), межконфессионального и межкультурного взаимодействия </a:t>
            </a:r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Нефтеюганского района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824691" y="365026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40" name="Пятиугольник 39"/>
          <p:cNvSpPr/>
          <p:nvPr/>
        </p:nvSpPr>
        <p:spPr>
          <a:xfrm>
            <a:off x="539750" y="5981644"/>
            <a:ext cx="8369003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TextBox 2"/>
          <p:cNvSpPr txBox="1"/>
          <p:nvPr/>
        </p:nvSpPr>
        <p:spPr>
          <a:xfrm>
            <a:off x="809625" y="6023607"/>
            <a:ext cx="730567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доли граждан, положительно оценивающих состояние межнациональных отношений в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Нефтеюганском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районе,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общем количестве граждан, </a:t>
            </a:r>
            <a:r>
              <a:rPr lang="ru-RU" sz="1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79,8 до 82</a:t>
            </a:r>
            <a:r>
              <a:rPr lang="ru-RU" sz="1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1500" b="1" dirty="0">
              <a:solidFill>
                <a:schemeClr val="bg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370945" y="1466491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577452"/>
            <a:ext cx="459564" cy="45956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38" y="1573196"/>
            <a:ext cx="450824" cy="450824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6260553" y="3716079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8828" y="1382071"/>
            <a:ext cx="7889232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11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6505632" y="2538739"/>
            <a:ext cx="246032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связям с общественностью администрации Нефтеюганского района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604161" y="3752811"/>
            <a:ext cx="246032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культуры и спорта Нефтеюганского </a:t>
            </a:r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</a:t>
            </a:r>
            <a:endParaRPr lang="ru-RU" sz="11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по связям с общественностью администрации Нефтеюганского района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579970" y="1612118"/>
            <a:ext cx="2343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Основные 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026" y="1612118"/>
            <a:ext cx="372980" cy="372980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3104514" y="4852878"/>
            <a:ext cx="30643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социальной рекламы (видеоролик, плакат), направленной на укрепление общероссийского гражданского единства, гармонизацию межнациональных и межконфессиональных отношений, профилактику экстремизма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801027" y="4802989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6635977" y="4863091"/>
            <a:ext cx="246032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 </a:t>
            </a:r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11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и спорта Нефтеюганского </a:t>
            </a:r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11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317920" y="4802989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14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927" y="158266"/>
            <a:ext cx="89675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4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 Развитие духовно-нравственных основ и самобытной культуры российского казачества и повышение его роли </a:t>
            </a: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в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воспитании подрастающего поколения в духе патриотизма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17875" y="2531077"/>
            <a:ext cx="2246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российского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казачества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58592" y="2561854"/>
            <a:ext cx="3096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и популяризация самобытной казачьей </a:t>
            </a: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  <a:b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44388" y="1494660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131387" y="1494658"/>
            <a:ext cx="3010619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88327" y="1494658"/>
            <a:ext cx="2366436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8" name="Овал 47"/>
          <p:cNvSpPr/>
          <p:nvPr/>
        </p:nvSpPr>
        <p:spPr>
          <a:xfrm>
            <a:off x="370945" y="1466491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50" name="Овал 49"/>
          <p:cNvSpPr/>
          <p:nvPr/>
        </p:nvSpPr>
        <p:spPr>
          <a:xfrm>
            <a:off x="6236907" y="1457865"/>
            <a:ext cx="681486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2898484" y="1457865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89164" y="2461586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831681" y="2531077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218590" y="2531077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058592" y="3426761"/>
            <a:ext cx="29837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участия российского казачества в воспитании подрастающего поколения в духе патриотизма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824681" y="3375005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40" name="Пятиугольник 39"/>
          <p:cNvSpPr/>
          <p:nvPr/>
        </p:nvSpPr>
        <p:spPr>
          <a:xfrm>
            <a:off x="311150" y="5917721"/>
            <a:ext cx="8799264" cy="665359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TextBox 2"/>
          <p:cNvSpPr txBox="1"/>
          <p:nvPr/>
        </p:nvSpPr>
        <p:spPr>
          <a:xfrm>
            <a:off x="442591" y="5969477"/>
            <a:ext cx="830897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участников мероприятий, направленных на укрепление общероссийского гражданского единства, проживающих в автономном округе </a:t>
            </a:r>
            <a:r>
              <a:rPr lang="ru-RU" sz="1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5000 до 7000 </a:t>
            </a:r>
            <a:r>
              <a:rPr lang="ru-RU" sz="1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sz="1500" b="1" dirty="0">
              <a:solidFill>
                <a:schemeClr val="bg1"/>
              </a:solidFill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38" y="1573196"/>
            <a:ext cx="450824" cy="450824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577452"/>
            <a:ext cx="459564" cy="459564"/>
          </a:xfrm>
          <a:prstGeom prst="rect">
            <a:avLst/>
          </a:prstGeom>
        </p:spPr>
      </p:pic>
      <p:sp>
        <p:nvSpPr>
          <p:cNvPr id="53" name="Прямоугольник 52"/>
          <p:cNvSpPr/>
          <p:nvPr/>
        </p:nvSpPr>
        <p:spPr>
          <a:xfrm>
            <a:off x="6507754" y="3429318"/>
            <a:ext cx="244371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 Нефтеюганского района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6227216" y="3403919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8828" y="1313063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8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6459446" y="2565581"/>
            <a:ext cx="246032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культуры и спорта Нефтеюганского </a:t>
            </a:r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11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026" y="1612118"/>
            <a:ext cx="372980" cy="37298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3579970" y="1612118"/>
            <a:ext cx="2343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Основные 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959045" y="1612118"/>
            <a:ext cx="15535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Соисполнители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69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2876" y="43136"/>
            <a:ext cx="8967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5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Гармонизация межэтнических и межконфессиональных отношений, сведение к минимуму условий для проявлений экстремизма на территории муниципального образования, развитие системы мер профилактики и предупреждения межэтнических, межконфессиональных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конфликтов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7875" y="2258514"/>
            <a:ext cx="224609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экстремизма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минимизация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(или)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ликвидация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последствий проявлений экстремизма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53751" y="2234240"/>
            <a:ext cx="30968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эффективного мониторинга состояния межнациональных, межконфессиональных отношений и раннего предупреждения конфликтных ситуаций и выявления фактов распространения идеологии экстремизма</a:t>
            </a:r>
            <a:endParaRPr lang="en-US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025892" y="3253499"/>
            <a:ext cx="29837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экстремистских настроений в молодежной среде</a:t>
            </a:r>
            <a:endParaRPr lang="ru-RU" sz="1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07727" y="3191643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44388" y="1494660"/>
            <a:ext cx="2280293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131387" y="1494658"/>
            <a:ext cx="3010619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88327" y="1503691"/>
            <a:ext cx="2366436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8" name="Овал 47"/>
          <p:cNvSpPr/>
          <p:nvPr/>
        </p:nvSpPr>
        <p:spPr>
          <a:xfrm>
            <a:off x="370945" y="1466491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50" name="Овал 49"/>
          <p:cNvSpPr/>
          <p:nvPr/>
        </p:nvSpPr>
        <p:spPr>
          <a:xfrm>
            <a:off x="6236907" y="1457865"/>
            <a:ext cx="681486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2898484" y="1457865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89164" y="2258514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824681" y="2232636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184318" y="2232636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052737" y="3653609"/>
            <a:ext cx="29837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в образовательных организациях мероприятий по воспитанию патриотизма, культуры мирного поведения, по обучению навыкам бесконфликтного общения, а также умению отстаивать собственное мнение, противодействовать социально опасному поведению, в том числе вовлечению в экстремистскую деятельность, всеми законными средствами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505759" y="2267140"/>
            <a:ext cx="24603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связям с </a:t>
            </a:r>
            <a:r>
              <a:rPr lang="ru-RU" sz="1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общественностью администрации Нефтеюганского района</a:t>
            </a:r>
            <a:endParaRPr lang="ru-RU" sz="1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577452"/>
            <a:ext cx="459564" cy="459564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38" y="1573196"/>
            <a:ext cx="450824" cy="450824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737" y="1612118"/>
            <a:ext cx="372980" cy="372980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3385" y="1260717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842223" y="5082034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3070904" y="5128744"/>
            <a:ext cx="29837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просветительской работы среди обучающихся общеобразовательных организаций, направленной на формирование знаний об ответственности за участие в экстремистской деятельности, разжигание межнациональной, межрелигиозной розни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2799109" y="3622655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6577650" y="3746733"/>
            <a:ext cx="24603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района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6559750" y="5174067"/>
            <a:ext cx="24603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района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6262785" y="2224010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6262608" y="3187323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6262608" y="3736063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6303180" y="5130270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4" name="Пятиугольник 53"/>
          <p:cNvSpPr/>
          <p:nvPr/>
        </p:nvSpPr>
        <p:spPr>
          <a:xfrm>
            <a:off x="544388" y="6219649"/>
            <a:ext cx="7979885" cy="56803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8" name="TextBox 57"/>
          <p:cNvSpPr txBox="1"/>
          <p:nvPr/>
        </p:nvSpPr>
        <p:spPr>
          <a:xfrm>
            <a:off x="708458" y="6257446"/>
            <a:ext cx="75082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sz="1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доли 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граждан, положительно оценивающих состояние межнациональных отношений в Нефтеюганском районе, </a:t>
            </a:r>
            <a:r>
              <a:rPr lang="ru-RU" sz="1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общем количестве граждан</a:t>
            </a:r>
            <a:r>
              <a:rPr lang="ru-RU" sz="1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79,8 до 82%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5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8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Прямоугольник 59"/>
          <p:cNvSpPr/>
          <p:nvPr/>
        </p:nvSpPr>
        <p:spPr>
          <a:xfrm>
            <a:off x="6559741" y="3192735"/>
            <a:ext cx="24603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района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6959045" y="1612118"/>
            <a:ext cx="15535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Соисполнители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579970" y="1612118"/>
            <a:ext cx="2343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Основные 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23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846716" y="1447151"/>
            <a:ext cx="3329797" cy="3401074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79167" y="27941"/>
            <a:ext cx="8204895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Карта результатов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99135" y="1853442"/>
            <a:ext cx="31505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Общий объём </a:t>
            </a:r>
            <a:endParaRPr lang="ru-RU" sz="1600" b="1" dirty="0" smtClean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финансирования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на период до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2030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года, </a:t>
            </a:r>
            <a:endParaRPr lang="ru-RU" sz="1600" b="1" dirty="0" smtClean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тыс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. рублей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: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3400" dirty="0" smtClean="0">
                <a:solidFill>
                  <a:srgbClr val="00B050"/>
                </a:solidFill>
                <a:latin typeface="Franklin Gothic Medium" pitchFamily="34" charset="0"/>
              </a:rPr>
              <a:t>26 </a:t>
            </a:r>
            <a:r>
              <a:rPr lang="ru-RU" sz="3400" dirty="0" smtClean="0">
                <a:solidFill>
                  <a:srgbClr val="00B050"/>
                </a:solidFill>
                <a:latin typeface="Franklin Gothic Medium" pitchFamily="34" charset="0"/>
              </a:rPr>
              <a:t>569,45331 </a:t>
            </a:r>
            <a:endParaRPr lang="ru-RU" sz="3400" dirty="0" smtClean="0">
              <a:solidFill>
                <a:srgbClr val="00B050"/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тыс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.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рублей, из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них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:</a:t>
            </a:r>
          </a:p>
          <a:p>
            <a:pPr algn="ctr"/>
            <a:r>
              <a:rPr lang="ru-RU" sz="1600" b="1" dirty="0" smtClean="0">
                <a:solidFill>
                  <a:srgbClr val="4D009A"/>
                </a:solidFill>
                <a:latin typeface="Franklin Gothic Medium" pitchFamily="34" charset="0"/>
              </a:rPr>
              <a:t>2020 </a:t>
            </a:r>
            <a:r>
              <a:rPr lang="ru-RU" sz="1600" b="1" dirty="0">
                <a:solidFill>
                  <a:srgbClr val="4D009A"/>
                </a:solidFill>
                <a:latin typeface="Franklin Gothic Medium" pitchFamily="34" charset="0"/>
              </a:rPr>
              <a:t>год  –</a:t>
            </a:r>
            <a:r>
              <a:rPr lang="ru-RU" sz="1600" b="1" dirty="0">
                <a:solidFill>
                  <a:srgbClr val="7030A0"/>
                </a:solidFill>
                <a:latin typeface="Franklin Gothic Medium" pitchFamily="34" charset="0"/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latin typeface="Franklin Gothic Medium" pitchFamily="34" charset="0"/>
              </a:rPr>
              <a:t>1884,01523</a:t>
            </a:r>
            <a:endParaRPr lang="ru-RU" b="1" dirty="0" smtClean="0">
              <a:solidFill>
                <a:srgbClr val="00B050"/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>
                <a:solidFill>
                  <a:srgbClr val="4D009A"/>
                </a:solidFill>
                <a:latin typeface="Franklin Gothic Medium" pitchFamily="34" charset="0"/>
              </a:rPr>
              <a:t>тыс. рублей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09552" y="1447151"/>
            <a:ext cx="2338964" cy="264177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0467" y="1498906"/>
            <a:ext cx="2339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численности участников мероприятий, направленных на этнокультурное развитие народов России,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проживающих в Нефтеюганском районе, чел.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360401" y="1465706"/>
            <a:ext cx="2460740" cy="264177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04875" y="5180483"/>
            <a:ext cx="7216660" cy="13669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971999" y="5206361"/>
            <a:ext cx="70047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доли граждан, положительно оценивающих состояние межнациональных отношений в Нефтеюганском районе,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в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общем количестве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граждан, %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358535" y="1571435"/>
            <a:ext cx="246260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количества участников мероприятий, направленных на укрепление общероссийского гражданского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единства,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чел.</a:t>
            </a:r>
          </a:p>
          <a:p>
            <a:endParaRPr lang="ru-RU" sz="14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88514" y="2933430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</a:rPr>
              <a:t>2 000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659641" y="2778360"/>
            <a:ext cx="909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5000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195974" y="5783966"/>
            <a:ext cx="6832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</a:rPr>
              <a:t>79,8%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780468" y="5613022"/>
            <a:ext cx="103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82,0%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520175" y="2907552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</a:rPr>
              <a:t>5 000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891582" y="2699941"/>
            <a:ext cx="909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7000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20" y="2776051"/>
            <a:ext cx="446965" cy="446965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422" y="2725819"/>
            <a:ext cx="446965" cy="446965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690" y="5711198"/>
            <a:ext cx="381924" cy="381924"/>
          </a:xfrm>
          <a:prstGeom prst="rect">
            <a:avLst/>
          </a:prstGeom>
        </p:spPr>
      </p:pic>
      <p:pic>
        <p:nvPicPr>
          <p:cNvPr id="3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8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8827" y="922978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658417" y="3526010"/>
            <a:ext cx="1768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2020 год – </a:t>
            </a:r>
          </a:p>
          <a:p>
            <a:r>
              <a:rPr lang="ru-RU" sz="1400" dirty="0">
                <a:solidFill>
                  <a:srgbClr val="4D009A"/>
                </a:solidFill>
                <a:latin typeface="Franklin Gothic Medium" pitchFamily="34" charset="0"/>
              </a:rPr>
              <a:t> </a:t>
            </a:r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      2 600 чел.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846546" y="3526010"/>
            <a:ext cx="1768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2020 год – </a:t>
            </a:r>
          </a:p>
          <a:p>
            <a:r>
              <a:rPr lang="ru-RU" sz="1400" dirty="0">
                <a:solidFill>
                  <a:srgbClr val="4D009A"/>
                </a:solidFill>
                <a:latin typeface="Franklin Gothic Medium" pitchFamily="34" charset="0"/>
              </a:rPr>
              <a:t> </a:t>
            </a:r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      5 500 чел.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36981" y="6178121"/>
            <a:ext cx="21093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2020 год – 80%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86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1702</TotalTime>
  <Words>1234</Words>
  <Application>Microsoft Office PowerPoint</Application>
  <PresentationFormat>Экран (4:3)</PresentationFormat>
  <Paragraphs>190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Ланец Регина Андреевна</cp:lastModifiedBy>
  <cp:revision>266</cp:revision>
  <cp:lastPrinted>2018-10-02T04:58:37Z</cp:lastPrinted>
  <dcterms:created xsi:type="dcterms:W3CDTF">2018-09-04T12:10:47Z</dcterms:created>
  <dcterms:modified xsi:type="dcterms:W3CDTF">2020-12-11T07:40:02Z</dcterms:modified>
</cp:coreProperties>
</file>