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258" r:id="rId3"/>
    <p:sldId id="298" r:id="rId4"/>
    <p:sldId id="314" r:id="rId5"/>
    <p:sldId id="315" r:id="rId6"/>
    <p:sldId id="316" r:id="rId7"/>
    <p:sldId id="313" r:id="rId8"/>
    <p:sldId id="290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4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7885"/>
    <a:srgbClr val="DBF6FE"/>
    <a:srgbClr val="F1FC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77445" autoAdjust="0"/>
  </p:normalViewPr>
  <p:slideViewPr>
    <p:cSldViewPr snapToGrid="0">
      <p:cViewPr varScale="1">
        <p:scale>
          <a:sx n="90" d="100"/>
          <a:sy n="90" d="100"/>
        </p:scale>
        <p:origin x="1836" y="84"/>
      </p:cViewPr>
      <p:guideLst>
        <p:guide orient="horz" pos="1003"/>
        <p:guide pos="4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361792329027465E-2"/>
          <c:y val="2.431439275641693E-2"/>
          <c:w val="0.94704433982522784"/>
          <c:h val="0.8618214974171940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bubble3D val="0"/>
            <c:spPr>
              <a:solidFill>
                <a:schemeClr val="accent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bubble3D val="0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cat>
            <c:strRef>
              <c:f>Лист1!$A$2:$A$7</c:f>
              <c:strCache>
                <c:ptCount val="6"/>
                <c:pt idx="0">
                  <c:v>ФБ</c:v>
                </c:pt>
                <c:pt idx="1">
                  <c:v>ОБ</c:v>
                </c:pt>
                <c:pt idx="2">
                  <c:v>МБ</c:v>
                </c:pt>
                <c:pt idx="3">
                  <c:v>СС</c:v>
                </c:pt>
                <c:pt idx="4">
                  <c:v>СП</c:v>
                </c:pt>
                <c:pt idx="5">
                  <c:v>ИИ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5.5868000000000002</c:v>
                </c:pt>
                <c:pt idx="2">
                  <c:v>2.1999999999999999E-2</c:v>
                </c:pt>
                <c:pt idx="3">
                  <c:v>0</c:v>
                </c:pt>
                <c:pt idx="4">
                  <c:v>0</c:v>
                </c:pt>
                <c:pt idx="5">
                  <c:v>0.375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E2E293-8A7E-4A1F-A8EB-8D025A56A6DB}" type="datetimeFigureOut">
              <a:rPr lang="ru-RU" smtClean="0"/>
              <a:pPr/>
              <a:t>16.11.2022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0616A-6DF1-4AE2-B7B6-2273E8C789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2355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Улучшение условий и охраны труда 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в муниципальном образовании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нефтеюганский район </a:t>
            </a:r>
            <a:b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на 2019-2024 годы и на период до 2030 года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49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83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9113" indent="-342900"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42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063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278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03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1155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0616A-6DF1-4AE2-B7B6-2273E8C7893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046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497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456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865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755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005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3790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320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025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7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5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743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pPr/>
              <a:t>11/16/2022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11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xmlns="" id="{0A27F27E-F580-443D-9596-5D833176EA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9709" y="1231900"/>
            <a:ext cx="7914904" cy="141222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  <a:t>Публичная декларация</a:t>
            </a:r>
            <a:br>
              <a:rPr lang="ru-RU" sz="2400" b="1" dirty="0">
                <a:solidFill>
                  <a:srgbClr val="002060"/>
                </a:solidFill>
                <a:latin typeface="Franklin Gothic Medium" panose="020B0603020102020204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Franklin Gothic Medium" panose="020B0603020102020204" pitchFamily="34" charset="0"/>
              </a:rPr>
              <a:t>муниципальной программы Нефтеюганского района</a:t>
            </a:r>
            <a:endParaRPr lang="en-US" sz="2400" b="1" dirty="0">
              <a:solidFill>
                <a:srgbClr val="002060"/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5" name="Группа 4">
            <a:extLst>
              <a:ext uri="{FF2B5EF4-FFF2-40B4-BE49-F238E27FC236}">
                <a16:creationId xmlns:a16="http://schemas.microsoft.com/office/drawing/2014/main" xmlns="" id="{CAE22D93-86C6-4012-8C95-C05004B2E97F}"/>
              </a:ext>
            </a:extLst>
          </p:cNvPr>
          <p:cNvGrpSpPr/>
          <p:nvPr/>
        </p:nvGrpSpPr>
        <p:grpSpPr>
          <a:xfrm>
            <a:off x="947651" y="2754884"/>
            <a:ext cx="7721336" cy="89285"/>
            <a:chOff x="947651" y="2754884"/>
            <a:chExt cx="7257566" cy="89285"/>
          </a:xfrm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37A4C5B6-209B-448F-B247-975927B0C84B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>
              <a:extLst>
                <a:ext uri="{FF2B5EF4-FFF2-40B4-BE49-F238E27FC236}">
                  <a16:creationId xmlns:a16="http://schemas.microsoft.com/office/drawing/2014/main" xmlns="" id="{C1FFCA75-318C-48BA-A2C5-8D9CCF5F7332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8" name="Title 1">
            <a:extLst>
              <a:ext uri="{FF2B5EF4-FFF2-40B4-BE49-F238E27FC236}">
                <a16:creationId xmlns:a16="http://schemas.microsoft.com/office/drawing/2014/main" xmlns="" id="{7EC25E79-69F1-4C15-99AF-A1FE4E9DF738}"/>
              </a:ext>
            </a:extLst>
          </p:cNvPr>
          <p:cNvSpPr txBox="1">
            <a:spLocks/>
          </p:cNvSpPr>
          <p:nvPr/>
        </p:nvSpPr>
        <p:spPr>
          <a:xfrm>
            <a:off x="1774607" y="2865206"/>
            <a:ext cx="5702039" cy="14170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  <a:t/>
            </a:r>
            <a:br>
              <a:rPr lang="en-US" sz="2400" b="1" dirty="0">
                <a:solidFill>
                  <a:schemeClr val="accent5">
                    <a:lumMod val="50000"/>
                  </a:schemeClr>
                </a:solidFill>
                <a:latin typeface="Franklin Gothic Medium" panose="020B0603020102020204" pitchFamily="34" charset="0"/>
              </a:rPr>
            </a:br>
            <a:endParaRPr lang="en-US" sz="2400" b="1" dirty="0">
              <a:solidFill>
                <a:schemeClr val="accent5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20" y="77189"/>
            <a:ext cx="1365661" cy="188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47651" y="3573738"/>
            <a:ext cx="77213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Franklin Gothic Medium" pitchFamily="34" charset="0"/>
              </a:rPr>
              <a:t>«Улучшение условий и охраны труда в муниципальном образовании Нефтеюганский район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Franklin Gothic Medium" pitchFamily="34" charset="0"/>
              </a:rPr>
              <a:t>на 2019-2024 годы и на период до 2030 года»</a:t>
            </a:r>
            <a:endParaRPr lang="ru-RU" sz="2400" b="1" dirty="0">
              <a:solidFill>
                <a:srgbClr val="002060"/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647701" y="2403535"/>
            <a:ext cx="2295857" cy="1009024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Соисполнители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81005" y="1205120"/>
            <a:ext cx="2262553" cy="932313"/>
          </a:xfrm>
          <a:prstGeom prst="rect">
            <a:avLst/>
          </a:prstGeom>
          <a:solidFill>
            <a:schemeClr val="bg1">
              <a:lumMod val="8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3386" y="88250"/>
            <a:ext cx="8646853" cy="896209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Ответственный исполнитель (соисполнители )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7730" y="1471222"/>
            <a:ext cx="2487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Franklin Gothic Book" pitchFamily="34" charset="0"/>
              </a:rPr>
              <a:t> 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64839" y="1348110"/>
            <a:ext cx="5572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Отдел социально-трудовых отношений администрации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85059" y="3315465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Департамент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образования и молодежной политики Нефтеюганского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района</a:t>
            </a:r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xmlns="" id="{ECF62C37-E2BB-4DBB-8005-DED4B6C3F29B}"/>
              </a:ext>
            </a:extLst>
          </p:cNvPr>
          <p:cNvGrpSpPr/>
          <p:nvPr/>
        </p:nvGrpSpPr>
        <p:grpSpPr>
          <a:xfrm>
            <a:off x="93386" y="959530"/>
            <a:ext cx="7859486" cy="89285"/>
            <a:chOff x="947651" y="2754884"/>
            <a:chExt cx="7257566" cy="89285"/>
          </a:xfrm>
        </p:grpSpPr>
        <p:sp>
          <p:nvSpPr>
            <p:cNvPr id="36" name="Прямоугольник 35">
              <a:extLst>
                <a:ext uri="{FF2B5EF4-FFF2-40B4-BE49-F238E27FC236}">
                  <a16:creationId xmlns:a16="http://schemas.microsoft.com/office/drawing/2014/main" xmlns="" id="{046A3631-639E-466D-8A77-3657DE9080D8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xmlns="" id="{E49B628D-02C5-4A3B-B622-8A9166518EC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3285059" y="2437877"/>
            <a:ext cx="5675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Муниципальное казенное учреждение «Управление по делам администрации Нефтеюганского района»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61202" y="4193053"/>
            <a:ext cx="578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Дума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61202" y="5326681"/>
            <a:ext cx="57827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Администрации городского и сельских поселений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61202" y="4759867"/>
            <a:ext cx="578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Franklin Gothic Medium" pitchFamily="34" charset="0"/>
              </a:rPr>
              <a:t>Контрольно-счетная палата Нефтеюганского района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4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497147" y="-14262"/>
            <a:ext cx="8646853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Franklin Gothic Medium" pitchFamily="34" charset="0"/>
              </a:rPr>
              <a:t>Цели и задачи муниципальной программы</a:t>
            </a:r>
            <a:endParaRPr lang="en-US" sz="2800" b="1" dirty="0">
              <a:solidFill>
                <a:schemeClr val="accent1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2779143" y="1581342"/>
            <a:ext cx="5477774" cy="12863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dirty="0">
              <a:solidFill>
                <a:schemeClr val="tx2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343262" y="1694767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10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11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Овал 1"/>
          <p:cNvSpPr/>
          <p:nvPr/>
        </p:nvSpPr>
        <p:spPr>
          <a:xfrm>
            <a:off x="454241" y="1581342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1116" y="1613880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grpSp>
        <p:nvGrpSpPr>
          <p:cNvPr id="42" name="Группа 41">
            <a:extLst>
              <a:ext uri="{FF2B5EF4-FFF2-40B4-BE49-F238E27FC236}">
                <a16:creationId xmlns:a16="http://schemas.microsoft.com/office/drawing/2014/main" xmlns="" id="{D1C832A0-B704-4DAC-A887-33C365C9CC61}"/>
              </a:ext>
            </a:extLst>
          </p:cNvPr>
          <p:cNvGrpSpPr/>
          <p:nvPr/>
        </p:nvGrpSpPr>
        <p:grpSpPr>
          <a:xfrm>
            <a:off x="0" y="959530"/>
            <a:ext cx="7859486" cy="89285"/>
            <a:chOff x="947651" y="2754884"/>
            <a:chExt cx="7257566" cy="89285"/>
          </a:xfrm>
        </p:grpSpPr>
        <p:sp>
          <p:nvSpPr>
            <p:cNvPr id="43" name="Прямоугольник 42">
              <a:extLst>
                <a:ext uri="{FF2B5EF4-FFF2-40B4-BE49-F238E27FC236}">
                  <a16:creationId xmlns:a16="http://schemas.microsoft.com/office/drawing/2014/main" xmlns="" id="{07582EAA-751A-47BF-9A96-FE8787FF747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>
              <a:extLst>
                <a:ext uri="{FF2B5EF4-FFF2-40B4-BE49-F238E27FC236}">
                  <a16:creationId xmlns:a16="http://schemas.microsoft.com/office/drawing/2014/main" xmlns="" id="{1DDBB906-6737-434B-986D-5731AE3FD97B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Овал 13"/>
          <p:cNvSpPr/>
          <p:nvPr/>
        </p:nvSpPr>
        <p:spPr>
          <a:xfrm>
            <a:off x="434210" y="3386234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1</a:t>
            </a:r>
          </a:p>
        </p:txBody>
      </p:sp>
      <p:sp>
        <p:nvSpPr>
          <p:cNvPr id="15" name="Овал 14"/>
          <p:cNvSpPr/>
          <p:nvPr/>
        </p:nvSpPr>
        <p:spPr>
          <a:xfrm>
            <a:off x="454241" y="4351428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6844" y="3427992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36844" y="4393186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2631976" y="447407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22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23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Объект 2"/>
          <p:cNvSpPr txBox="1">
            <a:spLocks/>
          </p:cNvSpPr>
          <p:nvPr/>
        </p:nvSpPr>
        <p:spPr>
          <a:xfrm>
            <a:off x="3131568" y="3386234"/>
            <a:ext cx="5477774" cy="7418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 panose="020B0503020102020204" pitchFamily="34" charset="0"/>
              </a:rPr>
              <a:t>Информационное обеспечение и пропаганда охраны труда.</a:t>
            </a:r>
            <a:endParaRPr lang="ru-RU" sz="1800" b="1" dirty="0">
              <a:latin typeface="Franklin Gothic Book" panose="020B050302010202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3131568" y="4249656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Реализация мер, направленных на улучшение условий труда работников.</a:t>
            </a:r>
            <a:endParaRPr lang="ru-RU" sz="1800" b="1" dirty="0">
              <a:latin typeface="Franklin Gothic Book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  <p:pic>
        <p:nvPicPr>
          <p:cNvPr id="26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09" y="67598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0008" y="1517139"/>
            <a:ext cx="5440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 smtClean="0">
                <a:latin typeface="Franklin Gothic Book"/>
              </a:rPr>
              <a:t>Улучшение условий и охраны труда работников Нефтеюганского района.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65337" y="2364299"/>
            <a:ext cx="9492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ЦЕЛЬ</a:t>
            </a:r>
          </a:p>
        </p:txBody>
      </p:sp>
      <p:sp>
        <p:nvSpPr>
          <p:cNvPr id="33" name="Овал 32"/>
          <p:cNvSpPr/>
          <p:nvPr/>
        </p:nvSpPr>
        <p:spPr>
          <a:xfrm>
            <a:off x="454241" y="2322541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2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>
            <a:off x="2343262" y="2445185"/>
            <a:ext cx="336492" cy="299892"/>
            <a:chOff x="2147276" y="1700808"/>
            <a:chExt cx="336492" cy="299892"/>
          </a:xfrm>
          <a:solidFill>
            <a:srgbClr val="00B050"/>
          </a:solidFill>
        </p:grpSpPr>
        <p:sp>
          <p:nvSpPr>
            <p:cNvPr id="3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2631976" y="3508879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48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49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51" name="Прямоугольник 50"/>
          <p:cNvSpPr/>
          <p:nvPr/>
        </p:nvSpPr>
        <p:spPr>
          <a:xfrm>
            <a:off x="2920008" y="2410465"/>
            <a:ext cx="54406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b="1" dirty="0">
                <a:latin typeface="Franklin Gothic Book"/>
              </a:rPr>
              <a:t>Содействие занятости населения.</a:t>
            </a:r>
          </a:p>
        </p:txBody>
      </p:sp>
      <p:sp>
        <p:nvSpPr>
          <p:cNvPr id="52" name="Овал 51"/>
          <p:cNvSpPr/>
          <p:nvPr/>
        </p:nvSpPr>
        <p:spPr>
          <a:xfrm>
            <a:off x="454241" y="5393419"/>
            <a:ext cx="545182" cy="54518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5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3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136844" y="5435177"/>
            <a:ext cx="13504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Franklin Gothic Heavy" panose="020B0903020102020204" pitchFamily="34" charset="0"/>
              </a:rPr>
              <a:t>ЗАДАЧА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Franklin Gothic Heavy" panose="020B0903020102020204" pitchFamily="34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2631976" y="5516063"/>
            <a:ext cx="336492" cy="299892"/>
            <a:chOff x="2147276" y="1700808"/>
            <a:chExt cx="336492" cy="299892"/>
          </a:xfrm>
          <a:solidFill>
            <a:schemeClr val="accent5"/>
          </a:solidFill>
        </p:grpSpPr>
        <p:sp>
          <p:nvSpPr>
            <p:cNvPr id="59" name="Нашивка 65"/>
            <p:cNvSpPr/>
            <p:nvPr/>
          </p:nvSpPr>
          <p:spPr>
            <a:xfrm>
              <a:off x="2147276" y="1700808"/>
              <a:ext cx="192476" cy="299892"/>
            </a:xfrm>
            <a:prstGeom prst="chevr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sp>
          <p:nvSpPr>
            <p:cNvPr id="60" name="Нашивка 66"/>
            <p:cNvSpPr/>
            <p:nvPr/>
          </p:nvSpPr>
          <p:spPr>
            <a:xfrm>
              <a:off x="2291292" y="1700808"/>
              <a:ext cx="192476" cy="299892"/>
            </a:xfrm>
            <a:prstGeom prst="chevron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4900" tIns="42450" rIns="84900" bIns="42450"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Объект 2"/>
          <p:cNvSpPr txBox="1">
            <a:spLocks/>
          </p:cNvSpPr>
          <p:nvPr/>
        </p:nvSpPr>
        <p:spPr>
          <a:xfrm>
            <a:off x="3131568" y="5331553"/>
            <a:ext cx="5477774" cy="643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1800" b="1" dirty="0" smtClean="0">
                <a:latin typeface="Franklin Gothic Book"/>
              </a:rPr>
              <a:t>Участие в обеспечении реализации единой государственной политики в сфере труда и занятости.</a:t>
            </a:r>
            <a:endParaRPr lang="ru-RU" sz="1800" b="1" dirty="0">
              <a:latin typeface="Franklin Gothic Book"/>
            </a:endParaRPr>
          </a:p>
          <a:p>
            <a:pPr lvl="0" algn="just">
              <a:lnSpc>
                <a:spcPct val="100000"/>
              </a:lnSpc>
              <a:buClr>
                <a:srgbClr val="FF0000"/>
              </a:buClr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Franklin Gothic Book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632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работников Нефтеюганского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653776" y="1750778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38038" y="1750778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04515" y="167768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61273" y="1703730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080677" y="1767122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388" y="1815651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99739" y="1238963"/>
            <a:ext cx="583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buClr>
                <a:srgbClr val="FF0000"/>
              </a:buClr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1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873131" y="1780734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441795" y="1739052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503" y="1773897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69751" y="1726112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260589" y="1703549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11" y="1800061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95819" y="2846302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Специалист-эксперт отдела социально-трудовых отношений администрации Нефтеюганского района                                                    Докукина И.Ф.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95819" y="4056471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1D6FA9">
                    <a:lumMod val="50000"/>
                  </a:srgbClr>
                </a:solidFill>
              </a:rPr>
              <a:t>Специалист-эксперт отдела социально-трудовых отношений администрации Нефтеюганского </a:t>
            </a:r>
            <a:r>
              <a:rPr lang="ru-RU" sz="1200" b="1" dirty="0" smtClean="0">
                <a:solidFill>
                  <a:srgbClr val="1D6FA9">
                    <a:lumMod val="50000"/>
                  </a:srgbClr>
                </a:solidFill>
              </a:rPr>
              <a:t>района                                                          Кытманова Д.М.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8028" y="1256179"/>
            <a:ext cx="6485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rPr>
              <a:t>Информационное обеспечение и пропаганда охраны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anose="020B0503020102020204" pitchFamily="34" charset="0"/>
              </a:rPr>
              <a:t>труда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410876" y="2646376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Организация сбора и обработки информации о состоянии условий и охраны труда у работодателей, осуществляющих деятельность на территории муниципального образования Нефтеюганский район</a:t>
            </a:r>
            <a:endParaRPr lang="ru-RU" sz="12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415448" y="3888308"/>
            <a:ext cx="2858738" cy="8806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Обеспечение методического руководства работой служб охраны труда в организациях, расположенных на территории Нефтеюганского района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441795" y="4923710"/>
            <a:ext cx="2858738" cy="5822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</a:rPr>
              <a:t>Уведомительная регистрация коллективных договоров и территориальных соглашений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63257" y="3374234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Franklin Gothic Book"/>
              </a:rPr>
              <a:t>Исполнение переданных отдельных государственных полномочий в сфере трудовых отношений и государственного управления охраной труда</a:t>
            </a:r>
          </a:p>
        </p:txBody>
      </p:sp>
    </p:spTree>
    <p:extLst>
      <p:ext uri="{BB962C8B-B14F-4D97-AF65-F5344CB8AC3E}">
        <p14:creationId xmlns:p14="http://schemas.microsoft.com/office/powerpoint/2010/main" val="352449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6654" y="132053"/>
            <a:ext cx="84331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Улучшение условий и охраны труда работников Нефтеюганского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64332" y="182300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63632" y="1784167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312255" y="1908136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832923" y="176830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169591" y="1773028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456" y="1845126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19029" y="1230085"/>
            <a:ext cx="8495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2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Реализация мер, направленных на улучшение условий труда работников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324" y="44486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03251" y="1787917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508282" y="1814374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14" y="1866090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53737" y="1718300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01798" y="1884576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0" y="1828134"/>
            <a:ext cx="363500" cy="363500"/>
          </a:xfrm>
          <a:prstGeom prst="rect">
            <a:avLst/>
          </a:prstGeom>
        </p:spPr>
      </p:pic>
      <p:sp>
        <p:nvSpPr>
          <p:cNvPr id="37" name="Скругленный прямоугольник 36"/>
          <p:cNvSpPr/>
          <p:nvPr/>
        </p:nvSpPr>
        <p:spPr>
          <a:xfrm>
            <a:off x="6387899" y="3930637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Специалист-эксперт отдела социально-трудовых отношений администрации Нефтеюганского района                                                    Докукина И.Ф.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96793" y="5148926"/>
            <a:ext cx="2418459" cy="10437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rgbClr val="1D6FA9">
                    <a:lumMod val="50000"/>
                  </a:srgbClr>
                </a:solidFill>
              </a:rPr>
              <a:t>Специалист-эксперт отдела социально-трудовых отношений администрации Нефтеюганского </a:t>
            </a:r>
            <a:r>
              <a:rPr lang="ru-RU" sz="1200" b="1" dirty="0" smtClean="0">
                <a:solidFill>
                  <a:srgbClr val="1D6FA9">
                    <a:lumMod val="50000"/>
                  </a:srgbClr>
                </a:solidFill>
              </a:rPr>
              <a:t>района                                                          Кытманова Д.М.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375388" y="2777637"/>
            <a:ext cx="2858738" cy="115300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</a:rPr>
              <a:t>Организация работы по проведению обучения и проверки знаний требований охраны труда руководителей и специалистов Нефтеюганского района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355117" y="4090194"/>
            <a:ext cx="2858738" cy="880669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  <a:cs typeface="Calibri" pitchFamily="34" charset="0"/>
              </a:rPr>
              <a:t>Организация работы по проведению  специальной оценки условий труда</a:t>
            </a:r>
            <a:endParaRPr lang="ru-RU" sz="1200" b="1" dirty="0">
              <a:solidFill>
                <a:prstClr val="black"/>
              </a:solidFill>
              <a:cs typeface="Calibri" pitchFamily="34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375388" y="5225183"/>
            <a:ext cx="2858738" cy="582283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rgbClr val="002060"/>
                </a:solidFill>
              </a:rPr>
              <a:t>Организация проведения муниципальных конкурсов в сфере охраны труда</a:t>
            </a:r>
            <a:endParaRPr lang="ru-RU" sz="1200" b="1" dirty="0">
              <a:solidFill>
                <a:prstClr val="black"/>
              </a:solidFill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324806" y="342388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buClr>
                <a:srgbClr val="FF0000"/>
              </a:buClr>
            </a:pPr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и создание благоприятных условий труда работающих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396793" y="2638361"/>
            <a:ext cx="2418459" cy="105586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</a:rPr>
              <a:t>Начальник отдела социально-трудовых отношений администрации Нефтеюганского района                                                    Рошка И.В.</a:t>
            </a:r>
          </a:p>
        </p:txBody>
      </p:sp>
    </p:spTree>
    <p:extLst>
      <p:ext uri="{BB962C8B-B14F-4D97-AF65-F5344CB8AC3E}">
        <p14:creationId xmlns:p14="http://schemas.microsoft.com/office/powerpoint/2010/main" val="1029183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7022" y="304680"/>
            <a:ext cx="84331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defRPr/>
            </a:pP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100" b="1" dirty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Содействие занятости </a:t>
            </a:r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населения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Book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753855" y="2235191"/>
            <a:ext cx="2213761" cy="56071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408424" y="2168069"/>
            <a:ext cx="2185757" cy="58868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229918" y="2341898"/>
            <a:ext cx="13744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</a:rPr>
              <a:t>Направление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6772474" y="2158409"/>
            <a:ext cx="15757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Ответственные </a:t>
            </a:r>
            <a:endParaRPr lang="en-US" sz="1600" b="1" dirty="0">
              <a:solidFill>
                <a:schemeClr val="bg1"/>
              </a:solidFill>
            </a:endParaRPr>
          </a:p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исполнители</a:t>
            </a:r>
          </a:p>
        </p:txBody>
      </p:sp>
      <p:sp>
        <p:nvSpPr>
          <p:cNvPr id="50" name="Овал 49"/>
          <p:cNvSpPr/>
          <p:nvPr/>
        </p:nvSpPr>
        <p:spPr>
          <a:xfrm>
            <a:off x="6210531" y="2169911"/>
            <a:ext cx="594554" cy="580056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396" y="2271764"/>
            <a:ext cx="450824" cy="411114"/>
          </a:xfrm>
          <a:prstGeom prst="rect">
            <a:avLst/>
          </a:prstGeom>
        </p:spPr>
      </p:pic>
      <p:sp>
        <p:nvSpPr>
          <p:cNvPr id="54" name="Прямоугольник 53"/>
          <p:cNvSpPr/>
          <p:nvPr/>
        </p:nvSpPr>
        <p:spPr>
          <a:xfrm>
            <a:off x="484549" y="1500312"/>
            <a:ext cx="84950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 pitchFamily="34" charset="0"/>
                <a:ea typeface="Times New Roman" panose="02020603050405020304" pitchFamily="18" charset="0"/>
              </a:rPr>
              <a:t>Задача 3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Участие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Franklin Gothic Book"/>
              </a:rPr>
              <a:t>в обеспечении реализации единой государственной политики в сфере труда и занятости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Franklin Gothic Book" pitchFamily="34" charset="0"/>
            </a:endParaRPr>
          </a:p>
        </p:txBody>
      </p:sp>
      <p:grpSp>
        <p:nvGrpSpPr>
          <p:cNvPr id="2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263257" y="1153341"/>
            <a:ext cx="7859486" cy="89285"/>
            <a:chOff x="947651" y="2754884"/>
            <a:chExt cx="7257566" cy="89285"/>
          </a:xfrm>
        </p:grpSpPr>
        <p:sp>
          <p:nvSpPr>
            <p:cNvPr id="58" name="Прямоугольник 57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52121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58889" y="2336010"/>
            <a:ext cx="2280293" cy="55842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3522267" y="2235191"/>
            <a:ext cx="612475" cy="57797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675" y="2294226"/>
            <a:ext cx="389211" cy="389211"/>
          </a:xfrm>
          <a:prstGeom prst="rect">
            <a:avLst/>
          </a:prstGeom>
        </p:spPr>
      </p:pic>
      <p:sp>
        <p:nvSpPr>
          <p:cNvPr id="32" name="Овал 31"/>
          <p:cNvSpPr/>
          <p:nvPr/>
        </p:nvSpPr>
        <p:spPr>
          <a:xfrm>
            <a:off x="484549" y="2288304"/>
            <a:ext cx="621110" cy="603849"/>
          </a:xfrm>
          <a:prstGeom prst="ellipse">
            <a:avLst/>
          </a:prstGeom>
          <a:solidFill>
            <a:srgbClr val="00B05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388744" y="2415924"/>
            <a:ext cx="14205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</a:rPr>
              <a:t>Мероприятия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73" y="2421679"/>
            <a:ext cx="363500" cy="363500"/>
          </a:xfrm>
          <a:prstGeom prst="rect">
            <a:avLst/>
          </a:prstGeom>
        </p:spPr>
      </p:pic>
      <p:sp>
        <p:nvSpPr>
          <p:cNvPr id="34" name="Скругленный прямоугольник 33"/>
          <p:cNvSpPr/>
          <p:nvPr/>
        </p:nvSpPr>
        <p:spPr>
          <a:xfrm>
            <a:off x="3431366" y="318492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Трудоустройство несовершеннолетних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4308" y="3159361"/>
            <a:ext cx="2858738" cy="116456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Содействие трудоустройству граждан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6408424" y="3090741"/>
            <a:ext cx="2418459" cy="125874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sz="12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по делам молодежи  </a:t>
            </a:r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департамента образования и молодежной политики Нефтеюганского района                                                                                   Якушева О.С. </a:t>
            </a:r>
          </a:p>
        </p:txBody>
      </p:sp>
    </p:spTree>
    <p:extLst>
      <p:ext uri="{BB962C8B-B14F-4D97-AF65-F5344CB8AC3E}">
        <p14:creationId xmlns:p14="http://schemas.microsoft.com/office/powerpoint/2010/main" val="1854283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33">
            <a:extLst>
              <a:ext uri="{FF2B5EF4-FFF2-40B4-BE49-F238E27FC236}">
                <a16:creationId xmlns:a16="http://schemas.microsoft.com/office/drawing/2014/main" xmlns="" id="{1E7A8EA8-48FA-43F3-8FE3-6FA1BB797EF9}"/>
              </a:ext>
            </a:extLst>
          </p:cNvPr>
          <p:cNvGrpSpPr/>
          <p:nvPr/>
        </p:nvGrpSpPr>
        <p:grpSpPr>
          <a:xfrm>
            <a:off x="85186" y="977958"/>
            <a:ext cx="7859486" cy="89285"/>
            <a:chOff x="947651" y="2754884"/>
            <a:chExt cx="7257566" cy="89285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xmlns="" id="{F5DDBDC1-897C-409D-9489-D84754F16302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>
              <a:extLst>
                <a:ext uri="{FF2B5EF4-FFF2-40B4-BE49-F238E27FC236}">
                  <a16:creationId xmlns:a16="http://schemas.microsoft.com/office/drawing/2014/main" xmlns="" id="{E5438E87-10CD-40F7-8670-18A129432887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9425" y="132052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-139783" y="417918"/>
            <a:ext cx="84582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accent1">
                    <a:lumMod val="50000"/>
                  </a:schemeClr>
                </a:solidFill>
                <a:latin typeface="Franklin Gothic Medium" panose="020B0603020102020204" pitchFamily="34" charset="0"/>
              </a:rPr>
              <a:t>Карта результатов </a:t>
            </a:r>
            <a:endParaRPr lang="ru-RU" sz="2100" b="1" dirty="0">
              <a:solidFill>
                <a:schemeClr val="accent1">
                  <a:lumMod val="50000"/>
                </a:schemeClr>
              </a:solidFill>
              <a:latin typeface="Franklin Gothic Medium" panose="020B0603020102020204" pitchFamily="34" charset="0"/>
            </a:endParaRPr>
          </a:p>
        </p:txBody>
      </p:sp>
      <p:sp>
        <p:nvSpPr>
          <p:cNvPr id="42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384912" y="1289782"/>
            <a:ext cx="3534323" cy="1650848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доли организаций, заключивших и представивших на уведомительную регистрацию коллективные договоры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ctr" defTabSz="457200">
              <a:defRPr/>
            </a:pPr>
            <a:r>
              <a:rPr lang="ru-RU" sz="2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26,7 %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5088237" y="1282392"/>
            <a:ext cx="3534323" cy="1542454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организованных и проведенных муниципальных конкурсов в сфере охраны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труда     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ед.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384911" y="4608676"/>
            <a:ext cx="3534323" cy="1705296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организаций Нефтеюганского района, охваченных методической помощью по вопросам  труда и охраны труда от  количества организаций, охваченных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отчетностью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5163245" y="3147188"/>
            <a:ext cx="3534323" cy="1419360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получивших услуги по содействию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занятости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100 %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1780077" y="2878565"/>
            <a:ext cx="3540642" cy="1792176"/>
          </a:xfrm>
          <a:prstGeom prst="roundRect">
            <a:avLst>
              <a:gd name="adj" fmla="val 0"/>
            </a:avLst>
          </a:prstGeom>
          <a:solidFill>
            <a:sysClr val="window" lastClr="FFFFFF">
              <a:alpha val="71000"/>
            </a:sysClr>
          </a:solidFill>
          <a:ln w="28575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объём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финансирования на период до 2030 года, тыс. рублей:                                                  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kumimoji="0" lang="ru-RU" b="1" i="0" u="none" strike="noStrike" kern="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,75875                                             </a:t>
            </a:r>
            <a:r>
              <a:rPr kumimoji="0" 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из них:                                                               2022  год –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b="1" kern="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150,37375</a:t>
            </a:r>
            <a:endParaRPr kumimoji="0" lang="ru-RU" b="1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27">
            <a:extLst>
              <a:ext uri="{FF2B5EF4-FFF2-40B4-BE49-F238E27FC236}">
                <a16:creationId xmlns="" xmlns:a16="http://schemas.microsoft.com/office/drawing/2014/main" id="{18BBF46F-3367-4218-942E-7D1BF5751F0E}"/>
              </a:ext>
            </a:extLst>
          </p:cNvPr>
          <p:cNvSpPr/>
          <p:nvPr/>
        </p:nvSpPr>
        <p:spPr>
          <a:xfrm>
            <a:off x="5163244" y="4897237"/>
            <a:ext cx="3534323" cy="1416735"/>
          </a:xfrm>
          <a:prstGeom prst="roundRect">
            <a:avLst>
              <a:gd name="adj" fmla="val 0"/>
            </a:avLst>
          </a:prstGeom>
          <a:solidFill>
            <a:schemeClr val="lt1">
              <a:alpha val="71000"/>
            </a:schemeClr>
          </a:solidFill>
          <a:ln w="28575">
            <a:solidFill>
              <a:srgbClr val="00B0F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457200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работников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учреждений, прошедших 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обязательные курсы                                                                   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чел.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4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0" y="31138"/>
            <a:ext cx="9144000" cy="89620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Финансирование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муниципальной программы на 2022 год,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Franklin Gothic Medium" panose="020B0603020102020204" pitchFamily="34" charset="0"/>
              </a:rPr>
              <a:t>млн.рублей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latin typeface="Franklin Gothic Medium" panose="020B0603020102020204" pitchFamily="34" charset="0"/>
            </a:endParaRP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xmlns="" id="{C7C6CE0A-E69F-4027-BF8B-B33274183080}"/>
              </a:ext>
            </a:extLst>
          </p:cNvPr>
          <p:cNvGrpSpPr/>
          <p:nvPr/>
        </p:nvGrpSpPr>
        <p:grpSpPr>
          <a:xfrm>
            <a:off x="83739" y="1229547"/>
            <a:ext cx="7859486" cy="89285"/>
            <a:chOff x="947651" y="2754884"/>
            <a:chExt cx="7257566" cy="89285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xmlns="" id="{5BCF956B-8B98-4760-9B8B-8D944EFE084A}"/>
                </a:ext>
              </a:extLst>
            </p:cNvPr>
            <p:cNvSpPr/>
            <p:nvPr/>
          </p:nvSpPr>
          <p:spPr>
            <a:xfrm>
              <a:off x="947651" y="2754884"/>
              <a:ext cx="7257565" cy="5215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xmlns="" id="{16E1AAD6-6A42-4921-8BE0-C3245A6BD813}"/>
                </a:ext>
              </a:extLst>
            </p:cNvPr>
            <p:cNvSpPr/>
            <p:nvPr/>
          </p:nvSpPr>
          <p:spPr>
            <a:xfrm flipV="1">
              <a:off x="947651" y="2798450"/>
              <a:ext cx="7257566" cy="45719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083" y="165125"/>
            <a:ext cx="826270" cy="89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552092" y="2147777"/>
            <a:ext cx="4796086" cy="29305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Федеральный бюджет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–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 0,00000000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Бюджет автономного округа –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5,71230000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000" dirty="0" smtClean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Местный бюджет </a:t>
            </a:r>
            <a:r>
              <a:rPr lang="ru-RU" sz="1600" dirty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–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 </a:t>
            </a:r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0,06307375</a:t>
            </a:r>
            <a:endParaRPr lang="ru-RU" sz="1600" dirty="0" smtClean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Средства по соглашениям – 0,00000000</a:t>
            </a: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по передаче полномочий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Средства поселений – 0,00000000</a:t>
            </a:r>
          </a:p>
          <a:p>
            <a:endParaRPr lang="ru-RU" sz="10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  <a:p>
            <a:r>
              <a:rPr lang="ru-RU" sz="1600" dirty="0" smtClean="0">
                <a:solidFill>
                  <a:schemeClr val="accent4">
                    <a:lumMod val="50000"/>
                  </a:schemeClr>
                </a:solidFill>
                <a:latin typeface="Franklin Gothic Medium" pitchFamily="34" charset="0"/>
              </a:rPr>
              <a:t>Иные источники –0,37500000</a:t>
            </a:r>
            <a:endParaRPr lang="ru-RU" sz="1600" dirty="0">
              <a:solidFill>
                <a:schemeClr val="accent4">
                  <a:lumMod val="50000"/>
                </a:schemeClr>
              </a:solidFill>
              <a:latin typeface="Franklin Gothic Medium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221961280"/>
              </p:ext>
            </p:extLst>
          </p:nvPr>
        </p:nvGraphicFramePr>
        <p:xfrm>
          <a:off x="4706534" y="1828801"/>
          <a:ext cx="4316819" cy="41785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065140" y="3519377"/>
            <a:ext cx="1292590" cy="641275"/>
          </a:xfrm>
          <a:prstGeom prst="rect">
            <a:avLst/>
          </a:prstGeom>
          <a:solidFill>
            <a:srgbClr val="F8F7EC"/>
          </a:solidFill>
          <a:ln w="53975" cap="flat" cmpd="sng" algn="ctr">
            <a:solidFill>
              <a:srgbClr val="FFFFFF">
                <a:lumMod val="95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457200"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6,15037375</a:t>
            </a:r>
            <a:r>
              <a:rPr kumimoji="0" lang="ru-RU" sz="1400" i="0" u="none" strike="noStrike" kern="0" cap="none" spc="0" normalizeH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 </a:t>
            </a: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solidFill>
                  <a:srgbClr val="2B7885"/>
                </a:solidFill>
                <a:effectLst/>
                <a:uLnTx/>
                <a:uFillTx/>
                <a:latin typeface="Franklin Gothic Demi Cond" panose="020B0706030402020204" pitchFamily="34" charset="0"/>
              </a:rPr>
              <a:t>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211505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2361</TotalTime>
  <Words>518</Words>
  <Application>Microsoft Office PowerPoint</Application>
  <PresentationFormat>Экран (4:3)</PresentationFormat>
  <Paragraphs>97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Franklin Gothic Book</vt:lpstr>
      <vt:lpstr>Franklin Gothic Demi Cond</vt:lpstr>
      <vt:lpstr>Franklin Gothic Heavy</vt:lpstr>
      <vt:lpstr>Franklin Gothic Medium</vt:lpstr>
      <vt:lpstr>Times New Roman</vt:lpstr>
      <vt:lpstr>Office Theme</vt:lpstr>
      <vt:lpstr>Публичная декларация муниципальной программы Нефтеюганского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Кытманова Дина Михайлова</cp:lastModifiedBy>
  <cp:revision>313</cp:revision>
  <cp:lastPrinted>2018-10-02T05:15:37Z</cp:lastPrinted>
  <dcterms:created xsi:type="dcterms:W3CDTF">2018-09-04T12:10:47Z</dcterms:created>
  <dcterms:modified xsi:type="dcterms:W3CDTF">2022-11-16T06:46:16Z</dcterms:modified>
</cp:coreProperties>
</file>