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76" r:id="rId12"/>
    <p:sldId id="277" r:id="rId13"/>
    <p:sldId id="278" r:id="rId14"/>
    <p:sldId id="279" r:id="rId15"/>
    <p:sldId id="280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35" autoAdjust="0"/>
    <p:restoredTop sz="92882" autoAdjust="0"/>
  </p:normalViewPr>
  <p:slideViewPr>
    <p:cSldViewPr>
      <p:cViewPr>
        <p:scale>
          <a:sx n="100" d="100"/>
          <a:sy n="100" d="100"/>
        </p:scale>
        <p:origin x="-1872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00C0A-89C8-46F0-A0AC-2B0B025A5621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C575B7-BDAC-4E3A-82A2-F650572336C6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 smtClean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gm:t>
    </dgm:pt>
    <dgm:pt modelId="{07079E05-1B37-4840-8215-A3C864141982}" type="parTrans" cxnId="{52AF2D5E-7F56-4388-83A5-46E01F37425F}">
      <dgm:prSet/>
      <dgm:spPr/>
      <dgm:t>
        <a:bodyPr/>
        <a:lstStyle/>
        <a:p>
          <a:endParaRPr lang="ru-RU"/>
        </a:p>
      </dgm:t>
    </dgm:pt>
    <dgm:pt modelId="{A6C619D4-344F-45AB-9BDB-803DEA6AF763}" type="sibTrans" cxnId="{52AF2D5E-7F56-4388-83A5-46E01F37425F}">
      <dgm:prSet/>
      <dgm:spPr/>
      <dgm:t>
        <a:bodyPr/>
        <a:lstStyle/>
        <a:p>
          <a:endParaRPr lang="ru-RU"/>
        </a:p>
      </dgm:t>
    </dgm:pt>
    <dgm:pt modelId="{526EC33A-127A-4900-AE93-55EC011172A5}">
      <dgm:prSet phldrT="[Текст]"/>
      <dgm:spPr/>
      <dgm:t>
        <a:bodyPr/>
        <a:lstStyle/>
        <a:p>
          <a:pPr algn="ctr"/>
          <a:r>
            <a:rPr lang="ru-RU" b="1" dirty="0" smtClean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  <a:endParaRPr lang="ru-RU" b="1" dirty="0">
            <a:latin typeface="Garamond" pitchFamily="18" charset="0"/>
          </a:endParaRPr>
        </a:p>
      </dgm:t>
    </dgm:pt>
    <dgm:pt modelId="{3C2A59E0-9CE6-479D-8902-AEDE94FE8F33}" type="parTrans" cxnId="{D0F9B79E-7FEA-41FB-9032-A7A7699495E1}">
      <dgm:prSet/>
      <dgm:spPr/>
      <dgm:t>
        <a:bodyPr/>
        <a:lstStyle/>
        <a:p>
          <a:endParaRPr lang="ru-RU"/>
        </a:p>
      </dgm:t>
    </dgm:pt>
    <dgm:pt modelId="{9B4B3781-EBE5-4FCE-9245-44471F1FAA0C}" type="sibTrans" cxnId="{D0F9B79E-7FEA-41FB-9032-A7A7699495E1}">
      <dgm:prSet/>
      <dgm:spPr/>
      <dgm:t>
        <a:bodyPr/>
        <a:lstStyle/>
        <a:p>
          <a:endParaRPr lang="ru-RU"/>
        </a:p>
      </dgm:t>
    </dgm:pt>
    <dgm:pt modelId="{E358F395-FFEA-4C1C-8AEB-85DB6E9E9EFC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 smtClean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  <a:endParaRPr lang="ru-RU" sz="1100" b="1" dirty="0">
            <a:latin typeface="Garamond" pitchFamily="18" charset="0"/>
          </a:endParaRPr>
        </a:p>
      </dgm:t>
    </dgm:pt>
    <dgm:pt modelId="{C2486B62-15A9-43DE-AC9F-01E4B34B8FF4}" type="sibTrans" cxnId="{9589177A-C49E-4E74-A3F3-28839DD1A54F}">
      <dgm:prSet/>
      <dgm:spPr/>
      <dgm:t>
        <a:bodyPr/>
        <a:lstStyle/>
        <a:p>
          <a:endParaRPr lang="ru-RU"/>
        </a:p>
      </dgm:t>
    </dgm:pt>
    <dgm:pt modelId="{B4722850-DEDE-42D4-B2DC-E92C73641E65}" type="parTrans" cxnId="{9589177A-C49E-4E74-A3F3-28839DD1A54F}">
      <dgm:prSet/>
      <dgm:spPr/>
      <dgm:t>
        <a:bodyPr/>
        <a:lstStyle/>
        <a:p>
          <a:endParaRPr lang="ru-RU"/>
        </a:p>
      </dgm:t>
    </dgm:pt>
    <dgm:pt modelId="{B3EF84B9-74C6-4FA5-AACC-B80C596A0368}">
      <dgm:prSet phldrT="[Текст]" custScaleX="297441" custScaleY="117763" custLinFactNeighborX="-36514" custLinFactNeighborY="0"/>
      <dgm:spPr/>
      <dgm:t>
        <a:bodyPr/>
        <a:lstStyle/>
        <a:p>
          <a:endParaRPr lang="ru-RU" dirty="0"/>
        </a:p>
      </dgm:t>
    </dgm:pt>
    <dgm:pt modelId="{7AFF760A-6CBD-40E4-9771-B1EE872724F6}" type="parTrans" cxnId="{0BA95F40-7363-4A48-8D62-69616B24A8C3}">
      <dgm:prSet/>
      <dgm:spPr/>
      <dgm:t>
        <a:bodyPr/>
        <a:lstStyle/>
        <a:p>
          <a:endParaRPr lang="ru-RU"/>
        </a:p>
      </dgm:t>
    </dgm:pt>
    <dgm:pt modelId="{F480DA80-C82C-460E-9BAB-C0F318321F31}" type="sibTrans" cxnId="{0BA95F40-7363-4A48-8D62-69616B24A8C3}">
      <dgm:prSet/>
      <dgm:spPr/>
      <dgm:t>
        <a:bodyPr/>
        <a:lstStyle/>
        <a:p>
          <a:endParaRPr lang="ru-RU"/>
        </a:p>
      </dgm:t>
    </dgm:pt>
    <dgm:pt modelId="{A8FA1FFE-B7BC-48B2-9799-AD278EFAD020}">
      <dgm:prSet phldrT="[Текст]"/>
      <dgm:spPr/>
      <dgm:t>
        <a:bodyPr/>
        <a:lstStyle/>
        <a:p>
          <a:pPr algn="ctr"/>
          <a:r>
            <a:rPr lang="ru-RU" b="1" dirty="0" smtClean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  <a:endParaRPr lang="ru-RU" b="1" dirty="0">
            <a:latin typeface="Garamond" pitchFamily="18" charset="0"/>
          </a:endParaRPr>
        </a:p>
      </dgm:t>
    </dgm:pt>
    <dgm:pt modelId="{FF84A227-AD82-4809-8B2F-8E0AB9C5EB81}" type="sibTrans" cxnId="{78A46A82-5845-4D7D-A9EE-0A0320DEA823}">
      <dgm:prSet/>
      <dgm:spPr/>
      <dgm:t>
        <a:bodyPr/>
        <a:lstStyle/>
        <a:p>
          <a:endParaRPr lang="ru-RU"/>
        </a:p>
      </dgm:t>
    </dgm:pt>
    <dgm:pt modelId="{3820A1B6-4F0D-4802-9A80-F22EC4C3E1CB}" type="parTrans" cxnId="{78A46A82-5845-4D7D-A9EE-0A0320DEA823}">
      <dgm:prSet/>
      <dgm:spPr/>
      <dgm:t>
        <a:bodyPr/>
        <a:lstStyle/>
        <a:p>
          <a:endParaRPr lang="ru-RU"/>
        </a:p>
      </dgm:t>
    </dgm:pt>
    <dgm:pt modelId="{F2B8B92C-588F-4508-9A96-FAE01EAF19DA}" type="pres">
      <dgm:prSet presAssocID="{23600C0A-89C8-46F0-A0AC-2B0B025A5621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78E60F-5286-4A57-AB39-D749521934F0}" type="pres">
      <dgm:prSet presAssocID="{23600C0A-89C8-46F0-A0AC-2B0B025A5621}" presName="Background" presStyleLbl="node1" presStyleIdx="0" presStyleCnt="1" custScaleX="102848" custScaleY="107737" custLinFactNeighborX="-2211" custLinFactNeighborY="-23049"/>
      <dgm:spPr/>
    </dgm:pt>
    <dgm:pt modelId="{C77CC047-FBD7-400D-B387-755FCA9E113A}" type="pres">
      <dgm:prSet presAssocID="{23600C0A-89C8-46F0-A0AC-2B0B025A5621}" presName="Divider" presStyleLbl="callout" presStyleIdx="0" presStyleCnt="1"/>
      <dgm:spPr/>
    </dgm:pt>
    <dgm:pt modelId="{C97E3585-78BD-4A8E-BF65-307DA9CED24D}" type="pres">
      <dgm:prSet presAssocID="{23600C0A-89C8-46F0-A0AC-2B0B025A5621}" presName="ChildText1" presStyleLbl="revTx" presStyleIdx="0" presStyleCnt="0" custLinFactNeighborX="6126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4B84A-EFB3-4F98-A008-2FB18FE11733}" type="pres">
      <dgm:prSet presAssocID="{23600C0A-89C8-46F0-A0AC-2B0B025A5621}" presName="ChildText2" presStyleLbl="revTx" presStyleIdx="0" presStyleCnt="0" custLinFactNeighborX="-4103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7F959-AB16-4D58-8846-127B803553D4}" type="pres">
      <dgm:prSet presAssocID="{23600C0A-89C8-46F0-A0AC-2B0B025A5621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B3CB7B5C-2F62-4D03-B640-ADDF905E40FD}" type="pres">
      <dgm:prSet presAssocID="{23600C0A-89C8-46F0-A0AC-2B0B025A5621}" presName="ParentShape1" presStyleLbl="alignImgPlace1" presStyleIdx="0" presStyleCnt="2" custScaleX="242798" custScaleY="114264" custLinFactNeighborX="-6475" custLinFactNeighborY="12789">
        <dgm:presLayoutVars/>
      </dgm:prSet>
      <dgm:spPr/>
      <dgm:t>
        <a:bodyPr/>
        <a:lstStyle/>
        <a:p>
          <a:endParaRPr lang="ru-RU"/>
        </a:p>
      </dgm:t>
    </dgm:pt>
    <dgm:pt modelId="{EDB6E70A-8ED5-4896-99BE-BC2F47883B38}" type="pres">
      <dgm:prSet presAssocID="{23600C0A-89C8-46F0-A0AC-2B0B025A5621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D3034C1-35AF-40D9-9096-CCACAF4D910D}" type="pres">
      <dgm:prSet presAssocID="{23600C0A-89C8-46F0-A0AC-2B0B025A5621}" presName="ParentShape2" presStyleLbl="alignImgPlace1" presStyleIdx="1" presStyleCnt="2" custAng="10800000" custScaleX="236223" custScaleY="110010" custLinFactNeighborX="6475" custLinFactNeighborY="-28227">
        <dgm:presLayoutVars/>
      </dgm:prSet>
      <dgm:spPr/>
      <dgm:t>
        <a:bodyPr/>
        <a:lstStyle/>
        <a:p>
          <a:endParaRPr lang="ru-RU"/>
        </a:p>
      </dgm:t>
    </dgm:pt>
  </dgm:ptLst>
  <dgm:cxnLst>
    <dgm:cxn modelId="{B91F92C9-59B9-45FD-828D-FAC91D0D69C7}" type="presOf" srcId="{23600C0A-89C8-46F0-A0AC-2B0B025A5621}" destId="{F2B8B92C-588F-4508-9A96-FAE01EAF19DA}" srcOrd="0" destOrd="0" presId="urn:microsoft.com/office/officeart/2009/3/layout/OpposingIdeas"/>
    <dgm:cxn modelId="{882F97C1-9986-4E72-9FAF-FFB8A7CB421D}" type="presOf" srcId="{E358F395-FFEA-4C1C-8AEB-85DB6E9E9EFC}" destId="{EDB6E70A-8ED5-4896-99BE-BC2F47883B38}" srcOrd="0" destOrd="0" presId="urn:microsoft.com/office/officeart/2009/3/layout/OpposingIdeas"/>
    <dgm:cxn modelId="{6D7A1B15-5E9A-4AB8-B19F-8827B0CF7479}" type="presOf" srcId="{E358F395-FFEA-4C1C-8AEB-85DB6E9E9EFC}" destId="{ED3034C1-35AF-40D9-9096-CCACAF4D910D}" srcOrd="1" destOrd="0" presId="urn:microsoft.com/office/officeart/2009/3/layout/OpposingIdeas"/>
    <dgm:cxn modelId="{0BA95F40-7363-4A48-8D62-69616B24A8C3}" srcId="{23600C0A-89C8-46F0-A0AC-2B0B025A5621}" destId="{B3EF84B9-74C6-4FA5-AACC-B80C596A0368}" srcOrd="2" destOrd="0" parTransId="{7AFF760A-6CBD-40E4-9771-B1EE872724F6}" sibTransId="{F480DA80-C82C-460E-9BAB-C0F318321F31}"/>
    <dgm:cxn modelId="{CA09CA34-0E3D-4ECD-B67F-096E69F41D12}" type="presOf" srcId="{0BC575B7-BDAC-4E3A-82A2-F650572336C6}" destId="{26B7F959-AB16-4D58-8846-127B803553D4}" srcOrd="0" destOrd="0" presId="urn:microsoft.com/office/officeart/2009/3/layout/OpposingIdeas"/>
    <dgm:cxn modelId="{D0F9B79E-7FEA-41FB-9032-A7A7699495E1}" srcId="{E358F395-FFEA-4C1C-8AEB-85DB6E9E9EFC}" destId="{526EC33A-127A-4900-AE93-55EC011172A5}" srcOrd="0" destOrd="0" parTransId="{3C2A59E0-9CE6-479D-8902-AEDE94FE8F33}" sibTransId="{9B4B3781-EBE5-4FCE-9245-44471F1FAA0C}"/>
    <dgm:cxn modelId="{78A46A82-5845-4D7D-A9EE-0A0320DEA823}" srcId="{0BC575B7-BDAC-4E3A-82A2-F650572336C6}" destId="{A8FA1FFE-B7BC-48B2-9799-AD278EFAD020}" srcOrd="0" destOrd="0" parTransId="{3820A1B6-4F0D-4802-9A80-F22EC4C3E1CB}" sibTransId="{FF84A227-AD82-4809-8B2F-8E0AB9C5EB81}"/>
    <dgm:cxn modelId="{52AF2D5E-7F56-4388-83A5-46E01F37425F}" srcId="{23600C0A-89C8-46F0-A0AC-2B0B025A5621}" destId="{0BC575B7-BDAC-4E3A-82A2-F650572336C6}" srcOrd="0" destOrd="0" parTransId="{07079E05-1B37-4840-8215-A3C864141982}" sibTransId="{A6C619D4-344F-45AB-9BDB-803DEA6AF763}"/>
    <dgm:cxn modelId="{62238A46-41DB-46E4-AA4F-05922372BEF2}" type="presOf" srcId="{526EC33A-127A-4900-AE93-55EC011172A5}" destId="{88E4B84A-EFB3-4F98-A008-2FB18FE11733}" srcOrd="0" destOrd="0" presId="urn:microsoft.com/office/officeart/2009/3/layout/OpposingIdeas"/>
    <dgm:cxn modelId="{4ACA9538-F48C-4ECF-9B4F-2B7EAABFED72}" type="presOf" srcId="{A8FA1FFE-B7BC-48B2-9799-AD278EFAD020}" destId="{C97E3585-78BD-4A8E-BF65-307DA9CED24D}" srcOrd="0" destOrd="0" presId="urn:microsoft.com/office/officeart/2009/3/layout/OpposingIdeas"/>
    <dgm:cxn modelId="{9589177A-C49E-4E74-A3F3-28839DD1A54F}" srcId="{23600C0A-89C8-46F0-A0AC-2B0B025A5621}" destId="{E358F395-FFEA-4C1C-8AEB-85DB6E9E9EFC}" srcOrd="1" destOrd="0" parTransId="{B4722850-DEDE-42D4-B2DC-E92C73641E65}" sibTransId="{C2486B62-15A9-43DE-AC9F-01E4B34B8FF4}"/>
    <dgm:cxn modelId="{7EE3A2BA-75C6-4BF5-AE84-6D991614D213}" type="presOf" srcId="{0BC575B7-BDAC-4E3A-82A2-F650572336C6}" destId="{B3CB7B5C-2F62-4D03-B640-ADDF905E40FD}" srcOrd="1" destOrd="0" presId="urn:microsoft.com/office/officeart/2009/3/layout/OpposingIdeas"/>
    <dgm:cxn modelId="{9793616D-909E-4CF8-B8A2-BCA170310122}" type="presParOf" srcId="{F2B8B92C-588F-4508-9A96-FAE01EAF19DA}" destId="{E878E60F-5286-4A57-AB39-D749521934F0}" srcOrd="0" destOrd="0" presId="urn:microsoft.com/office/officeart/2009/3/layout/OpposingIdeas"/>
    <dgm:cxn modelId="{518291F3-EB8C-4024-A7E9-5E5CC61A791B}" type="presParOf" srcId="{F2B8B92C-588F-4508-9A96-FAE01EAF19DA}" destId="{C77CC047-FBD7-400D-B387-755FCA9E113A}" srcOrd="1" destOrd="0" presId="urn:microsoft.com/office/officeart/2009/3/layout/OpposingIdeas"/>
    <dgm:cxn modelId="{38B5C871-1101-4662-98AE-CE07DBE557DA}" type="presParOf" srcId="{F2B8B92C-588F-4508-9A96-FAE01EAF19DA}" destId="{C97E3585-78BD-4A8E-BF65-307DA9CED24D}" srcOrd="2" destOrd="0" presId="urn:microsoft.com/office/officeart/2009/3/layout/OpposingIdeas"/>
    <dgm:cxn modelId="{5269EB17-5382-4259-82FE-CF55B6C4AB55}" type="presParOf" srcId="{F2B8B92C-588F-4508-9A96-FAE01EAF19DA}" destId="{88E4B84A-EFB3-4F98-A008-2FB18FE11733}" srcOrd="3" destOrd="0" presId="urn:microsoft.com/office/officeart/2009/3/layout/OpposingIdeas"/>
    <dgm:cxn modelId="{E094D869-2AE4-4F96-99E7-8AED010B5689}" type="presParOf" srcId="{F2B8B92C-588F-4508-9A96-FAE01EAF19DA}" destId="{26B7F959-AB16-4D58-8846-127B803553D4}" srcOrd="4" destOrd="0" presId="urn:microsoft.com/office/officeart/2009/3/layout/OpposingIdeas"/>
    <dgm:cxn modelId="{E5591F61-4B35-4395-9AC8-6E8E609D4034}" type="presParOf" srcId="{F2B8B92C-588F-4508-9A96-FAE01EAF19DA}" destId="{B3CB7B5C-2F62-4D03-B640-ADDF905E40FD}" srcOrd="5" destOrd="0" presId="urn:microsoft.com/office/officeart/2009/3/layout/OpposingIdeas"/>
    <dgm:cxn modelId="{FA868617-2B8B-4E3C-B5AB-EA351239685B}" type="presParOf" srcId="{F2B8B92C-588F-4508-9A96-FAE01EAF19DA}" destId="{EDB6E70A-8ED5-4896-99BE-BC2F47883B38}" srcOrd="6" destOrd="0" presId="urn:microsoft.com/office/officeart/2009/3/layout/OpposingIdeas"/>
    <dgm:cxn modelId="{8FB2E0D2-071D-4C26-91A2-60899F71A791}" type="presParOf" srcId="{F2B8B92C-588F-4508-9A96-FAE01EAF19DA}" destId="{ED3034C1-35AF-40D9-9096-CCACAF4D910D}" srcOrd="7" destOrd="0" presId="urn:microsoft.com/office/officeart/2009/3/layout/OpposingIdeas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79288F-CA0A-4C24-8A6C-3878A71C479A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6F083F-183B-4D48-8A7D-28D972471B3C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  <a:endParaRPr lang="ru-RU" sz="900" b="1" dirty="0">
            <a:latin typeface="Garamond" pitchFamily="18" charset="0"/>
          </a:endParaRPr>
        </a:p>
      </dgm:t>
    </dgm:pt>
    <dgm:pt modelId="{3D486C61-2649-420D-AF58-A2C4F23D0505}" type="parTrans" cxnId="{ACA04CBB-525A-4FB4-8F47-DB58D62B96E5}">
      <dgm:prSet/>
      <dgm:spPr/>
      <dgm:t>
        <a:bodyPr/>
        <a:lstStyle/>
        <a:p>
          <a:endParaRPr lang="ru-RU"/>
        </a:p>
      </dgm:t>
    </dgm:pt>
    <dgm:pt modelId="{E92AD562-E75B-4AE9-9275-C5F694CA4E20}" type="sibTrans" cxnId="{ACA04CBB-525A-4FB4-8F47-DB58D62B96E5}">
      <dgm:prSet/>
      <dgm:spPr/>
      <dgm:t>
        <a:bodyPr/>
        <a:lstStyle/>
        <a:p>
          <a:endParaRPr lang="ru-RU"/>
        </a:p>
      </dgm:t>
    </dgm:pt>
    <dgm:pt modelId="{19089E7E-2C87-41A5-BF4C-151243E4E3DE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  <a:endParaRPr lang="ru-RU" sz="900" b="1" dirty="0">
            <a:latin typeface="Garamond" pitchFamily="18" charset="0"/>
          </a:endParaRPr>
        </a:p>
      </dgm:t>
    </dgm:pt>
    <dgm:pt modelId="{B460092F-4F9B-4D29-A4A3-1F8BACB4F831}" type="parTrans" cxnId="{F0DA0370-E903-4F88-9E65-465435F50621}">
      <dgm:prSet/>
      <dgm:spPr/>
      <dgm:t>
        <a:bodyPr/>
        <a:lstStyle/>
        <a:p>
          <a:endParaRPr lang="ru-RU"/>
        </a:p>
      </dgm:t>
    </dgm:pt>
    <dgm:pt modelId="{E1C07667-47E6-4980-B3AF-0A583D2C4097}" type="sibTrans" cxnId="{F0DA0370-E903-4F88-9E65-465435F50621}">
      <dgm:prSet/>
      <dgm:spPr/>
      <dgm:t>
        <a:bodyPr/>
        <a:lstStyle/>
        <a:p>
          <a:endParaRPr lang="ru-RU"/>
        </a:p>
      </dgm:t>
    </dgm:pt>
    <dgm:pt modelId="{0994B6A6-6BF4-43AB-BC0B-520A34A00505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уровня информированности различных категорий населения по вопросам физической культуры и спорта, здорового образа жизни</a:t>
          </a:r>
          <a:endParaRPr lang="ru-RU" sz="900" b="1" dirty="0">
            <a:latin typeface="Garamond" pitchFamily="18" charset="0"/>
          </a:endParaRPr>
        </a:p>
      </dgm:t>
    </dgm:pt>
    <dgm:pt modelId="{E0CB6EBE-F91E-4BE7-9493-208C325F4FA7}" type="parTrans" cxnId="{22DBE7A1-C241-4A4A-AAD0-4CA45B5E7274}">
      <dgm:prSet/>
      <dgm:spPr/>
      <dgm:t>
        <a:bodyPr/>
        <a:lstStyle/>
        <a:p>
          <a:endParaRPr lang="ru-RU"/>
        </a:p>
      </dgm:t>
    </dgm:pt>
    <dgm:pt modelId="{4E4799DD-89E7-4423-83E8-8CEE63AA3E10}" type="sibTrans" cxnId="{22DBE7A1-C241-4A4A-AAD0-4CA45B5E7274}">
      <dgm:prSet/>
      <dgm:spPr/>
      <dgm:t>
        <a:bodyPr/>
        <a:lstStyle/>
        <a:p>
          <a:endParaRPr lang="ru-RU"/>
        </a:p>
      </dgm:t>
    </dgm:pt>
    <dgm:pt modelId="{72460AA1-759A-4A0F-A7A6-586C47D4A815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охвата населения массовыми физкультурными и спортивными мероприятиями в Нефтеюганском районе</a:t>
          </a:r>
          <a:endParaRPr lang="ru-RU" sz="900" b="1" dirty="0">
            <a:latin typeface="Garamond" pitchFamily="18" charset="0"/>
          </a:endParaRPr>
        </a:p>
      </dgm:t>
    </dgm:pt>
    <dgm:pt modelId="{DD4C3E2B-41CC-4FFA-BCA2-B10AC518698A}" type="parTrans" cxnId="{97DE8950-1CC5-415E-8DE4-1E01F9164EB4}">
      <dgm:prSet/>
      <dgm:spPr/>
      <dgm:t>
        <a:bodyPr/>
        <a:lstStyle/>
        <a:p>
          <a:endParaRPr lang="ru-RU"/>
        </a:p>
      </dgm:t>
    </dgm:pt>
    <dgm:pt modelId="{7AEF8AF8-9D97-4392-9094-F25BD1D82D5B}" type="sibTrans" cxnId="{97DE8950-1CC5-415E-8DE4-1E01F9164EB4}">
      <dgm:prSet/>
      <dgm:spPr/>
      <dgm:t>
        <a:bodyPr/>
        <a:lstStyle/>
        <a:p>
          <a:endParaRPr lang="ru-RU"/>
        </a:p>
      </dgm:t>
    </dgm:pt>
    <dgm:pt modelId="{DF7F691C-DE62-4A5D-956D-51E500A06928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Увеличения количества учреждений спортивной направленности обеспеченных спортивным оборудованием и инвентарём</a:t>
          </a:r>
          <a:endParaRPr lang="ru-RU" sz="900" b="1" dirty="0">
            <a:latin typeface="Garamond" pitchFamily="18" charset="0"/>
          </a:endParaRPr>
        </a:p>
      </dgm:t>
    </dgm:pt>
    <dgm:pt modelId="{58526129-E3F0-4512-8562-14837E75BE28}" type="parTrans" cxnId="{D5FCE12D-0317-41F1-90D3-5275E234B780}">
      <dgm:prSet/>
      <dgm:spPr/>
      <dgm:t>
        <a:bodyPr/>
        <a:lstStyle/>
        <a:p>
          <a:endParaRPr lang="ru-RU"/>
        </a:p>
      </dgm:t>
    </dgm:pt>
    <dgm:pt modelId="{AED8290F-20B2-4854-A746-C4CCE57C60F7}" type="sibTrans" cxnId="{D5FCE12D-0317-41F1-90D3-5275E234B780}">
      <dgm:prSet/>
      <dgm:spPr/>
      <dgm:t>
        <a:bodyPr/>
        <a:lstStyle/>
        <a:p>
          <a:endParaRPr lang="ru-RU"/>
        </a:p>
      </dgm:t>
    </dgm:pt>
    <dgm:pt modelId="{F9DFCF56-89C9-4CCB-AE6D-07CFE0485658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уровня квалификации  специалистов в области физической культуры и спорта</a:t>
          </a:r>
          <a:endParaRPr lang="ru-RU" sz="900" b="1" dirty="0">
            <a:latin typeface="Garamond" pitchFamily="18" charset="0"/>
          </a:endParaRPr>
        </a:p>
      </dgm:t>
    </dgm:pt>
    <dgm:pt modelId="{6F2B78FF-6977-4667-8AE1-4D48895A2048}" type="parTrans" cxnId="{4EE98B89-06DC-48E5-BE2E-ABAA7C26DAFF}">
      <dgm:prSet/>
      <dgm:spPr/>
      <dgm:t>
        <a:bodyPr/>
        <a:lstStyle/>
        <a:p>
          <a:endParaRPr lang="ru-RU"/>
        </a:p>
      </dgm:t>
    </dgm:pt>
    <dgm:pt modelId="{188A673D-E833-4735-AFE1-67FC62CC718B}" type="sibTrans" cxnId="{4EE98B89-06DC-48E5-BE2E-ABAA7C26DAFF}">
      <dgm:prSet/>
      <dgm:spPr/>
      <dgm:t>
        <a:bodyPr/>
        <a:lstStyle/>
        <a:p>
          <a:endParaRPr lang="ru-RU"/>
        </a:p>
      </dgm:t>
    </dgm:pt>
    <dgm:pt modelId="{378FAB4F-D5D6-49FB-85EA-5F17AEC168F3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качества подготовки детей-спортсменов, занимающихся в СШ</a:t>
          </a:r>
          <a:endParaRPr lang="ru-RU" sz="900" b="1" dirty="0">
            <a:latin typeface="Garamond" pitchFamily="18" charset="0"/>
          </a:endParaRPr>
        </a:p>
      </dgm:t>
    </dgm:pt>
    <dgm:pt modelId="{B478929E-5B3B-487B-9BFE-F95BDB140F69}" type="parTrans" cxnId="{37B2EAEE-FF76-474A-9445-8BBC86430FF0}">
      <dgm:prSet/>
      <dgm:spPr/>
      <dgm:t>
        <a:bodyPr/>
        <a:lstStyle/>
        <a:p>
          <a:endParaRPr lang="ru-RU"/>
        </a:p>
      </dgm:t>
    </dgm:pt>
    <dgm:pt modelId="{FF60E58D-2095-41BA-B261-D7718D179C28}" type="sibTrans" cxnId="{37B2EAEE-FF76-474A-9445-8BBC86430FF0}">
      <dgm:prSet/>
      <dgm:spPr/>
      <dgm:t>
        <a:bodyPr/>
        <a:lstStyle/>
        <a:p>
          <a:endParaRPr lang="ru-RU"/>
        </a:p>
      </dgm:t>
    </dgm:pt>
    <dgm:pt modelId="{F1A1C52A-1962-4C0A-A656-E642239FF983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Подготовка перспективных и талантливых спортсменов</a:t>
          </a:r>
          <a:endParaRPr lang="ru-RU" sz="900" b="1" dirty="0">
            <a:latin typeface="Garamond" pitchFamily="18" charset="0"/>
          </a:endParaRPr>
        </a:p>
      </dgm:t>
    </dgm:pt>
    <dgm:pt modelId="{D4265538-C81A-4C53-A48D-F08E2C2A7412}" type="parTrans" cxnId="{77A8145F-C844-4493-B6D1-F742644D9A6C}">
      <dgm:prSet/>
      <dgm:spPr/>
      <dgm:t>
        <a:bodyPr/>
        <a:lstStyle/>
        <a:p>
          <a:endParaRPr lang="ru-RU"/>
        </a:p>
      </dgm:t>
    </dgm:pt>
    <dgm:pt modelId="{D36A5A8F-54C3-4C67-8BDA-D72118532BAD}" type="sibTrans" cxnId="{77A8145F-C844-4493-B6D1-F742644D9A6C}">
      <dgm:prSet/>
      <dgm:spPr/>
      <dgm:t>
        <a:bodyPr/>
        <a:lstStyle/>
        <a:p>
          <a:endParaRPr lang="ru-RU"/>
        </a:p>
      </dgm:t>
    </dgm:pt>
    <dgm:pt modelId="{F5E3B764-B5B0-4F35-9895-366BB5BF785E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Создание имиджа и высокого рейтинга Нефтеюганского района, как спортивного региона Ханты-Мансийского автономного округа-Югры</a:t>
          </a:r>
          <a:endParaRPr lang="ru-RU" sz="900" b="1" dirty="0">
            <a:latin typeface="Garamond" pitchFamily="18" charset="0"/>
          </a:endParaRPr>
        </a:p>
      </dgm:t>
    </dgm:pt>
    <dgm:pt modelId="{A00A8EAC-2DDE-4E75-B8A7-AD9AC05B94D9}" type="parTrans" cxnId="{87661D3E-71FB-4EB0-8ADE-A4A062D06958}">
      <dgm:prSet/>
      <dgm:spPr/>
      <dgm:t>
        <a:bodyPr/>
        <a:lstStyle/>
        <a:p>
          <a:endParaRPr lang="ru-RU"/>
        </a:p>
      </dgm:t>
    </dgm:pt>
    <dgm:pt modelId="{5B4CABC8-2750-418A-A48A-ABB6C59DEB83}" type="sibTrans" cxnId="{87661D3E-71FB-4EB0-8ADE-A4A062D06958}">
      <dgm:prSet/>
      <dgm:spPr/>
      <dgm:t>
        <a:bodyPr/>
        <a:lstStyle/>
        <a:p>
          <a:endParaRPr lang="ru-RU"/>
        </a:p>
      </dgm:t>
    </dgm:pt>
    <dgm:pt modelId="{2BCC902D-CFDC-4C7B-9D69-E7449A4B64EC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количества  спортсменов Нефтеюганского района, включенных в составы сборных команд Ханты-Мансийского автономного округа-Югры</a:t>
          </a:r>
          <a:endParaRPr lang="ru-RU" sz="900" b="1" dirty="0">
            <a:latin typeface="Garamond" pitchFamily="18" charset="0"/>
          </a:endParaRPr>
        </a:p>
      </dgm:t>
    </dgm:pt>
    <dgm:pt modelId="{21EB9BA1-C964-45F4-8E69-018DBC558A78}" type="parTrans" cxnId="{7FD1E593-0418-4505-AAD3-FF7CCD66BBD1}">
      <dgm:prSet/>
      <dgm:spPr/>
      <dgm:t>
        <a:bodyPr/>
        <a:lstStyle/>
        <a:p>
          <a:endParaRPr lang="ru-RU"/>
        </a:p>
      </dgm:t>
    </dgm:pt>
    <dgm:pt modelId="{784C25CC-BD44-4D9F-A6C1-133DCE7EBB60}" type="sibTrans" cxnId="{7FD1E593-0418-4505-AAD3-FF7CCD66BBD1}">
      <dgm:prSet/>
      <dgm:spPr/>
      <dgm:t>
        <a:bodyPr/>
        <a:lstStyle/>
        <a:p>
          <a:endParaRPr lang="ru-RU"/>
        </a:p>
      </dgm:t>
    </dgm:pt>
    <dgm:pt modelId="{9E5423AF-AC6A-4C41-A1CF-05D28A089980}" type="pres">
      <dgm:prSet presAssocID="{3F79288F-CA0A-4C24-8A6C-3878A71C479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035EF4-D350-4A2A-8A29-FE711BCE8925}" type="pres">
      <dgm:prSet presAssocID="{3F79288F-CA0A-4C24-8A6C-3878A71C479A}" presName="cycle" presStyleCnt="0"/>
      <dgm:spPr/>
    </dgm:pt>
    <dgm:pt modelId="{D1A9EF42-9BA4-41D9-861F-378ADD6D8D66}" type="pres">
      <dgm:prSet presAssocID="{196F083F-183B-4D48-8A7D-28D972471B3C}" presName="nodeFirstNode" presStyleLbl="node1" presStyleIdx="0" presStyleCnt="10" custScaleX="107685" custScaleY="117762" custRadScaleRad="95506" custRadScaleInc="-13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A2FD3-C09B-47B2-8869-33E4BF2471F5}" type="pres">
      <dgm:prSet presAssocID="{E92AD562-E75B-4AE9-9275-C5F694CA4E20}" presName="sibTransFirstNode" presStyleLbl="bgShp" presStyleIdx="0" presStyleCnt="1" custLinFactNeighborX="-330" custLinFactNeighborY="1061"/>
      <dgm:spPr/>
      <dgm:t>
        <a:bodyPr/>
        <a:lstStyle/>
        <a:p>
          <a:endParaRPr lang="ru-RU"/>
        </a:p>
      </dgm:t>
    </dgm:pt>
    <dgm:pt modelId="{A22AFEDB-E959-49F8-9C96-23F4FF84D2FB}" type="pres">
      <dgm:prSet presAssocID="{19089E7E-2C87-41A5-BF4C-151243E4E3DE}" presName="nodeFollowingNodes" presStyleLbl="node1" presStyleIdx="1" presStyleCnt="10" custScaleX="116542" custScaleY="124867" custRadScaleRad="101208" custRadScaleInc="26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DC488-6B37-4F7C-AB5B-EEF2C4E91383}" type="pres">
      <dgm:prSet presAssocID="{0994B6A6-6BF4-43AB-BC0B-520A34A00505}" presName="nodeFollowingNodes" presStyleLbl="node1" presStyleIdx="2" presStyleCnt="10" custScaleX="110063" custScaleY="124227" custRadScaleRad="99642" custRadScaleInc="13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E7122-2677-4819-B4B5-DB83D1C0A3BC}" type="pres">
      <dgm:prSet presAssocID="{72460AA1-759A-4A0F-A7A6-586C47D4A815}" presName="nodeFollowingNodes" presStyleLbl="node1" presStyleIdx="3" presStyleCnt="10" custScaleX="111533" custScaleY="126660" custRadScaleRad="98760" custRadScaleInc="1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6A2A72-EF71-43F2-94AA-827B04BB0DC8}" type="pres">
      <dgm:prSet presAssocID="{DF7F691C-DE62-4A5D-956D-51E500A06928}" presName="nodeFollowingNodes" presStyleLbl="node1" presStyleIdx="4" presStyleCnt="10" custScaleX="117490" custScaleY="124867" custRadScaleRad="109750" custRadScaleInc="-14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0E747-AD70-4448-B76A-B4C885546AB9}" type="pres">
      <dgm:prSet presAssocID="{F9DFCF56-89C9-4CCB-AE6D-07CFE0485658}" presName="nodeFollowingNodes" presStyleLbl="node1" presStyleIdx="5" presStyleCnt="10" custScaleX="117490" custScaleY="124867" custRadScaleRad="97631" custRadScaleInc="18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A0C756-52CB-4659-AF6A-86B9586587A7}" type="pres">
      <dgm:prSet presAssocID="{378FAB4F-D5D6-49FB-85EA-5F17AEC168F3}" presName="nodeFollowingNodes" presStyleLbl="node1" presStyleIdx="6" presStyleCnt="10" custRadScaleRad="118886" custRadScaleInc="36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27E33-FBFC-41C7-A5AB-E88AEF1D7BAA}" type="pres">
      <dgm:prSet presAssocID="{F1A1C52A-1962-4C0A-A656-E642239FF983}" presName="nodeFollowingNodes" presStyleLbl="node1" presStyleIdx="7" presStyleCnt="10" custRadScaleRad="110883" custRadScaleInc="5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A05ABF-929E-431C-885F-9AD1A596A720}" type="pres">
      <dgm:prSet presAssocID="{F5E3B764-B5B0-4F35-9895-366BB5BF785E}" presName="nodeFollowingNodes" presStyleLbl="node1" presStyleIdx="8" presStyleCnt="10" custScaleY="143721" custRadScaleRad="114370" custRadScaleInc="-23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0C8FD4-680F-45B3-A222-76DE732607AC}" type="pres">
      <dgm:prSet presAssocID="{2BCC902D-CFDC-4C7B-9D69-E7449A4B64EC}" presName="nodeFollowingNodes" presStyleLbl="node1" presStyleIdx="9" presStyleCnt="10" custScaleY="162334" custRadScaleRad="111943" custRadScaleInc="-41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4C4085-74B7-47F2-9CD8-43D4150B178F}" type="presOf" srcId="{F1A1C52A-1962-4C0A-A656-E642239FF983}" destId="{A2127E33-FBFC-41C7-A5AB-E88AEF1D7BAA}" srcOrd="0" destOrd="0" presId="urn:microsoft.com/office/officeart/2005/8/layout/cycle3"/>
    <dgm:cxn modelId="{87661D3E-71FB-4EB0-8ADE-A4A062D06958}" srcId="{3F79288F-CA0A-4C24-8A6C-3878A71C479A}" destId="{F5E3B764-B5B0-4F35-9895-366BB5BF785E}" srcOrd="8" destOrd="0" parTransId="{A00A8EAC-2DDE-4E75-B8A7-AD9AC05B94D9}" sibTransId="{5B4CABC8-2750-418A-A48A-ABB6C59DEB83}"/>
    <dgm:cxn modelId="{49ECA75D-9606-475A-BE31-D16FE7BC639B}" type="presOf" srcId="{0994B6A6-6BF4-43AB-BC0B-520A34A00505}" destId="{9A7DC488-6B37-4F7C-AB5B-EEF2C4E91383}" srcOrd="0" destOrd="0" presId="urn:microsoft.com/office/officeart/2005/8/layout/cycle3"/>
    <dgm:cxn modelId="{60668D66-D929-4EFF-8C3C-9CCFA150AD74}" type="presOf" srcId="{196F083F-183B-4D48-8A7D-28D972471B3C}" destId="{D1A9EF42-9BA4-41D9-861F-378ADD6D8D66}" srcOrd="0" destOrd="0" presId="urn:microsoft.com/office/officeart/2005/8/layout/cycle3"/>
    <dgm:cxn modelId="{5FBA7525-7890-4C2B-9975-7DF6C38EC906}" type="presOf" srcId="{DF7F691C-DE62-4A5D-956D-51E500A06928}" destId="{D86A2A72-EF71-43F2-94AA-827B04BB0DC8}" srcOrd="0" destOrd="0" presId="urn:microsoft.com/office/officeart/2005/8/layout/cycle3"/>
    <dgm:cxn modelId="{9A21272D-FBFF-4098-9EFF-2E7610B98EF9}" type="presOf" srcId="{19089E7E-2C87-41A5-BF4C-151243E4E3DE}" destId="{A22AFEDB-E959-49F8-9C96-23F4FF84D2FB}" srcOrd="0" destOrd="0" presId="urn:microsoft.com/office/officeart/2005/8/layout/cycle3"/>
    <dgm:cxn modelId="{43A98820-DA6E-477E-B444-3D22D3C37EB5}" type="presOf" srcId="{F9DFCF56-89C9-4CCB-AE6D-07CFE0485658}" destId="{55E0E747-AD70-4448-B76A-B4C885546AB9}" srcOrd="0" destOrd="0" presId="urn:microsoft.com/office/officeart/2005/8/layout/cycle3"/>
    <dgm:cxn modelId="{FD810C7D-5E45-4CE3-9803-59625A14FF31}" type="presOf" srcId="{72460AA1-759A-4A0F-A7A6-586C47D4A815}" destId="{989E7122-2677-4819-B4B5-DB83D1C0A3BC}" srcOrd="0" destOrd="0" presId="urn:microsoft.com/office/officeart/2005/8/layout/cycle3"/>
    <dgm:cxn modelId="{77A8145F-C844-4493-B6D1-F742644D9A6C}" srcId="{3F79288F-CA0A-4C24-8A6C-3878A71C479A}" destId="{F1A1C52A-1962-4C0A-A656-E642239FF983}" srcOrd="7" destOrd="0" parTransId="{D4265538-C81A-4C53-A48D-F08E2C2A7412}" sibTransId="{D36A5A8F-54C3-4C67-8BDA-D72118532BAD}"/>
    <dgm:cxn modelId="{96ECEF52-9F0D-4905-9F46-F5C409C4944B}" type="presOf" srcId="{F5E3B764-B5B0-4F35-9895-366BB5BF785E}" destId="{F6A05ABF-929E-431C-885F-9AD1A596A720}" srcOrd="0" destOrd="0" presId="urn:microsoft.com/office/officeart/2005/8/layout/cycle3"/>
    <dgm:cxn modelId="{C10DF330-B747-45A9-A7FE-783E0845466B}" type="presOf" srcId="{E92AD562-E75B-4AE9-9275-C5F694CA4E20}" destId="{D56A2FD3-C09B-47B2-8869-33E4BF2471F5}" srcOrd="0" destOrd="0" presId="urn:microsoft.com/office/officeart/2005/8/layout/cycle3"/>
    <dgm:cxn modelId="{ACA04CBB-525A-4FB4-8F47-DB58D62B96E5}" srcId="{3F79288F-CA0A-4C24-8A6C-3878A71C479A}" destId="{196F083F-183B-4D48-8A7D-28D972471B3C}" srcOrd="0" destOrd="0" parTransId="{3D486C61-2649-420D-AF58-A2C4F23D0505}" sibTransId="{E92AD562-E75B-4AE9-9275-C5F694CA4E20}"/>
    <dgm:cxn modelId="{37B2EAEE-FF76-474A-9445-8BBC86430FF0}" srcId="{3F79288F-CA0A-4C24-8A6C-3878A71C479A}" destId="{378FAB4F-D5D6-49FB-85EA-5F17AEC168F3}" srcOrd="6" destOrd="0" parTransId="{B478929E-5B3B-487B-9BFE-F95BDB140F69}" sibTransId="{FF60E58D-2095-41BA-B261-D7718D179C28}"/>
    <dgm:cxn modelId="{22DBE7A1-C241-4A4A-AAD0-4CA45B5E7274}" srcId="{3F79288F-CA0A-4C24-8A6C-3878A71C479A}" destId="{0994B6A6-6BF4-43AB-BC0B-520A34A00505}" srcOrd="2" destOrd="0" parTransId="{E0CB6EBE-F91E-4BE7-9493-208C325F4FA7}" sibTransId="{4E4799DD-89E7-4423-83E8-8CEE63AA3E10}"/>
    <dgm:cxn modelId="{D5FCE12D-0317-41F1-90D3-5275E234B780}" srcId="{3F79288F-CA0A-4C24-8A6C-3878A71C479A}" destId="{DF7F691C-DE62-4A5D-956D-51E500A06928}" srcOrd="4" destOrd="0" parTransId="{58526129-E3F0-4512-8562-14837E75BE28}" sibTransId="{AED8290F-20B2-4854-A746-C4CCE57C60F7}"/>
    <dgm:cxn modelId="{7FD1E593-0418-4505-AAD3-FF7CCD66BBD1}" srcId="{3F79288F-CA0A-4C24-8A6C-3878A71C479A}" destId="{2BCC902D-CFDC-4C7B-9D69-E7449A4B64EC}" srcOrd="9" destOrd="0" parTransId="{21EB9BA1-C964-45F4-8E69-018DBC558A78}" sibTransId="{784C25CC-BD44-4D9F-A6C1-133DCE7EBB60}"/>
    <dgm:cxn modelId="{97DE8950-1CC5-415E-8DE4-1E01F9164EB4}" srcId="{3F79288F-CA0A-4C24-8A6C-3878A71C479A}" destId="{72460AA1-759A-4A0F-A7A6-586C47D4A815}" srcOrd="3" destOrd="0" parTransId="{DD4C3E2B-41CC-4FFA-BCA2-B10AC518698A}" sibTransId="{7AEF8AF8-9D97-4392-9094-F25BD1D82D5B}"/>
    <dgm:cxn modelId="{8BAA0E13-BB7E-40BD-A9C0-8CF0B2E5E33D}" type="presOf" srcId="{3F79288F-CA0A-4C24-8A6C-3878A71C479A}" destId="{9E5423AF-AC6A-4C41-A1CF-05D28A089980}" srcOrd="0" destOrd="0" presId="urn:microsoft.com/office/officeart/2005/8/layout/cycle3"/>
    <dgm:cxn modelId="{9FDCDA28-0458-4658-9569-85DDAC8B10C5}" type="presOf" srcId="{2BCC902D-CFDC-4C7B-9D69-E7449A4B64EC}" destId="{500C8FD4-680F-45B3-A222-76DE732607AC}" srcOrd="0" destOrd="0" presId="urn:microsoft.com/office/officeart/2005/8/layout/cycle3"/>
    <dgm:cxn modelId="{F0DA0370-E903-4F88-9E65-465435F50621}" srcId="{3F79288F-CA0A-4C24-8A6C-3878A71C479A}" destId="{19089E7E-2C87-41A5-BF4C-151243E4E3DE}" srcOrd="1" destOrd="0" parTransId="{B460092F-4F9B-4D29-A4A3-1F8BACB4F831}" sibTransId="{E1C07667-47E6-4980-B3AF-0A583D2C4097}"/>
    <dgm:cxn modelId="{BA71EFB3-ACD9-4AC6-B67D-B1D425D9ECFA}" type="presOf" srcId="{378FAB4F-D5D6-49FB-85EA-5F17AEC168F3}" destId="{CBA0C756-52CB-4659-AF6A-86B9586587A7}" srcOrd="0" destOrd="0" presId="urn:microsoft.com/office/officeart/2005/8/layout/cycle3"/>
    <dgm:cxn modelId="{4EE98B89-06DC-48E5-BE2E-ABAA7C26DAFF}" srcId="{3F79288F-CA0A-4C24-8A6C-3878A71C479A}" destId="{F9DFCF56-89C9-4CCB-AE6D-07CFE0485658}" srcOrd="5" destOrd="0" parTransId="{6F2B78FF-6977-4667-8AE1-4D48895A2048}" sibTransId="{188A673D-E833-4735-AFE1-67FC62CC718B}"/>
    <dgm:cxn modelId="{1C45435F-6F57-470C-85EC-0BEA1F07D1F9}" type="presParOf" srcId="{9E5423AF-AC6A-4C41-A1CF-05D28A089980}" destId="{0D035EF4-D350-4A2A-8A29-FE711BCE8925}" srcOrd="0" destOrd="0" presId="urn:microsoft.com/office/officeart/2005/8/layout/cycle3"/>
    <dgm:cxn modelId="{C1898BDA-0297-44EC-90F1-C669CEC3364E}" type="presParOf" srcId="{0D035EF4-D350-4A2A-8A29-FE711BCE8925}" destId="{D1A9EF42-9BA4-41D9-861F-378ADD6D8D66}" srcOrd="0" destOrd="0" presId="urn:microsoft.com/office/officeart/2005/8/layout/cycle3"/>
    <dgm:cxn modelId="{E72D6A67-21BB-4AD2-8846-3AF3A07E4DC4}" type="presParOf" srcId="{0D035EF4-D350-4A2A-8A29-FE711BCE8925}" destId="{D56A2FD3-C09B-47B2-8869-33E4BF2471F5}" srcOrd="1" destOrd="0" presId="urn:microsoft.com/office/officeart/2005/8/layout/cycle3"/>
    <dgm:cxn modelId="{DCABEB77-91BA-4F65-8A74-003E7A772D19}" type="presParOf" srcId="{0D035EF4-D350-4A2A-8A29-FE711BCE8925}" destId="{A22AFEDB-E959-49F8-9C96-23F4FF84D2FB}" srcOrd="2" destOrd="0" presId="urn:microsoft.com/office/officeart/2005/8/layout/cycle3"/>
    <dgm:cxn modelId="{B6C008CE-0735-4B0A-89C7-8F3719F9F90C}" type="presParOf" srcId="{0D035EF4-D350-4A2A-8A29-FE711BCE8925}" destId="{9A7DC488-6B37-4F7C-AB5B-EEF2C4E91383}" srcOrd="3" destOrd="0" presId="urn:microsoft.com/office/officeart/2005/8/layout/cycle3"/>
    <dgm:cxn modelId="{CEB63BBF-2B4C-4BED-ACAE-D3F15764063C}" type="presParOf" srcId="{0D035EF4-D350-4A2A-8A29-FE711BCE8925}" destId="{989E7122-2677-4819-B4B5-DB83D1C0A3BC}" srcOrd="4" destOrd="0" presId="urn:microsoft.com/office/officeart/2005/8/layout/cycle3"/>
    <dgm:cxn modelId="{80EACE68-AE51-40A4-9288-FDF3DAD75ABE}" type="presParOf" srcId="{0D035EF4-D350-4A2A-8A29-FE711BCE8925}" destId="{D86A2A72-EF71-43F2-94AA-827B04BB0DC8}" srcOrd="5" destOrd="0" presId="urn:microsoft.com/office/officeart/2005/8/layout/cycle3"/>
    <dgm:cxn modelId="{76E1FB6A-5001-4FFD-A120-127C368792A2}" type="presParOf" srcId="{0D035EF4-D350-4A2A-8A29-FE711BCE8925}" destId="{55E0E747-AD70-4448-B76A-B4C885546AB9}" srcOrd="6" destOrd="0" presId="urn:microsoft.com/office/officeart/2005/8/layout/cycle3"/>
    <dgm:cxn modelId="{43B492A9-24FC-4225-824B-EE12E2CEBD74}" type="presParOf" srcId="{0D035EF4-D350-4A2A-8A29-FE711BCE8925}" destId="{CBA0C756-52CB-4659-AF6A-86B9586587A7}" srcOrd="7" destOrd="0" presId="urn:microsoft.com/office/officeart/2005/8/layout/cycle3"/>
    <dgm:cxn modelId="{10905274-3644-488D-9656-0D9656A5B108}" type="presParOf" srcId="{0D035EF4-D350-4A2A-8A29-FE711BCE8925}" destId="{A2127E33-FBFC-41C7-A5AB-E88AEF1D7BAA}" srcOrd="8" destOrd="0" presId="urn:microsoft.com/office/officeart/2005/8/layout/cycle3"/>
    <dgm:cxn modelId="{BFE4B14E-7F6D-46D4-AD2D-19FFA88DC8EE}" type="presParOf" srcId="{0D035EF4-D350-4A2A-8A29-FE711BCE8925}" destId="{F6A05ABF-929E-431C-885F-9AD1A596A720}" srcOrd="9" destOrd="0" presId="urn:microsoft.com/office/officeart/2005/8/layout/cycle3"/>
    <dgm:cxn modelId="{0CDA7A62-2190-4165-BE04-FAE6C9305DED}" type="presParOf" srcId="{0D035EF4-D350-4A2A-8A29-FE711BCE8925}" destId="{500C8FD4-680F-45B3-A222-76DE732607AC}" srcOrd="10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44AD3-00F8-4F0A-BF7A-308BD97DBFC1}" type="datetimeFigureOut">
              <a:rPr lang="ru-RU" smtClean="0"/>
              <a:pPr/>
              <a:t>09.09.2020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B327D-1A30-4E53-9BC6-A4B73643D9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468596"/>
            <a:ext cx="9144000" cy="3350376"/>
          </a:xfrm>
          <a:prstGeom prst="rect">
            <a:avLst/>
          </a:prstGeom>
          <a:solidFill>
            <a:srgbClr val="99CCFF"/>
          </a:solidFill>
        </p:spPr>
        <p:txBody>
          <a:bodyPr wrap="square" lIns="102333" tIns="51167" rIns="102333" bIns="51167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физической культуры и спорта Нефтеюганского района на 2019-2024 годы и на период до 2030 года</a:t>
            </a: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808"/>
              </a:lnSpc>
              <a:defRPr/>
            </a:pPr>
            <a:endParaRPr lang="en-US" sz="35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sp>
        <p:nvSpPr>
          <p:cNvPr id="2051" name="Прямоугольник 7"/>
          <p:cNvSpPr>
            <a:spLocks noChangeArrowheads="1"/>
          </p:cNvSpPr>
          <p:nvPr/>
        </p:nvSpPr>
        <p:spPr bwMode="auto">
          <a:xfrm>
            <a:off x="1981200" y="1828800"/>
            <a:ext cx="5117708" cy="74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33" tIns="51167" rIns="102333" bIns="51167">
            <a:spAutoFit/>
          </a:bodyPr>
          <a:lstStyle/>
          <a:p>
            <a:pPr algn="ctr"/>
            <a:r>
              <a:rPr lang="ru-RU" sz="2100" b="1" i="1" dirty="0" smtClean="0">
                <a:latin typeface="Garamond" pitchFamily="18" charset="0"/>
              </a:rPr>
              <a:t>Департамент культуры и спорта Нефтеюганского района</a:t>
            </a:r>
            <a:endParaRPr lang="ru-RU" sz="2100" b="1" i="1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декларация Муниципальной программы </a:t>
            </a:r>
            <a:r>
              <a:rPr lang="ru-RU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нефтеюганского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1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10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76200"/>
            <a:ext cx="2150055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90600" y="82072"/>
            <a:ext cx="8153400" cy="984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16387" name="Прямоугольник 14"/>
          <p:cNvSpPr>
            <a:spLocks noChangeArrowheads="1"/>
          </p:cNvSpPr>
          <p:nvPr/>
        </p:nvSpPr>
        <p:spPr bwMode="auto">
          <a:xfrm>
            <a:off x="990599" y="135346"/>
            <a:ext cx="8153401" cy="934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Показатели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муниципальной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программы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Нефтеюганского района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«Развитие физической культуры и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спорта  </a:t>
            </a:r>
            <a:r>
              <a:rPr lang="ru-RU" b="1" dirty="0" err="1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Нефтеюганскго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района на 2019-2024 годы и на период до 2030 года»</a:t>
            </a: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143000"/>
            <a:ext cx="8686800" cy="544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0143" y="0"/>
            <a:ext cx="8573857" cy="6436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487362"/>
          </a:xfrm>
        </p:spPr>
        <p:txBody>
          <a:bodyPr>
            <a:noAutofit/>
          </a:bodyPr>
          <a:lstStyle/>
          <a:p>
            <a:pPr font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2020 год</a:t>
            </a:r>
            <a:b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массовой физической культуры и спорта, школьный спорта»</a:t>
            </a:r>
            <a:b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rgbClr val="FFC000"/>
              </a:solidFill>
              <a:latin typeface="Times New Roman"/>
            </a:endParaRPr>
          </a:p>
        </p:txBody>
      </p:sp>
      <p:pic>
        <p:nvPicPr>
          <p:cNvPr id="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84010"/>
            <a:ext cx="8229600" cy="395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162800" cy="76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>
            <a:normAutofit fontScale="90000"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2020 год</a:t>
            </a:r>
            <a:b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массовой физической культуры и спорта, школьный спорта»</a:t>
            </a: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438595"/>
            <a:ext cx="8229600" cy="2849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944562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2020 год</a:t>
            </a:r>
            <a:b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детско-юношеского спорта»</a:t>
            </a:r>
            <a:endParaRPr lang="ru-RU" sz="20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033713"/>
            <a:ext cx="8229600" cy="3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71596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2020 год</a:t>
            </a:r>
            <a:b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детско-юношеского спорта»</a:t>
            </a:r>
            <a:endParaRPr lang="ru-RU" sz="24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375858"/>
            <a:ext cx="8229600" cy="297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86836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2020 год</a:t>
            </a:r>
            <a:b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«Управление отраслью физической культуры и спорта»</a:t>
            </a:r>
            <a:endParaRPr lang="ru-RU" sz="20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377695"/>
            <a:ext cx="8229600" cy="2970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4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52400"/>
            <a:ext cx="2362200" cy="21804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70143" y="2895600"/>
            <a:ext cx="8573857" cy="1111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0143" y="4267200"/>
            <a:ext cx="8573857" cy="175260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143" y="1828608"/>
            <a:ext cx="8573857" cy="1110124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828800"/>
            <a:ext cx="8372860" cy="47375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02333" tIns="51167" rIns="102333" bIns="51167">
            <a:spAutoFit/>
          </a:bodyPr>
          <a:lstStyle/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sz="2400" dirty="0" smtClean="0"/>
              <a:t>Пропаганда спортивного образа жизни для всех возрастных категорий и социальных групп граждан</a:t>
            </a:r>
            <a:endParaRPr lang="ru-RU" sz="2400" b="1" dirty="0" smtClean="0">
              <a:solidFill>
                <a:srgbClr val="C00000"/>
              </a:solidFill>
              <a:latin typeface="Garamond" pitchFamily="18" charset="0"/>
            </a:endParaRP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Обеспечение доступа жителям </a:t>
            </a:r>
            <a:r>
              <a:rPr lang="ru-RU" sz="2400" dirty="0" err="1" smtClean="0"/>
              <a:t>Нефтеюганского</a:t>
            </a:r>
            <a:r>
              <a:rPr lang="ru-RU" sz="2400" dirty="0" smtClean="0"/>
              <a:t> района </a:t>
            </a:r>
            <a:br>
              <a:rPr lang="ru-RU" sz="2400" dirty="0" smtClean="0"/>
            </a:br>
            <a:r>
              <a:rPr lang="ru-RU" sz="2400" dirty="0" smtClean="0"/>
              <a:t>к спортивной инфраструктуре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Повышение доступности и качества спортивной подготовки детей и обеспечение прогресса спортивного резерва. Развитие детско-юношеского спорта.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Создание условий для успешного выступления спортсменов </a:t>
            </a:r>
            <a:r>
              <a:rPr lang="ru-RU" sz="2400" dirty="0" err="1" smtClean="0"/>
              <a:t>Нефтеюганского</a:t>
            </a:r>
            <a:r>
              <a:rPr lang="ru-RU" sz="2400" dirty="0" smtClean="0"/>
              <a:t> района на окружных, всероссийских </a:t>
            </a:r>
            <a:br>
              <a:rPr lang="ru-RU" sz="2400" dirty="0" smtClean="0"/>
            </a:br>
            <a:r>
              <a:rPr lang="ru-RU" sz="2400" dirty="0" smtClean="0"/>
              <a:t>и международных соревнованиях</a:t>
            </a:r>
            <a:endParaRPr lang="ru-RU" sz="21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>
              <a:spcAft>
                <a:spcPts val="1120"/>
              </a:spcAft>
              <a:defRPr/>
            </a:pPr>
            <a:endParaRPr lang="ru-RU" sz="2100" b="1" dirty="0" smtClean="0"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152400"/>
            <a:ext cx="8001000" cy="106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9200" y="152400"/>
            <a:ext cx="7924800" cy="1072817"/>
          </a:xfrm>
          <a:prstGeom prst="rect">
            <a:avLst/>
          </a:prstGeom>
        </p:spPr>
        <p:txBody>
          <a:bodyPr wrap="square" lIns="102322" tIns="51161" rIns="102322" bIns="51161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92D050"/>
                </a:solidFill>
                <a:latin typeface="Garamond" pitchFamily="18" charset="0"/>
                <a:cs typeface="Times New Roman" pitchFamily="18" charset="0"/>
              </a:rPr>
              <a:t>ЦЕЛЬ ПРОГРАММЫ: </a:t>
            </a:r>
            <a:r>
              <a:rPr lang="ru-RU" sz="1400" b="1" dirty="0" smtClean="0">
                <a:solidFill>
                  <a:schemeClr val="bg1"/>
                </a:solidFill>
              </a:rPr>
              <a:t>Создание условий, обеспечивающих жителям </a:t>
            </a:r>
            <a:r>
              <a:rPr lang="ru-RU" sz="1400" b="1" dirty="0" err="1" smtClean="0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400" b="1" dirty="0" err="1" smtClean="0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на окружной, российской и международной спортивной арене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</a:rPr>
              <a:t>.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308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805988" y="6492279"/>
            <a:ext cx="338013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A077EFB-C7C1-4232-82D6-76FD9A83E838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2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4931" y="1388014"/>
            <a:ext cx="2886964" cy="357930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ЗАДАЧИ ПРОГРАММЫ:</a:t>
            </a:r>
            <a:endParaRPr lang="ru-RU" dirty="0"/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82361" y="2449184"/>
            <a:ext cx="8573857" cy="4408816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438400"/>
            <a:ext cx="8610600" cy="4094802"/>
          </a:xfrm>
          <a:prstGeom prst="rect">
            <a:avLst/>
          </a:prstGeom>
          <a:noFill/>
        </p:spPr>
        <p:txBody>
          <a:bodyPr wrap="square" lIns="80098" tIns="40050" rIns="80098" bIns="40050">
            <a:spAutoFit/>
          </a:bodyPr>
          <a:lstStyle/>
          <a:p>
            <a:pPr algn="ctr">
              <a:lnSpc>
                <a:spcPts val="2452"/>
              </a:lnSpc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СОИСПОЛНИТЕЛИ </a:t>
            </a:r>
            <a:r>
              <a:rPr lang="ru-RU" sz="1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ПРОГРАММЫ: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Департамент строительства и жилищно-коммунального комплекса Нефтеюганского района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казенное учреждение «Управление капитального строительства и жилищно-коммунального комплекса Нефтеюганского района»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казённое учреждение «Управление по обеспечению деятельности учреждений культуры и спорта»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Департамент образования и молодёжной политики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Нефтеюганского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4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Комитет градостроительства </a:t>
            </a:r>
            <a:r>
              <a:rPr lang="ru-RU" sz="2400" dirty="0" err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Нефтеюганского</a:t>
            </a:r>
            <a:r>
              <a:rPr lang="ru-RU" sz="24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210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52400"/>
            <a:ext cx="8001000" cy="18518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1143000" y="335485"/>
            <a:ext cx="7939914" cy="164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ОТВЕТСТВЕННЫЙ ИСПОЛНИТЕЛЬ ПРОГРАММЫ: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Департамент культуры и спорта Нефтеюганского района</a:t>
            </a:r>
            <a:endParaRPr lang="ru-RU" sz="25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410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973F8CF6-605B-4365-B68A-01C277162B29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3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570143" y="2590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0143" y="1828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0143" y="1069808"/>
            <a:ext cx="8573857" cy="48666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940" y="1075568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Развитие массовой физической культуры и спорта, школьного спорта</a:t>
            </a:r>
            <a:endParaRPr lang="ru-RU" sz="23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129" name="Прямоугольник 15"/>
          <p:cNvSpPr>
            <a:spLocks noChangeArrowheads="1"/>
          </p:cNvSpPr>
          <p:nvPr/>
        </p:nvSpPr>
        <p:spPr bwMode="auto">
          <a:xfrm>
            <a:off x="631230" y="431955"/>
            <a:ext cx="8512770" cy="38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ПОДПРОГРАММЫ</a:t>
            </a:r>
          </a:p>
        </p:txBody>
      </p:sp>
      <p:sp>
        <p:nvSpPr>
          <p:cNvPr id="513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562E2AE-5E66-417D-830D-B41CD381AE3F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4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7292" y="1828800"/>
            <a:ext cx="8546708" cy="859951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Развитие детско-юношеского спорта</a:t>
            </a:r>
          </a:p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7292" y="2590800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Управление отраслью физической культуры и спорта</a:t>
            </a: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30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0" cy="1066800"/>
          </a:xfrm>
          <a:prstGeom prst="rect">
            <a:avLst/>
          </a:prstGeom>
          <a:noFill/>
        </p:spPr>
      </p:pic>
      <p:pic>
        <p:nvPicPr>
          <p:cNvPr id="1026" name="Picture 2" descr="C:\Users\Алан\Desktop\26.03\по стратегии\Основ\Фото\_DSC01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657600"/>
            <a:ext cx="4062413" cy="2819399"/>
          </a:xfrm>
          <a:prstGeom prst="rect">
            <a:avLst/>
          </a:prstGeom>
          <a:noFill/>
        </p:spPr>
      </p:pic>
      <p:pic>
        <p:nvPicPr>
          <p:cNvPr id="1027" name="Picture 3" descr="C:\Users\Алан\Desktop\26.03\по стратегии\Основ\Фото\DSC_37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57600"/>
            <a:ext cx="396240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15390" y="1143240"/>
            <a:ext cx="8229057" cy="1143240"/>
          </a:xfrm>
        </p:spPr>
        <p:txBody>
          <a:bodyPr>
            <a:normAutofit fontScale="90000"/>
          </a:bodyPr>
          <a:lstStyle/>
          <a:p>
            <a:r>
              <a:rPr lang="ru-RU" sz="3500" b="1" dirty="0" smtClean="0">
                <a:latin typeface="Garamond" pitchFamily="18" charset="0"/>
                <a:cs typeface="Times New Roman" pitchFamily="18" charset="0"/>
              </a:rPr>
              <a:t>Реализация муниципальной программы позволит достичь: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F2D5F3-A45A-43C2-99D3-F383EFE4E1E7}" type="slidenum">
              <a:rPr lang="ru-RU" smtClean="0">
                <a:cs typeface="Arial" charset="0"/>
              </a:rPr>
              <a:pPr/>
              <a:t>5</a:t>
            </a:fld>
            <a:endParaRPr lang="ru-RU" smtClean="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МУНИЦИПАЛЬНОЙ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ПРОГРАММЫ</a:t>
            </a:r>
          </a:p>
        </p:txBody>
      </p:sp>
      <p:sp>
        <p:nvSpPr>
          <p:cNvPr id="6151" name="Заголовок 1"/>
          <p:cNvSpPr txBox="1">
            <a:spLocks/>
          </p:cNvSpPr>
          <p:nvPr/>
        </p:nvSpPr>
        <p:spPr bwMode="auto">
          <a:xfrm>
            <a:off x="-152400" y="60960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</a:t>
            </a:r>
            <a:r>
              <a:rPr kumimoji="1" lang="ru-RU" sz="1400" b="1" dirty="0" smtClean="0">
                <a:latin typeface="Garamond" pitchFamily="18" charset="0"/>
              </a:rPr>
              <a:t>показатель</a:t>
            </a:r>
            <a:endParaRPr kumimoji="1" lang="ru-RU" sz="1400" b="1" dirty="0">
              <a:latin typeface="Garamond" pitchFamily="18" charset="0"/>
            </a:endParaRPr>
          </a:p>
        </p:txBody>
      </p:sp>
      <p:sp>
        <p:nvSpPr>
          <p:cNvPr id="6152" name="Заголовок 1"/>
          <p:cNvSpPr txBox="1">
            <a:spLocks/>
          </p:cNvSpPr>
          <p:nvPr/>
        </p:nvSpPr>
        <p:spPr bwMode="auto">
          <a:xfrm>
            <a:off x="6781800" y="60198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</a:t>
            </a:r>
            <a:r>
              <a:rPr kumimoji="1" lang="ru-RU" sz="1400" b="1" dirty="0" smtClean="0">
                <a:latin typeface="Garamond" pitchFamily="18" charset="0"/>
              </a:rPr>
              <a:t>показатель</a:t>
            </a:r>
            <a:endParaRPr kumimoji="1" lang="ru-RU" sz="1400" b="1" dirty="0">
              <a:latin typeface="Garamond" pitchFamily="18" charset="0"/>
            </a:endParaRPr>
          </a:p>
        </p:txBody>
      </p:sp>
      <p:pic>
        <p:nvPicPr>
          <p:cNvPr id="9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7200" y="1066800"/>
            <a:ext cx="8686800" cy="57911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7890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12959"/>
            <a:ext cx="8070594" cy="749700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1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"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</a:rPr>
              <a:t>Развитие массовой физической культуры и спорта, школьного спорта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“</a:t>
            </a:r>
            <a:endParaRPr lang="en-US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Цель: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</a:rPr>
              <a:t>Увеличение количества населения систематически занимающихся     физической культурой и спортом.</a:t>
            </a:r>
            <a:endParaRPr lang="ru-RU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7173" name="Прямоугольник 13"/>
          <p:cNvSpPr>
            <a:spLocks noChangeArrowheads="1"/>
          </p:cNvSpPr>
          <p:nvPr/>
        </p:nvSpPr>
        <p:spPr bwMode="auto">
          <a:xfrm>
            <a:off x="8382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Подпрограммы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:</a:t>
            </a:r>
            <a:endParaRPr lang="ru-RU" dirty="0"/>
          </a:p>
        </p:txBody>
      </p:sp>
      <p:sp>
        <p:nvSpPr>
          <p:cNvPr id="7174" name="TextBox 15"/>
          <p:cNvSpPr txBox="1">
            <a:spLocks noChangeArrowheads="1"/>
          </p:cNvSpPr>
          <p:nvPr/>
        </p:nvSpPr>
        <p:spPr bwMode="auto">
          <a:xfrm>
            <a:off x="952952" y="990600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717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5B6C6317-4FD0-4E38-B454-D2D7312DBFF0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6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95400"/>
            <a:ext cx="8458200" cy="182694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1.1. </a:t>
            </a:r>
            <a:r>
              <a:rPr lang="ru-RU" sz="1400" b="1" dirty="0" smtClean="0">
                <a:latin typeface="Garamond" pitchFamily="18" charset="0"/>
              </a:rPr>
              <a:t>Поддержка некоммерческих организаций, реализующих проекты в сфере массовой физической культуры</a:t>
            </a:r>
            <a:r>
              <a:rPr lang="en-US" sz="1400" b="1" dirty="0" smtClean="0">
                <a:latin typeface="Garamond" pitchFamily="18" charset="0"/>
              </a:rPr>
              <a:t>;</a:t>
            </a:r>
            <a:endParaRPr 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1.2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 smtClean="0">
                <a:latin typeface="Garamond" pitchFamily="18" charset="0"/>
              </a:rPr>
              <a:t>Развитие  материально - технической  базы  учреждений муниципального образования;</a:t>
            </a:r>
            <a:endParaRPr lang="ru-RU" sz="14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1.3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 smtClean="0">
                <a:latin typeface="Garamond" pitchFamily="18" charset="0"/>
              </a:rPr>
              <a:t>Обеспечение комплексной безопасности и комфортных условий </a:t>
            </a:r>
            <a:r>
              <a:rPr lang="en-US" sz="1400" b="1" dirty="0" smtClean="0">
                <a:latin typeface="Garamond" pitchFamily="18" charset="0"/>
              </a:rPr>
              <a:t>;</a:t>
            </a:r>
            <a:r>
              <a:rPr lang="ru-RU" sz="1400" b="1" dirty="0" smtClean="0">
                <a:latin typeface="Garamond" pitchFamily="18" charset="0"/>
              </a:rPr>
              <a:t/>
            </a:r>
            <a:br>
              <a:rPr lang="ru-RU" sz="1400" b="1" dirty="0" smtClean="0">
                <a:latin typeface="Garamond" pitchFamily="18" charset="0"/>
              </a:rPr>
            </a:br>
            <a:r>
              <a:rPr lang="ru-RU" sz="1400" b="1" dirty="0" smtClean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1.4. </a:t>
            </a:r>
            <a:r>
              <a:rPr lang="ru-RU" sz="1400" b="1" dirty="0" smtClean="0">
                <a:latin typeface="Garamond" pitchFamily="18" charset="0"/>
              </a:rPr>
              <a:t>Обеспечение деятельности (оказание муниципальных услуг) организация занятий физической культурой и спортом</a:t>
            </a:r>
            <a:r>
              <a:rPr lang="en-US" sz="1400" b="1" dirty="0" smtClean="0">
                <a:latin typeface="Garamond" pitchFamily="18" charset="0"/>
              </a:rPr>
              <a:t>;</a:t>
            </a:r>
            <a:endParaRPr lang="ru-RU" sz="14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1.5. </a:t>
            </a:r>
            <a:r>
              <a:rPr lang="ru-RU" sz="1400" b="1" dirty="0" smtClean="0">
                <a:latin typeface="Garamond" pitchFamily="18" charset="0"/>
              </a:rPr>
              <a:t>Обеспечение спортивным оборудованием, экипировкой и инвентарем</a:t>
            </a:r>
            <a:r>
              <a:rPr lang="en-US" sz="1400" b="1" dirty="0" smtClean="0">
                <a:latin typeface="Garamond" pitchFamily="18" charset="0"/>
              </a:rPr>
              <a:t>.</a:t>
            </a:r>
            <a:endParaRPr lang="ru-RU" sz="1400" b="1" dirty="0">
              <a:latin typeface="Garamond" pitchFamily="18" charset="0"/>
            </a:endParaRPr>
          </a:p>
        </p:txBody>
      </p:sp>
      <p:pic>
        <p:nvPicPr>
          <p:cNvPr id="7177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Прямоугольник 12"/>
          <p:cNvSpPr>
            <a:spLocks noChangeArrowheads="1"/>
          </p:cNvSpPr>
          <p:nvPr/>
        </p:nvSpPr>
        <p:spPr bwMode="auto">
          <a:xfrm>
            <a:off x="838200" y="3276601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" y="3657601"/>
            <a:ext cx="8229600" cy="2688719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 smtClean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 smtClean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5. </a:t>
            </a:r>
            <a:r>
              <a:rPr lang="ru-RU" sz="1200" b="1" dirty="0" smtClean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 hangingPunct="0"/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6. </a:t>
            </a:r>
            <a:r>
              <a:rPr lang="ru-RU" sz="1200" b="1" dirty="0" smtClean="0">
                <a:latin typeface="Garamond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населения;</a:t>
            </a:r>
          </a:p>
          <a:p>
            <a:pPr hangingPunct="0"/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7.</a:t>
            </a:r>
            <a:r>
              <a:rPr lang="ru-RU" sz="1200" b="1" dirty="0" smtClean="0">
                <a:latin typeface="Garamond" pitchFamily="18" charset="0"/>
              </a:rPr>
              <a:t> Доля средств бюджета </a:t>
            </a:r>
            <a:r>
              <a:rPr lang="ru-RU" sz="1200" b="1" dirty="0" err="1" smtClean="0"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latin typeface="Garamond" pitchFamily="18" charset="0"/>
              </a:rPr>
              <a:t> района, выделяемых негосударственным организациям, в том числе СОНКО на предоставление услуг в сфере физической культуры и спорта, потенциально возможных к передаче; </a:t>
            </a: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6145" name="Picture 1" descr="C:\Обмен\СПОРТКОМИТЕТ\ВХОДЯЩИЕ\2017 год\Март\30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667000"/>
            <a:ext cx="1219200" cy="9438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6200" y="983513"/>
            <a:ext cx="9067800" cy="58744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71992"/>
            <a:ext cx="8238922" cy="1026699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</a:t>
            </a:r>
            <a:r>
              <a:rPr lang="en-US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</a:rPr>
              <a:t>Развитие детско-юношеского спорта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Цель: 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Создание условий, обеспечивающих жителям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2286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7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1371600"/>
            <a:ext cx="8991600" cy="2438400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.1 </a:t>
            </a:r>
            <a:r>
              <a:rPr lang="ru-RU" sz="1500" b="1" dirty="0" smtClean="0">
                <a:latin typeface="Garamond" pitchFamily="18" charset="0"/>
              </a:rPr>
              <a:t>Участие в окружных, региональных, всероссийских и международных соревнованиях в соответствии с календарным планом; 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1500" b="1" dirty="0" smtClean="0">
                <a:latin typeface="Garamond" pitchFamily="18" charset="0"/>
              </a:rPr>
              <a:t>Обеспечение спортивным оборудованием, экипировкой и инвентарем учащихся СШ Нефтеюганского района, резерв сборных команд округа;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2.3. </a:t>
            </a:r>
            <a:r>
              <a:rPr lang="ru-RU" sz="1500" b="1" dirty="0" smtClean="0">
                <a:latin typeface="Garamond" pitchFamily="18" charset="0"/>
              </a:rPr>
              <a:t>Обеспечение деятельности (оказание муниципальных услуг)  по  организации дополнительного образования детей</a:t>
            </a:r>
            <a:r>
              <a:rPr lang="en-US" sz="1500" b="1" dirty="0" smtClean="0">
                <a:latin typeface="Garamond" pitchFamily="18" charset="0"/>
              </a:rPr>
              <a:t>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</a:t>
            </a:r>
            <a:r>
              <a:rPr lang="ru-RU" sz="1500" b="1" dirty="0" smtClean="0">
                <a:latin typeface="Garamond" pitchFamily="18" charset="0"/>
              </a:rPr>
              <a:t> Развитие  материально - технической  базы  учреждений муниципального образования;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5. </a:t>
            </a:r>
            <a:r>
              <a:rPr lang="ru-RU" sz="1500" b="1" dirty="0" smtClean="0">
                <a:latin typeface="Garamond" pitchFamily="18" charset="0"/>
              </a:rPr>
              <a:t>Обеспечение комплексной безопасности и комфортных условий </a:t>
            </a:r>
            <a:br>
              <a:rPr lang="ru-RU" sz="1500" b="1" dirty="0" smtClean="0">
                <a:latin typeface="Garamond" pitchFamily="18" charset="0"/>
              </a:rPr>
            </a:br>
            <a:r>
              <a:rPr lang="ru-RU" sz="1500" b="1" dirty="0" smtClean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304800" y="47244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6200" y="4800600"/>
            <a:ext cx="9067800" cy="195005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 smtClean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 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 smtClean="0">
                <a:latin typeface="Garamond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«ГТО», из них учащихся.</a:t>
            </a:r>
          </a:p>
          <a:p>
            <a:pPr>
              <a:defRPr/>
            </a:pPr>
            <a:endParaRPr lang="ru-RU" sz="1200" b="1" dirty="0" smtClean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</p:spPr>
      </p:pic>
      <p:pic>
        <p:nvPicPr>
          <p:cNvPr id="2050" name="Picture 2" descr="C:\Users\Алан\Desktop\26.03\по стратегии\Основ\Фото\_DSC03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2306" y="3048000"/>
            <a:ext cx="2807368" cy="2057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9600" y="990600"/>
            <a:ext cx="8534400" cy="58673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14400" y="-71992"/>
            <a:ext cx="8315122" cy="934366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ПОДПРОГРАММА 3</a:t>
            </a:r>
            <a:r>
              <a:rPr lang="ru-RU" sz="16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«Управление отраслью физической культуры и спорта»</a:t>
            </a:r>
          </a:p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Цель:Создание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условий, обеспечивающих жителям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838200" y="9144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8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19200"/>
            <a:ext cx="8101454" cy="965170"/>
          </a:xfrm>
          <a:prstGeom prst="rect">
            <a:avLst/>
          </a:prstGeom>
          <a:noFill/>
        </p:spPr>
        <p:txBody>
          <a:bodyPr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3.1. </a:t>
            </a:r>
            <a:r>
              <a:rPr lang="ru-RU" sz="1400" b="1" dirty="0" smtClean="0">
                <a:latin typeface="Garamond" pitchFamily="18" charset="0"/>
              </a:rPr>
              <a:t>Присвоение спортивных разрядов, квалификационных категорий спортивных судей (оплата труда специалиста, приобретение квалификационных книжек и значков);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3.2. </a:t>
            </a:r>
            <a:r>
              <a:rPr lang="ru-RU" sz="1400" b="1" dirty="0" smtClean="0">
                <a:latin typeface="Garamond" pitchFamily="18" charset="0"/>
              </a:rPr>
              <a:t>Единовременное денежное вознаграждение спортсменам (победителям и призерам), их личным тренерам;</a:t>
            </a:r>
            <a:endParaRPr lang="ru-RU" sz="1400" b="1" dirty="0">
              <a:latin typeface="Garamond" pitchFamily="18" charset="0"/>
            </a:endParaRPr>
          </a:p>
        </p:txBody>
      </p:sp>
      <p:pic>
        <p:nvPicPr>
          <p:cNvPr id="9225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609600" y="21336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3400" y="2590800"/>
            <a:ext cx="8440824" cy="2303998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3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3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3. </a:t>
            </a:r>
            <a:r>
              <a:rPr lang="ru-RU" sz="1300" b="1" dirty="0" smtClean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300" b="1" dirty="0" smtClean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5.</a:t>
            </a:r>
            <a:r>
              <a:rPr lang="ru-RU" sz="1300" b="1" dirty="0" smtClean="0">
                <a:latin typeface="Garamond" pitchFamily="18" charset="0"/>
              </a:rPr>
              <a:t> 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населения.</a:t>
            </a:r>
          </a:p>
          <a:p>
            <a:pPr>
              <a:defRPr/>
            </a:pPr>
            <a:endParaRPr lang="ru-RU" sz="1300" b="1" dirty="0" smtClean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3074" name="Picture 2" descr="C:\Users\Алан\Desktop\26.03\по стратегии\Основ\Фото\DSC_4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592" y="4953000"/>
            <a:ext cx="3427333" cy="1676400"/>
          </a:xfrm>
          <a:prstGeom prst="rect">
            <a:avLst/>
          </a:prstGeom>
          <a:noFill/>
        </p:spPr>
      </p:pic>
      <p:pic>
        <p:nvPicPr>
          <p:cNvPr id="3075" name="Picture 3" descr="C:\Users\Алан\Desktop\26.03\по стратегии\Основ\Фото\DSC_3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4876800"/>
            <a:ext cx="2780273" cy="1676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07747" y="1066800"/>
          <a:ext cx="9036253" cy="5714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FB6291-EE6A-4BF3-BB62-81A089BAD79E}" type="slidenum">
              <a:rPr lang="ru-RU" smtClean="0">
                <a:cs typeface="Arial" charset="0"/>
              </a:rPr>
              <a:pPr/>
              <a:t>9</a:t>
            </a:fld>
            <a:endParaRPr lang="ru-RU" smtClean="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162704"/>
            <a:ext cx="8573857" cy="7501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МУНИЦИПАЛЬНОЙ ПРОГРАММЫ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</a:b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0"/>
            <a:ext cx="1155700" cy="1066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1225</TotalTime>
  <Words>989</Words>
  <PresentationFormat>Экран (4:3)</PresentationFormat>
  <Paragraphs>101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Слайд 1</vt:lpstr>
      <vt:lpstr>Слайд 2</vt:lpstr>
      <vt:lpstr>Слайд 3</vt:lpstr>
      <vt:lpstr>Слайд 4</vt:lpstr>
      <vt:lpstr>Реализация муниципальной программы позволит достичь:</vt:lpstr>
      <vt:lpstr>Слайд 6</vt:lpstr>
      <vt:lpstr>Слайд 7</vt:lpstr>
      <vt:lpstr>Слайд 8</vt:lpstr>
      <vt:lpstr>Слайд 9</vt:lpstr>
      <vt:lpstr>Слайд 10</vt:lpstr>
      <vt:lpstr> Финансирование муниципальной программы на 2020 год Подпрограмма I «Развитие массовой физической культуры и спорта, школьный спорта» </vt:lpstr>
      <vt:lpstr>  Финансирование муниципальной программы на 2020 год Подпрограмма I «Развитие массовой физической культуры и спорта, школьный спорта» </vt:lpstr>
      <vt:lpstr>Финансирование муниципальной программы на 2020 год Подпрограмма II «Развитие детско-юношеского спорта»</vt:lpstr>
      <vt:lpstr>Финансирование муниципальной программы на 2020 год Подпрограмма II «Развитие детско-юношеского спорта»</vt:lpstr>
      <vt:lpstr>Финансирование муниципальной программы на 2020 год Подпрограмма III «Управление отраслью физической культуры и спорта»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КОМИТЕТ</dc:creator>
  <cp:lastModifiedBy>Админ</cp:lastModifiedBy>
  <cp:revision>110</cp:revision>
  <dcterms:created xsi:type="dcterms:W3CDTF">2017-03-28T05:42:18Z</dcterms:created>
  <dcterms:modified xsi:type="dcterms:W3CDTF">2020-09-09T06:57:10Z</dcterms:modified>
</cp:coreProperties>
</file>