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9" r:id="rId3"/>
    <p:sldId id="258" r:id="rId4"/>
    <p:sldId id="260" r:id="rId5"/>
    <p:sldId id="261" r:id="rId6"/>
    <p:sldId id="262" r:id="rId7"/>
    <p:sldId id="264" r:id="rId8"/>
    <p:sldId id="265" r:id="rId9"/>
    <p:sldId id="282" r:id="rId10"/>
    <p:sldId id="268" r:id="rId11"/>
    <p:sldId id="276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garita Niyazova" initials="MN" lastIdx="2" clrIdx="0">
    <p:extLst>
      <p:ext uri="{19B8F6BF-5375-455C-9EA6-DF929625EA0E}">
        <p15:presenceInfo xmlns:p15="http://schemas.microsoft.com/office/powerpoint/2012/main" xmlns="" userId="5dda03c20993b09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35" autoAdjust="0"/>
    <p:restoredTop sz="92882" autoAdjust="0"/>
  </p:normalViewPr>
  <p:slideViewPr>
    <p:cSldViewPr>
      <p:cViewPr>
        <p:scale>
          <a:sx n="91" d="100"/>
          <a:sy n="91" d="100"/>
        </p:scale>
        <p:origin x="-2142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plotArea>
      <c:layout>
        <c:manualLayout>
          <c:layoutTarget val="inner"/>
          <c:xMode val="edge"/>
          <c:yMode val="edge"/>
          <c:x val="0.30017264005792382"/>
          <c:y val="0.45263226965050435"/>
          <c:w val="0.31201115485564318"/>
          <c:h val="0.47622755214808676"/>
        </c:manualLayout>
      </c:layout>
      <c:doughnutChart>
        <c:varyColors val="1"/>
        <c:dLbls>
          <c:showLegendKey val="1"/>
          <c:showVal val="1"/>
          <c:showCatName val="1"/>
          <c:showSerName val="1"/>
          <c:showPercent val="1"/>
          <c:showBubbleSize val="1"/>
        </c:dLbls>
        <c:firstSliceAng val="0"/>
        <c:holeSize val="50"/>
      </c:doughnutChart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00C0A-89C8-46F0-A0AC-2B0B025A5621}" type="doc">
      <dgm:prSet loTypeId="urn:microsoft.com/office/officeart/2009/3/layout/OpposingIdea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C575B7-BDAC-4E3A-82A2-F650572336C6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>
              <a:latin typeface="Garamond" pitchFamily="18" charset="0"/>
            </a:rPr>
            <a:t>Обеспеченность спортивными сооружениями в Нефтеюганском районе</a:t>
          </a:r>
        </a:p>
      </dgm:t>
    </dgm:pt>
    <dgm:pt modelId="{07079E05-1B37-4840-8215-A3C864141982}" type="parTrans" cxnId="{52AF2D5E-7F56-4388-83A5-46E01F37425F}">
      <dgm:prSet/>
      <dgm:spPr/>
      <dgm:t>
        <a:bodyPr/>
        <a:lstStyle/>
        <a:p>
          <a:endParaRPr lang="ru-RU"/>
        </a:p>
      </dgm:t>
    </dgm:pt>
    <dgm:pt modelId="{A6C619D4-344F-45AB-9BDB-803DEA6AF763}" type="sibTrans" cxnId="{52AF2D5E-7F56-4388-83A5-46E01F37425F}">
      <dgm:prSet/>
      <dgm:spPr/>
      <dgm:t>
        <a:bodyPr/>
        <a:lstStyle/>
        <a:p>
          <a:endParaRPr lang="ru-RU"/>
        </a:p>
      </dgm:t>
    </dgm:pt>
    <dgm:pt modelId="{526EC33A-127A-4900-AE93-55EC011172A5}">
      <dgm:prSet phldrT="[Текст]"/>
      <dgm:spPr/>
      <dgm:t>
        <a:bodyPr/>
        <a:lstStyle/>
        <a:p>
          <a:pPr algn="ctr"/>
          <a:r>
            <a:rPr lang="ru-RU" b="1" dirty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</a:p>
      </dgm:t>
    </dgm:pt>
    <dgm:pt modelId="{3C2A59E0-9CE6-479D-8902-AEDE94FE8F33}" type="parTrans" cxnId="{D0F9B79E-7FEA-41FB-9032-A7A7699495E1}">
      <dgm:prSet/>
      <dgm:spPr/>
      <dgm:t>
        <a:bodyPr/>
        <a:lstStyle/>
        <a:p>
          <a:endParaRPr lang="ru-RU"/>
        </a:p>
      </dgm:t>
    </dgm:pt>
    <dgm:pt modelId="{9B4B3781-EBE5-4FCE-9245-44471F1FAA0C}" type="sibTrans" cxnId="{D0F9B79E-7FEA-41FB-9032-A7A7699495E1}">
      <dgm:prSet/>
      <dgm:spPr/>
      <dgm:t>
        <a:bodyPr/>
        <a:lstStyle/>
        <a:p>
          <a:endParaRPr lang="ru-RU"/>
        </a:p>
      </dgm:t>
    </dgm:pt>
    <dgm:pt modelId="{E358F395-FFEA-4C1C-8AEB-85DB6E9E9EFC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>
              <a:latin typeface="Garamond" pitchFamily="18" charset="0"/>
            </a:rPr>
            <a:t>Доля населения, систематически занимающегося физической культурой и спортом</a:t>
          </a:r>
        </a:p>
      </dgm:t>
    </dgm:pt>
    <dgm:pt modelId="{C2486B62-15A9-43DE-AC9F-01E4B34B8FF4}" type="sibTrans" cxnId="{9589177A-C49E-4E74-A3F3-28839DD1A54F}">
      <dgm:prSet/>
      <dgm:spPr/>
      <dgm:t>
        <a:bodyPr/>
        <a:lstStyle/>
        <a:p>
          <a:endParaRPr lang="ru-RU"/>
        </a:p>
      </dgm:t>
    </dgm:pt>
    <dgm:pt modelId="{B4722850-DEDE-42D4-B2DC-E92C73641E65}" type="parTrans" cxnId="{9589177A-C49E-4E74-A3F3-28839DD1A54F}">
      <dgm:prSet/>
      <dgm:spPr/>
      <dgm:t>
        <a:bodyPr/>
        <a:lstStyle/>
        <a:p>
          <a:endParaRPr lang="ru-RU"/>
        </a:p>
      </dgm:t>
    </dgm:pt>
    <dgm:pt modelId="{B3EF84B9-74C6-4FA5-AACC-B80C596A0368}">
      <dgm:prSet phldrT="[Текст]" custScaleX="297441" custScaleY="117763" custLinFactNeighborX="-36514" custLinFactNeighborY="0"/>
      <dgm:spPr/>
      <dgm:t>
        <a:bodyPr/>
        <a:lstStyle/>
        <a:p>
          <a:endParaRPr lang="ru-RU" dirty="0"/>
        </a:p>
      </dgm:t>
    </dgm:pt>
    <dgm:pt modelId="{7AFF760A-6CBD-40E4-9771-B1EE872724F6}" type="parTrans" cxnId="{0BA95F40-7363-4A48-8D62-69616B24A8C3}">
      <dgm:prSet/>
      <dgm:spPr/>
      <dgm:t>
        <a:bodyPr/>
        <a:lstStyle/>
        <a:p>
          <a:endParaRPr lang="ru-RU"/>
        </a:p>
      </dgm:t>
    </dgm:pt>
    <dgm:pt modelId="{F480DA80-C82C-460E-9BAB-C0F318321F31}" type="sibTrans" cxnId="{0BA95F40-7363-4A48-8D62-69616B24A8C3}">
      <dgm:prSet/>
      <dgm:spPr/>
      <dgm:t>
        <a:bodyPr/>
        <a:lstStyle/>
        <a:p>
          <a:endParaRPr lang="ru-RU"/>
        </a:p>
      </dgm:t>
    </dgm:pt>
    <dgm:pt modelId="{A8FA1FFE-B7BC-48B2-9799-AD278EFAD020}">
      <dgm:prSet phldrT="[Текст]"/>
      <dgm:spPr/>
      <dgm:t>
        <a:bodyPr/>
        <a:lstStyle/>
        <a:p>
          <a:pPr algn="ctr"/>
          <a:r>
            <a:rPr lang="ru-RU" b="1" dirty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</a:p>
      </dgm:t>
    </dgm:pt>
    <dgm:pt modelId="{FF84A227-AD82-4809-8B2F-8E0AB9C5EB81}" type="sibTrans" cxnId="{78A46A82-5845-4D7D-A9EE-0A0320DEA823}">
      <dgm:prSet/>
      <dgm:spPr/>
      <dgm:t>
        <a:bodyPr/>
        <a:lstStyle/>
        <a:p>
          <a:endParaRPr lang="ru-RU"/>
        </a:p>
      </dgm:t>
    </dgm:pt>
    <dgm:pt modelId="{3820A1B6-4F0D-4802-9A80-F22EC4C3E1CB}" type="parTrans" cxnId="{78A46A82-5845-4D7D-A9EE-0A0320DEA823}">
      <dgm:prSet/>
      <dgm:spPr/>
      <dgm:t>
        <a:bodyPr/>
        <a:lstStyle/>
        <a:p>
          <a:endParaRPr lang="ru-RU"/>
        </a:p>
      </dgm:t>
    </dgm:pt>
    <dgm:pt modelId="{F2B8B92C-588F-4508-9A96-FAE01EAF19DA}" type="pres">
      <dgm:prSet presAssocID="{23600C0A-89C8-46F0-A0AC-2B0B025A5621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78E60F-5286-4A57-AB39-D749521934F0}" type="pres">
      <dgm:prSet presAssocID="{23600C0A-89C8-46F0-A0AC-2B0B025A5621}" presName="Background" presStyleLbl="node1" presStyleIdx="0" presStyleCnt="1" custScaleX="102848" custScaleY="107737" custLinFactNeighborX="-2211" custLinFactNeighborY="-23049"/>
      <dgm:spPr/>
    </dgm:pt>
    <dgm:pt modelId="{C77CC047-FBD7-400D-B387-755FCA9E113A}" type="pres">
      <dgm:prSet presAssocID="{23600C0A-89C8-46F0-A0AC-2B0B025A5621}" presName="Divider" presStyleLbl="callout" presStyleIdx="0" presStyleCnt="1"/>
      <dgm:spPr/>
    </dgm:pt>
    <dgm:pt modelId="{C97E3585-78BD-4A8E-BF65-307DA9CED24D}" type="pres">
      <dgm:prSet presAssocID="{23600C0A-89C8-46F0-A0AC-2B0B025A5621}" presName="ChildText1" presStyleLbl="revTx" presStyleIdx="0" presStyleCnt="0" custLinFactNeighborX="6126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4B84A-EFB3-4F98-A008-2FB18FE11733}" type="pres">
      <dgm:prSet presAssocID="{23600C0A-89C8-46F0-A0AC-2B0B025A5621}" presName="ChildText2" presStyleLbl="revTx" presStyleIdx="0" presStyleCnt="0" custLinFactNeighborX="-4103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7F959-AB16-4D58-8846-127B803553D4}" type="pres">
      <dgm:prSet presAssocID="{23600C0A-89C8-46F0-A0AC-2B0B025A5621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B3CB7B5C-2F62-4D03-B640-ADDF905E40FD}" type="pres">
      <dgm:prSet presAssocID="{23600C0A-89C8-46F0-A0AC-2B0B025A5621}" presName="ParentShape1" presStyleLbl="alignImgPlace1" presStyleIdx="0" presStyleCnt="2" custScaleX="242798" custScaleY="114264" custLinFactNeighborX="-6475" custLinFactNeighborY="12789">
        <dgm:presLayoutVars/>
      </dgm:prSet>
      <dgm:spPr/>
      <dgm:t>
        <a:bodyPr/>
        <a:lstStyle/>
        <a:p>
          <a:endParaRPr lang="ru-RU"/>
        </a:p>
      </dgm:t>
    </dgm:pt>
    <dgm:pt modelId="{EDB6E70A-8ED5-4896-99BE-BC2F47883B38}" type="pres">
      <dgm:prSet presAssocID="{23600C0A-89C8-46F0-A0AC-2B0B025A5621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ED3034C1-35AF-40D9-9096-CCACAF4D910D}" type="pres">
      <dgm:prSet presAssocID="{23600C0A-89C8-46F0-A0AC-2B0B025A5621}" presName="ParentShape2" presStyleLbl="alignImgPlace1" presStyleIdx="1" presStyleCnt="2" custAng="10800000" custScaleX="236223" custScaleY="110010" custLinFactNeighborX="6475" custLinFactNeighborY="-28227">
        <dgm:presLayoutVars/>
      </dgm:prSet>
      <dgm:spPr/>
      <dgm:t>
        <a:bodyPr/>
        <a:lstStyle/>
        <a:p>
          <a:endParaRPr lang="ru-RU"/>
        </a:p>
      </dgm:t>
    </dgm:pt>
  </dgm:ptLst>
  <dgm:cxnLst>
    <dgm:cxn modelId="{B91F92C9-59B9-45FD-828D-FAC91D0D69C7}" type="presOf" srcId="{23600C0A-89C8-46F0-A0AC-2B0B025A5621}" destId="{F2B8B92C-588F-4508-9A96-FAE01EAF19DA}" srcOrd="0" destOrd="0" presId="urn:microsoft.com/office/officeart/2009/3/layout/OpposingIdeas"/>
    <dgm:cxn modelId="{6D7A1B15-5E9A-4AB8-B19F-8827B0CF7479}" type="presOf" srcId="{E358F395-FFEA-4C1C-8AEB-85DB6E9E9EFC}" destId="{ED3034C1-35AF-40D9-9096-CCACAF4D910D}" srcOrd="1" destOrd="0" presId="urn:microsoft.com/office/officeart/2009/3/layout/OpposingIdeas"/>
    <dgm:cxn modelId="{882F97C1-9986-4E72-9FAF-FFB8A7CB421D}" type="presOf" srcId="{E358F395-FFEA-4C1C-8AEB-85DB6E9E9EFC}" destId="{EDB6E70A-8ED5-4896-99BE-BC2F47883B38}" srcOrd="0" destOrd="0" presId="urn:microsoft.com/office/officeart/2009/3/layout/OpposingIdeas"/>
    <dgm:cxn modelId="{0BA95F40-7363-4A48-8D62-69616B24A8C3}" srcId="{23600C0A-89C8-46F0-A0AC-2B0B025A5621}" destId="{B3EF84B9-74C6-4FA5-AACC-B80C596A0368}" srcOrd="2" destOrd="0" parTransId="{7AFF760A-6CBD-40E4-9771-B1EE872724F6}" sibTransId="{F480DA80-C82C-460E-9BAB-C0F318321F31}"/>
    <dgm:cxn modelId="{CA09CA34-0E3D-4ECD-B67F-096E69F41D12}" type="presOf" srcId="{0BC575B7-BDAC-4E3A-82A2-F650572336C6}" destId="{26B7F959-AB16-4D58-8846-127B803553D4}" srcOrd="0" destOrd="0" presId="urn:microsoft.com/office/officeart/2009/3/layout/OpposingIdeas"/>
    <dgm:cxn modelId="{D0F9B79E-7FEA-41FB-9032-A7A7699495E1}" srcId="{E358F395-FFEA-4C1C-8AEB-85DB6E9E9EFC}" destId="{526EC33A-127A-4900-AE93-55EC011172A5}" srcOrd="0" destOrd="0" parTransId="{3C2A59E0-9CE6-479D-8902-AEDE94FE8F33}" sibTransId="{9B4B3781-EBE5-4FCE-9245-44471F1FAA0C}"/>
    <dgm:cxn modelId="{78A46A82-5845-4D7D-A9EE-0A0320DEA823}" srcId="{0BC575B7-BDAC-4E3A-82A2-F650572336C6}" destId="{A8FA1FFE-B7BC-48B2-9799-AD278EFAD020}" srcOrd="0" destOrd="0" parTransId="{3820A1B6-4F0D-4802-9A80-F22EC4C3E1CB}" sibTransId="{FF84A227-AD82-4809-8B2F-8E0AB9C5EB81}"/>
    <dgm:cxn modelId="{52AF2D5E-7F56-4388-83A5-46E01F37425F}" srcId="{23600C0A-89C8-46F0-A0AC-2B0B025A5621}" destId="{0BC575B7-BDAC-4E3A-82A2-F650572336C6}" srcOrd="0" destOrd="0" parTransId="{07079E05-1B37-4840-8215-A3C864141982}" sibTransId="{A6C619D4-344F-45AB-9BDB-803DEA6AF763}"/>
    <dgm:cxn modelId="{4ACA9538-F48C-4ECF-9B4F-2B7EAABFED72}" type="presOf" srcId="{A8FA1FFE-B7BC-48B2-9799-AD278EFAD020}" destId="{C97E3585-78BD-4A8E-BF65-307DA9CED24D}" srcOrd="0" destOrd="0" presId="urn:microsoft.com/office/officeart/2009/3/layout/OpposingIdeas"/>
    <dgm:cxn modelId="{62238A46-41DB-46E4-AA4F-05922372BEF2}" type="presOf" srcId="{526EC33A-127A-4900-AE93-55EC011172A5}" destId="{88E4B84A-EFB3-4F98-A008-2FB18FE11733}" srcOrd="0" destOrd="0" presId="urn:microsoft.com/office/officeart/2009/3/layout/OpposingIdeas"/>
    <dgm:cxn modelId="{9589177A-C49E-4E74-A3F3-28839DD1A54F}" srcId="{23600C0A-89C8-46F0-A0AC-2B0B025A5621}" destId="{E358F395-FFEA-4C1C-8AEB-85DB6E9E9EFC}" srcOrd="1" destOrd="0" parTransId="{B4722850-DEDE-42D4-B2DC-E92C73641E65}" sibTransId="{C2486B62-15A9-43DE-AC9F-01E4B34B8FF4}"/>
    <dgm:cxn modelId="{7EE3A2BA-75C6-4BF5-AE84-6D991614D213}" type="presOf" srcId="{0BC575B7-BDAC-4E3A-82A2-F650572336C6}" destId="{B3CB7B5C-2F62-4D03-B640-ADDF905E40FD}" srcOrd="1" destOrd="0" presId="urn:microsoft.com/office/officeart/2009/3/layout/OpposingIdeas"/>
    <dgm:cxn modelId="{9793616D-909E-4CF8-B8A2-BCA170310122}" type="presParOf" srcId="{F2B8B92C-588F-4508-9A96-FAE01EAF19DA}" destId="{E878E60F-5286-4A57-AB39-D749521934F0}" srcOrd="0" destOrd="0" presId="urn:microsoft.com/office/officeart/2009/3/layout/OpposingIdeas"/>
    <dgm:cxn modelId="{518291F3-EB8C-4024-A7E9-5E5CC61A791B}" type="presParOf" srcId="{F2B8B92C-588F-4508-9A96-FAE01EAF19DA}" destId="{C77CC047-FBD7-400D-B387-755FCA9E113A}" srcOrd="1" destOrd="0" presId="urn:microsoft.com/office/officeart/2009/3/layout/OpposingIdeas"/>
    <dgm:cxn modelId="{38B5C871-1101-4662-98AE-CE07DBE557DA}" type="presParOf" srcId="{F2B8B92C-588F-4508-9A96-FAE01EAF19DA}" destId="{C97E3585-78BD-4A8E-BF65-307DA9CED24D}" srcOrd="2" destOrd="0" presId="urn:microsoft.com/office/officeart/2009/3/layout/OpposingIdeas"/>
    <dgm:cxn modelId="{5269EB17-5382-4259-82FE-CF55B6C4AB55}" type="presParOf" srcId="{F2B8B92C-588F-4508-9A96-FAE01EAF19DA}" destId="{88E4B84A-EFB3-4F98-A008-2FB18FE11733}" srcOrd="3" destOrd="0" presId="urn:microsoft.com/office/officeart/2009/3/layout/OpposingIdeas"/>
    <dgm:cxn modelId="{E094D869-2AE4-4F96-99E7-8AED010B5689}" type="presParOf" srcId="{F2B8B92C-588F-4508-9A96-FAE01EAF19DA}" destId="{26B7F959-AB16-4D58-8846-127B803553D4}" srcOrd="4" destOrd="0" presId="urn:microsoft.com/office/officeart/2009/3/layout/OpposingIdeas"/>
    <dgm:cxn modelId="{E5591F61-4B35-4395-9AC8-6E8E609D4034}" type="presParOf" srcId="{F2B8B92C-588F-4508-9A96-FAE01EAF19DA}" destId="{B3CB7B5C-2F62-4D03-B640-ADDF905E40FD}" srcOrd="5" destOrd="0" presId="urn:microsoft.com/office/officeart/2009/3/layout/OpposingIdeas"/>
    <dgm:cxn modelId="{FA868617-2B8B-4E3C-B5AB-EA351239685B}" type="presParOf" srcId="{F2B8B92C-588F-4508-9A96-FAE01EAF19DA}" destId="{EDB6E70A-8ED5-4896-99BE-BC2F47883B38}" srcOrd="6" destOrd="0" presId="urn:microsoft.com/office/officeart/2009/3/layout/OpposingIdeas"/>
    <dgm:cxn modelId="{8FB2E0D2-071D-4C26-91A2-60899F71A791}" type="presParOf" srcId="{F2B8B92C-588F-4508-9A96-FAE01EAF19DA}" destId="{ED3034C1-35AF-40D9-9096-CCACAF4D910D}" srcOrd="7" destOrd="0" presId="urn:microsoft.com/office/officeart/2009/3/layout/OpposingIdea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78E60F-5286-4A57-AB39-D749521934F0}">
      <dsp:nvSpPr>
        <dsp:cNvPr id="0" name=""/>
        <dsp:cNvSpPr/>
      </dsp:nvSpPr>
      <dsp:spPr>
        <a:xfrm>
          <a:off x="1477990" y="8"/>
          <a:ext cx="5963390" cy="3359351"/>
        </a:xfrm>
        <a:prstGeom prst="round2DiagRect">
          <a:avLst>
            <a:gd name="adj1" fmla="val 0"/>
            <a:gd name="adj2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7CC047-FBD7-400D-B387-755FCA9E113A}">
      <dsp:nvSpPr>
        <dsp:cNvPr id="0" name=""/>
        <dsp:cNvSpPr/>
      </dsp:nvSpPr>
      <dsp:spPr>
        <a:xfrm>
          <a:off x="4587884" y="1170031"/>
          <a:ext cx="773" cy="2456688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7E3585-78BD-4A8E-BF65-307DA9CED24D}">
      <dsp:nvSpPr>
        <dsp:cNvPr id="0" name=""/>
        <dsp:cNvSpPr/>
      </dsp:nvSpPr>
      <dsp:spPr>
        <a:xfrm>
          <a:off x="2035952" y="471856"/>
          <a:ext cx="2512577" cy="264566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</a:p>
      </dsp:txBody>
      <dsp:txXfrm>
        <a:off x="2035952" y="471856"/>
        <a:ext cx="2512577" cy="2645664"/>
      </dsp:txXfrm>
    </dsp:sp>
    <dsp:sp modelId="{88E4B84A-EFB3-4F98-A008-2FB18FE11733}">
      <dsp:nvSpPr>
        <dsp:cNvPr id="0" name=""/>
        <dsp:cNvSpPr/>
      </dsp:nvSpPr>
      <dsp:spPr>
        <a:xfrm>
          <a:off x="4678068" y="471856"/>
          <a:ext cx="2512577" cy="264566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</a:p>
      </dsp:txBody>
      <dsp:txXfrm>
        <a:off x="4678068" y="471856"/>
        <a:ext cx="2512577" cy="2645664"/>
      </dsp:txXfrm>
    </dsp:sp>
    <dsp:sp modelId="{B3CB7B5C-2F62-4D03-B640-ADDF905E40FD}">
      <dsp:nvSpPr>
        <dsp:cNvPr id="0" name=""/>
        <dsp:cNvSpPr/>
      </dsp:nvSpPr>
      <dsp:spPr>
        <a:xfrm rot="16200000">
          <a:off x="-770213" y="998815"/>
          <a:ext cx="3886767" cy="2346341"/>
        </a:xfrm>
        <a:prstGeom prst="rightArrow">
          <a:avLst>
            <a:gd name="adj1" fmla="val 49830"/>
            <a:gd name="adj2" fmla="val 6066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" wrap="square" lIns="41910" tIns="41910" rIns="41910" bIns="41910" numCol="1" spcCol="1270" anchor="t" anchorCtr="1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latin typeface="Garamond" pitchFamily="18" charset="0"/>
            </a:rPr>
            <a:t>Обеспеченность спортивными сооружениями в Нефтеюганском районе</a:t>
          </a:r>
        </a:p>
      </dsp:txBody>
      <dsp:txXfrm>
        <a:off x="-415600" y="1942008"/>
        <a:ext cx="3177541" cy="1169181"/>
      </dsp:txXfrm>
    </dsp:sp>
    <dsp:sp modelId="{ED3034C1-35AF-40D9-9096-CCACAF4D910D}">
      <dsp:nvSpPr>
        <dsp:cNvPr id="0" name=""/>
        <dsp:cNvSpPr/>
      </dsp:nvSpPr>
      <dsp:spPr>
        <a:xfrm rot="16200000">
          <a:off x="6131566" y="958229"/>
          <a:ext cx="3742064" cy="2282802"/>
        </a:xfrm>
        <a:prstGeom prst="rightArrow">
          <a:avLst>
            <a:gd name="adj1" fmla="val 49830"/>
            <a:gd name="adj2" fmla="val 6066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" wrap="square" lIns="41910" tIns="41910" rIns="41910" bIns="41910" numCol="1" spcCol="1270" anchor="t" anchorCtr="1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latin typeface="Garamond" pitchFamily="18" charset="0"/>
            </a:rPr>
            <a:t>Доля населения, систематически занимающегося физической культурой и спортом</a:t>
          </a:r>
        </a:p>
      </dsp:txBody>
      <dsp:txXfrm>
        <a:off x="6476576" y="1875880"/>
        <a:ext cx="3052044" cy="1137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0.90443</cdr:y>
    </cdr:to>
    <cdr:pic>
      <cdr:nvPicPr>
        <cdr:cNvPr id="2" name="Рисунок 1">
          <a:extLst xmlns:a="http://schemas.openxmlformats.org/drawingml/2006/main">
            <a:ext uri="{FF2B5EF4-FFF2-40B4-BE49-F238E27FC236}">
              <a16:creationId xmlns="" xmlns:xdr="http://schemas.openxmlformats.org/drawingml/2006/spreadsheetDrawing" xmlns:a16="http://schemas.microsoft.com/office/drawing/2014/main" xmlns:lc="http://schemas.openxmlformats.org/drawingml/2006/lockedCanvas" id="{0D8F1908-0D88-4814-8069-C0E08D3F1D07}"/>
            </a:ext>
          </a:extLst>
        </cdr:cNvPr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1"/>
        <a:srcRect xmlns:a="http://schemas.openxmlformats.org/drawingml/2006/main" l="27382" t="36464" r="12874" b="15614"/>
        <a:stretch xmlns:a="http://schemas.openxmlformats.org/drawingml/2006/main"/>
      </cdr:blipFill>
      <cdr:spPr>
        <a:xfrm xmlns:a="http://schemas.openxmlformats.org/drawingml/2006/main">
          <a:off x="0" y="0"/>
          <a:ext cx="8839200" cy="4792196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44AD3-00F8-4F0A-BF7A-308BD97DBFC1}" type="datetimeFigureOut">
              <a:rPr lang="ru-RU" smtClean="0"/>
              <a:pPr/>
              <a:t>25.12.2020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B327D-1A30-4E53-9BC6-A4B73643D9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468596"/>
            <a:ext cx="9144000" cy="3350376"/>
          </a:xfrm>
          <a:prstGeom prst="rect">
            <a:avLst/>
          </a:prstGeom>
          <a:solidFill>
            <a:srgbClr val="99CCFF"/>
          </a:solidFill>
        </p:spPr>
        <p:txBody>
          <a:bodyPr wrap="square" lIns="102333" tIns="51167" rIns="102333" bIns="51167">
            <a:spAutoFit/>
          </a:bodyPr>
          <a:lstStyle/>
          <a:p>
            <a:pPr algn="ctr">
              <a:defRPr/>
            </a:pP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4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физической культуры и спорта Нефтеюганского района на 2019-2024 годы и на период до 2030 года</a:t>
            </a:r>
            <a:r>
              <a:rPr lang="ru-RU" sz="4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ts val="3808"/>
              </a:lnSpc>
              <a:defRPr/>
            </a:pPr>
            <a:endParaRPr lang="en-US" sz="35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sp>
        <p:nvSpPr>
          <p:cNvPr id="2051" name="Прямоугольник 7"/>
          <p:cNvSpPr>
            <a:spLocks noChangeArrowheads="1"/>
          </p:cNvSpPr>
          <p:nvPr/>
        </p:nvSpPr>
        <p:spPr bwMode="auto">
          <a:xfrm>
            <a:off x="1981200" y="1828800"/>
            <a:ext cx="5117708" cy="749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33" tIns="51167" rIns="102333" bIns="51167">
            <a:spAutoFit/>
          </a:bodyPr>
          <a:lstStyle/>
          <a:p>
            <a:pPr algn="ctr"/>
            <a:r>
              <a:rPr lang="ru-RU" sz="2100" b="1" i="1" dirty="0">
                <a:latin typeface="Garamond" pitchFamily="18" charset="0"/>
              </a:rPr>
              <a:t>Департамент культуры и спорта Нефтеюганского района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Публичная декларация Муниципальной программы </a:t>
            </a:r>
            <a:r>
              <a:rPr lang="ru-RU" sz="2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Нефтеюганского</a:t>
            </a:r>
            <a:r>
              <a:rPr lang="ru-RU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100" b="1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10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76200"/>
            <a:ext cx="2150055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990600" y="82072"/>
            <a:ext cx="8153400" cy="984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16387" name="Прямоугольник 14"/>
          <p:cNvSpPr>
            <a:spLocks noChangeArrowheads="1"/>
          </p:cNvSpPr>
          <p:nvPr/>
        </p:nvSpPr>
        <p:spPr bwMode="auto">
          <a:xfrm>
            <a:off x="990599" y="135346"/>
            <a:ext cx="8153401" cy="121131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Garamond" pitchFamily="18" charset="0"/>
                <a:cs typeface="Times New Roman" pitchFamily="18" charset="0"/>
              </a:rPr>
              <a:t>Карта результатов.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Показатели  муниципальной программы Нефтеюганского района «Развитие физической культуры и спорта  </a:t>
            </a:r>
            <a:r>
              <a:rPr lang="ru-RU" b="1" dirty="0" err="1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Нефтеюганскго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района на 2019-2024 годы и на период до 2030 года»</a:t>
            </a: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C286DACF-4D44-4C34-A106-4915A5DA0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2210127"/>
              </p:ext>
            </p:extLst>
          </p:nvPr>
        </p:nvGraphicFramePr>
        <p:xfrm>
          <a:off x="-19050" y="1300993"/>
          <a:ext cx="9163050" cy="5487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534">
                  <a:extLst>
                    <a:ext uri="{9D8B030D-6E8A-4147-A177-3AD203B41FA5}">
                      <a16:colId xmlns:a16="http://schemas.microsoft.com/office/drawing/2014/main" xmlns="" val="1953301783"/>
                    </a:ext>
                  </a:extLst>
                </a:gridCol>
                <a:gridCol w="5511405">
                  <a:extLst>
                    <a:ext uri="{9D8B030D-6E8A-4147-A177-3AD203B41FA5}">
                      <a16:colId xmlns:a16="http://schemas.microsoft.com/office/drawing/2014/main" xmlns="" val="1547086041"/>
                    </a:ext>
                  </a:extLst>
                </a:gridCol>
                <a:gridCol w="1075467">
                  <a:extLst>
                    <a:ext uri="{9D8B030D-6E8A-4147-A177-3AD203B41FA5}">
                      <a16:colId xmlns:a16="http://schemas.microsoft.com/office/drawing/2014/main" xmlns="" val="3036091560"/>
                    </a:ext>
                  </a:extLst>
                </a:gridCol>
                <a:gridCol w="2117644">
                  <a:extLst>
                    <a:ext uri="{9D8B030D-6E8A-4147-A177-3AD203B41FA5}">
                      <a16:colId xmlns:a16="http://schemas.microsoft.com/office/drawing/2014/main" xmlns="" val="1165639531"/>
                    </a:ext>
                  </a:extLst>
                </a:gridCol>
              </a:tblGrid>
              <a:tr h="743357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  <a:p>
                      <a:pPr algn="ctr"/>
                      <a:r>
                        <a:rPr lang="ru-RU" sz="1400" dirty="0"/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  <a:p>
                      <a:pPr algn="ctr"/>
                      <a:r>
                        <a:rPr lang="ru-RU" sz="1400" dirty="0"/>
                        <a:t>Наименование целевого показателя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Значение целевого показателя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Целевое значение показателя на момент окончания действия муниципальной программы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15014435"/>
                  </a:ext>
                </a:extLst>
              </a:tr>
              <a:tr h="278875"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2020г.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43937598"/>
                  </a:ext>
                </a:extLst>
              </a:tr>
              <a:tr h="44601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населения, систематически занимающегося физической культурой и спортом, в общей численности населения*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57,0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19470220"/>
                  </a:ext>
                </a:extLst>
              </a:tr>
              <a:tr h="44601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Уровень обеспеченности населения спортивными сооружениями исходя из единовременной пропускной способности объектов спорта **(%)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53,00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93471288"/>
                  </a:ext>
                </a:extLst>
              </a:tr>
              <a:tr h="44601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детей и молодежи, систематически занимающихся физической культурой и спортом, в общей численности детей и молодежи**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80,6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24462209"/>
                  </a:ext>
                </a:extLst>
              </a:tr>
              <a:tr h="44601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граждан среднего возраста, систематически занимающихся физической культурой и спортом, в общей численности граждан среднего возраста**(%)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04437326"/>
                  </a:ext>
                </a:extLst>
              </a:tr>
              <a:tr h="44601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 граждан старшего возраста, систематически занимающихся физической культурой и спортом в общей численности граждан старшего возраста**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16,0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02726184"/>
                  </a:ext>
                </a:extLst>
              </a:tr>
              <a:tr h="624420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  <a:p>
                      <a:pPr algn="ctr"/>
                      <a:r>
                        <a:rPr lang="ru-RU" sz="1200" b="0" dirty="0"/>
                        <a:t>20,6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80912811"/>
                  </a:ext>
                </a:extLst>
              </a:tr>
              <a:tr h="624420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граждан, выполнивших нормативы Всероссийского физкультурно-спортивного комплекса "Готов к труду и обороне" (ГТО), в общей численности населения,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  <a:p>
                      <a:pPr algn="ctr"/>
                      <a:r>
                        <a:rPr lang="ru-RU" sz="1200" b="0" dirty="0"/>
                        <a:t>42,5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57752648"/>
                  </a:ext>
                </a:extLst>
              </a:tr>
              <a:tr h="271209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7.1.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Из них учащихся 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72,5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43332712"/>
                  </a:ext>
                </a:extLst>
              </a:tr>
              <a:tr h="6244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средств бюджета Нефтеюганского района, выделяемых негосударственным организациям, в том числе СО НКО на предоставление услуг в сфере физической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  <a:p>
                      <a:pPr algn="ctr"/>
                      <a:r>
                        <a:rPr lang="ru-RU" sz="1200" b="0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7269286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0143" y="0"/>
            <a:ext cx="8573857" cy="6436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97108"/>
            <a:ext cx="8229600" cy="487362"/>
          </a:xfrm>
        </p:spPr>
        <p:txBody>
          <a:bodyPr>
            <a:noAutofit/>
          </a:bodyPr>
          <a:lstStyle/>
          <a:p>
            <a:pPr fontAlgn="ctr"/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/>
              <a:t>Финансирование муниципальной программы на 2020 год</a:t>
            </a:r>
            <a:br>
              <a:rPr lang="ru-RU" sz="3600" b="1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16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rgbClr val="FFC000"/>
              </a:solidFill>
              <a:latin typeface="Times New Roman"/>
            </a:endParaRPr>
          </a:p>
        </p:txBody>
      </p:sp>
      <p:pic>
        <p:nvPicPr>
          <p:cNvPr id="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graphicFrame>
        <p:nvGraphicFramePr>
          <p:cNvPr id="9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0485919"/>
              </p:ext>
            </p:extLst>
          </p:nvPr>
        </p:nvGraphicFramePr>
        <p:xfrm>
          <a:off x="152400" y="1208572"/>
          <a:ext cx="8839200" cy="5298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4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52400"/>
            <a:ext cx="2362200" cy="21804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82361" y="2449184"/>
            <a:ext cx="8573857" cy="4408816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438400"/>
            <a:ext cx="8610600" cy="3309971"/>
          </a:xfrm>
          <a:prstGeom prst="rect">
            <a:avLst/>
          </a:prstGeom>
          <a:noFill/>
        </p:spPr>
        <p:txBody>
          <a:bodyPr wrap="square" lIns="80098" tIns="40050" rIns="80098" bIns="40050">
            <a:spAutoFit/>
          </a:bodyPr>
          <a:lstStyle/>
          <a:p>
            <a:pPr algn="ctr">
              <a:lnSpc>
                <a:spcPts val="2452"/>
              </a:lnSpc>
              <a:defRPr/>
            </a:pPr>
            <a:r>
              <a:rPr lang="ru-RU" sz="1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СОИСПОЛНИТЕЛИ ПРОГРАММЫ:</a:t>
            </a:r>
          </a:p>
          <a:p>
            <a:pPr hangingPunct="0"/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Департамент строительства и жилищно-коммунального комплекса Нефтеюганского района</a:t>
            </a:r>
          </a:p>
          <a:p>
            <a:pPr hangingPunct="0"/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Муниципальное казенное учреждение «Управление капитального строительства и жилищно-коммунального комплекса Нефтеюганского района»</a:t>
            </a:r>
          </a:p>
          <a:p>
            <a:pPr hangingPunct="0"/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Муниципальное казённое учреждение «Управление по обеспечению деятельности учреждений культуры и спорта»</a:t>
            </a:r>
          </a:p>
          <a:p>
            <a:endParaRPr lang="ru-RU" sz="210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52400"/>
            <a:ext cx="8001000" cy="18518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4101" name="Прямоугольник 6"/>
          <p:cNvSpPr>
            <a:spLocks noChangeArrowheads="1"/>
          </p:cNvSpPr>
          <p:nvPr/>
        </p:nvSpPr>
        <p:spPr bwMode="auto">
          <a:xfrm>
            <a:off x="1143000" y="335485"/>
            <a:ext cx="7939914" cy="164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ОТВЕТСТВЕННЫЙ ИСПОЛНИТЕЛЬ ПРОГРАММЫ:</a:t>
            </a:r>
          </a:p>
          <a:p>
            <a:pPr algn="ctr"/>
            <a:r>
              <a:rPr lang="ru-RU" sz="25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Департамент культуры и спорта Нефтеюганского района</a:t>
            </a:r>
          </a:p>
        </p:txBody>
      </p:sp>
      <p:sp>
        <p:nvSpPr>
          <p:cNvPr id="410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973F8CF6-605B-4365-B68A-01C277162B29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2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70143" y="2895600"/>
            <a:ext cx="8573857" cy="1111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0143" y="4267200"/>
            <a:ext cx="8573857" cy="175260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143" y="1828608"/>
            <a:ext cx="8573857" cy="1110124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828800"/>
            <a:ext cx="8372860" cy="47375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02333" tIns="51167" rIns="102333" bIns="51167">
            <a:spAutoFit/>
          </a:bodyPr>
          <a:lstStyle/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sz="2400" dirty="0"/>
              <a:t>Пропаганда спортивного образа жизни для всех возрастных категорий и социальных групп граждан</a:t>
            </a:r>
            <a:endParaRPr lang="ru-RU" sz="2400" b="1" dirty="0">
              <a:solidFill>
                <a:srgbClr val="C00000"/>
              </a:solidFill>
              <a:latin typeface="Garamond" pitchFamily="18" charset="0"/>
            </a:endParaRP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/>
              <a:t>Обеспечение доступа жителям </a:t>
            </a:r>
            <a:r>
              <a:rPr lang="ru-RU" sz="2400" dirty="0" err="1"/>
              <a:t>Нефтеюганского</a:t>
            </a:r>
            <a:r>
              <a:rPr lang="ru-RU" sz="2400" dirty="0"/>
              <a:t> района </a:t>
            </a:r>
            <a:br>
              <a:rPr lang="ru-RU" sz="2400" dirty="0"/>
            </a:br>
            <a:r>
              <a:rPr lang="ru-RU" sz="2400" dirty="0"/>
              <a:t>к спортивной инфраструктуре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/>
              <a:t>Повышение доступности и качества спортивной подготовки детей и обеспечение прогресса спортивного резерва. Развитие детско-юношеского спорта.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1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/>
              <a:t>Создание условий для успешного выступления спортсменов </a:t>
            </a:r>
            <a:r>
              <a:rPr lang="ru-RU" sz="2400" dirty="0" err="1"/>
              <a:t>Нефтеюганского</a:t>
            </a:r>
            <a:r>
              <a:rPr lang="ru-RU" sz="2400" dirty="0"/>
              <a:t> района на окружных, всероссийских </a:t>
            </a:r>
            <a:br>
              <a:rPr lang="ru-RU" sz="2400" dirty="0"/>
            </a:br>
            <a:r>
              <a:rPr lang="ru-RU" sz="2400" dirty="0"/>
              <a:t>и международных соревнованиях</a:t>
            </a: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>
              <a:spcAft>
                <a:spcPts val="1120"/>
              </a:spcAft>
              <a:defRPr/>
            </a:pPr>
            <a:endParaRPr lang="ru-RU" sz="2100" b="1" dirty="0">
              <a:latin typeface="Garamond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3000" y="228600"/>
            <a:ext cx="8001000" cy="106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dirty="0" err="1">
                <a:latin typeface="Garamond" pitchFamily="18" charset="0"/>
              </a:rPr>
              <a:t>ы</a:t>
            </a:r>
            <a:endParaRPr lang="ru-RU" dirty="0">
              <a:latin typeface="Garamond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71600" y="0"/>
            <a:ext cx="7924800" cy="1349816"/>
          </a:xfrm>
          <a:prstGeom prst="rect">
            <a:avLst/>
          </a:prstGeom>
        </p:spPr>
        <p:txBody>
          <a:bodyPr wrap="square" lIns="102322" tIns="51161" rIns="102322" bIns="51161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rgbClr val="FF0000"/>
                </a:solidFill>
                <a:latin typeface="Garamond" pitchFamily="18" charset="0"/>
                <a:cs typeface="Times New Roman" pitchFamily="18" charset="0"/>
              </a:rPr>
              <a:t>Общие цели и задачи муниципальной программы.</a:t>
            </a: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92D050"/>
                </a:solidFill>
                <a:latin typeface="Garamond" pitchFamily="18" charset="0"/>
                <a:cs typeface="Times New Roman" pitchFamily="18" charset="0"/>
              </a:rPr>
              <a:t>ЦЕЛЬ ПРОГРАММЫ: </a:t>
            </a:r>
            <a:r>
              <a:rPr lang="ru-RU" sz="1400" b="1" dirty="0">
                <a:solidFill>
                  <a:schemeClr val="bg1"/>
                </a:solidFill>
              </a:rPr>
              <a:t>Создание условий, обеспечивающих жителям </a:t>
            </a:r>
            <a:r>
              <a:rPr lang="ru-RU" sz="1400" b="1" dirty="0" err="1">
                <a:solidFill>
                  <a:schemeClr val="bg1"/>
                </a:solidFill>
              </a:rPr>
              <a:t>Нефтеюганского</a:t>
            </a:r>
            <a:r>
              <a:rPr lang="ru-RU" sz="1400" b="1" dirty="0">
                <a:solidFill>
                  <a:schemeClr val="bg1"/>
                </a:solidFill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400" b="1" dirty="0" err="1">
                <a:solidFill>
                  <a:schemeClr val="bg1"/>
                </a:solidFill>
              </a:rPr>
              <a:t>Нефтеюганского</a:t>
            </a:r>
            <a:r>
              <a:rPr lang="ru-RU" sz="1400" b="1" dirty="0">
                <a:solidFill>
                  <a:schemeClr val="bg1"/>
                </a:solidFill>
              </a:rPr>
              <a:t> района на окружной, российской и международной спортивной арене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</a:rPr>
              <a:t>.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308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805988" y="6492279"/>
            <a:ext cx="338013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A077EFB-C7C1-4232-82D6-76FD9A83E838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3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4931" y="1388014"/>
            <a:ext cx="2886964" cy="357930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ЗАДАЧИ ПРОГРАММЫ:</a:t>
            </a:r>
            <a:endParaRPr lang="ru-RU" dirty="0"/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570143" y="2590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0143" y="1828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0143" y="1069808"/>
            <a:ext cx="8573857" cy="48666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940" y="1075568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>
                <a:latin typeface="Garamond" pitchFamily="18" charset="0"/>
              </a:rPr>
              <a:t>Развитие массовой физической культуры и спорта, школьного спорта</a:t>
            </a:r>
            <a:endParaRPr lang="ru-RU" sz="23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129" name="Прямоугольник 15"/>
          <p:cNvSpPr>
            <a:spLocks noChangeArrowheads="1"/>
          </p:cNvSpPr>
          <p:nvPr/>
        </p:nvSpPr>
        <p:spPr bwMode="auto">
          <a:xfrm>
            <a:off x="631230" y="431955"/>
            <a:ext cx="8512770" cy="38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ПОДПРОГРАММЫ</a:t>
            </a:r>
          </a:p>
        </p:txBody>
      </p:sp>
      <p:sp>
        <p:nvSpPr>
          <p:cNvPr id="513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562E2AE-5E66-417D-830D-B41CD381AE3F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4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7292" y="1828800"/>
            <a:ext cx="8546708" cy="859951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>
                <a:latin typeface="Garamond" pitchFamily="18" charset="0"/>
              </a:rPr>
              <a:t>Развитие детско-юношеского спорта</a:t>
            </a:r>
          </a:p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7292" y="2590800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>
                <a:latin typeface="Garamond" pitchFamily="18" charset="0"/>
              </a:rPr>
              <a:t>Управление отраслью физической культуры и спорта</a:t>
            </a: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30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0" cy="1066800"/>
          </a:xfrm>
          <a:prstGeom prst="rect">
            <a:avLst/>
          </a:prstGeom>
          <a:noFill/>
        </p:spPr>
      </p:pic>
      <p:pic>
        <p:nvPicPr>
          <p:cNvPr id="1026" name="Picture 2" descr="C:\Users\Алан\Desktop\26.03\по стратегии\Основ\Фото\_DSC01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657600"/>
            <a:ext cx="4062413" cy="2819399"/>
          </a:xfrm>
          <a:prstGeom prst="rect">
            <a:avLst/>
          </a:prstGeom>
          <a:noFill/>
        </p:spPr>
      </p:pic>
      <p:pic>
        <p:nvPicPr>
          <p:cNvPr id="1027" name="Picture 3" descr="C:\Users\Алан\Desktop\26.03\по стратегии\Основ\Фото\DSC_37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657600"/>
            <a:ext cx="3962400" cy="2819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15390" y="1143240"/>
            <a:ext cx="8229057" cy="1143240"/>
          </a:xfrm>
        </p:spPr>
        <p:txBody>
          <a:bodyPr>
            <a:normAutofit fontScale="90000"/>
          </a:bodyPr>
          <a:lstStyle/>
          <a:p>
            <a:r>
              <a:rPr lang="ru-RU" sz="3500" b="1" dirty="0">
                <a:latin typeface="Garamond" pitchFamily="18" charset="0"/>
                <a:cs typeface="Times New Roman" pitchFamily="18" charset="0"/>
              </a:rPr>
              <a:t>Реализация муниципальной программы позволит достичь: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0" y="2133600"/>
          <a:ext cx="9144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1F2D5F3-A45A-43C2-99D3-F383EFE4E1E7}" type="slidenum">
              <a:rPr lang="ru-RU" smtClean="0">
                <a:cs typeface="Arial" charset="0"/>
              </a:rPr>
              <a:pPr/>
              <a:t>5</a:t>
            </a:fld>
            <a:endParaRPr lang="ru-RU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ОЖИДАЕМЫЙ РЕЗУЛЬТАТ МУНИЦИПАЛЬНОЙ ПРОГРАММЫ</a:t>
            </a:r>
          </a:p>
        </p:txBody>
      </p:sp>
      <p:sp>
        <p:nvSpPr>
          <p:cNvPr id="6151" name="Заголовок 1"/>
          <p:cNvSpPr txBox="1">
            <a:spLocks/>
          </p:cNvSpPr>
          <p:nvPr/>
        </p:nvSpPr>
        <p:spPr bwMode="auto">
          <a:xfrm>
            <a:off x="-152400" y="60960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показатель</a:t>
            </a:r>
          </a:p>
        </p:txBody>
      </p:sp>
      <p:sp>
        <p:nvSpPr>
          <p:cNvPr id="6152" name="Заголовок 1"/>
          <p:cNvSpPr txBox="1">
            <a:spLocks/>
          </p:cNvSpPr>
          <p:nvPr/>
        </p:nvSpPr>
        <p:spPr bwMode="auto">
          <a:xfrm>
            <a:off x="6781800" y="60198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показатель</a:t>
            </a:r>
          </a:p>
        </p:txBody>
      </p:sp>
      <p:pic>
        <p:nvPicPr>
          <p:cNvPr id="9" name="Picture 2" descr="C:\Users\Алан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57200" y="1066800"/>
            <a:ext cx="8686800" cy="57911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7890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12959"/>
            <a:ext cx="8070594" cy="749700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1 "</a:t>
            </a:r>
            <a:r>
              <a:rPr lang="ru-RU" sz="1400" b="1" dirty="0">
                <a:solidFill>
                  <a:schemeClr val="bg1"/>
                </a:solidFill>
                <a:latin typeface="Garamond" pitchFamily="18" charset="0"/>
              </a:rPr>
              <a:t>Развитие массовой физической культуры и спорта, школьного спорта </a:t>
            </a: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“</a:t>
            </a:r>
            <a:endParaRPr lang="en-US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Цель: </a:t>
            </a:r>
            <a:r>
              <a:rPr lang="ru-RU" sz="1400" b="1" dirty="0">
                <a:solidFill>
                  <a:schemeClr val="bg1"/>
                </a:solidFill>
                <a:latin typeface="Garamond" pitchFamily="18" charset="0"/>
              </a:rPr>
              <a:t>Увеличение количества населения систематически занимающихся     физической культурой и спортом.</a:t>
            </a:r>
            <a:endParaRPr lang="ru-RU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7173" name="Прямоугольник 13"/>
          <p:cNvSpPr>
            <a:spLocks noChangeArrowheads="1"/>
          </p:cNvSpPr>
          <p:nvPr/>
        </p:nvSpPr>
        <p:spPr bwMode="auto">
          <a:xfrm>
            <a:off x="8382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Мероприятия Подпрограммы:</a:t>
            </a:r>
            <a:endParaRPr lang="ru-RU" dirty="0"/>
          </a:p>
        </p:txBody>
      </p:sp>
      <p:sp>
        <p:nvSpPr>
          <p:cNvPr id="7174" name="TextBox 15"/>
          <p:cNvSpPr txBox="1">
            <a:spLocks noChangeArrowheads="1"/>
          </p:cNvSpPr>
          <p:nvPr/>
        </p:nvSpPr>
        <p:spPr bwMode="auto">
          <a:xfrm>
            <a:off x="952952" y="990600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717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5B6C6317-4FD0-4E38-B454-D2D7312DBFF0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6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95400"/>
            <a:ext cx="8458200" cy="182694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1.1. </a:t>
            </a:r>
            <a:r>
              <a:rPr lang="ru-RU" sz="1400" b="1" dirty="0">
                <a:latin typeface="Garamond" pitchFamily="18" charset="0"/>
              </a:rPr>
              <a:t>Поддержка некоммерческих организаций, реализующих проекты в сфере массовой физической культуры</a:t>
            </a:r>
            <a:r>
              <a:rPr lang="en-US" sz="1400" b="1" dirty="0">
                <a:latin typeface="Garamond" pitchFamily="18" charset="0"/>
              </a:rPr>
              <a:t>;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1.2</a:t>
            </a: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400" b="1" dirty="0">
                <a:latin typeface="Garamond" pitchFamily="18" charset="0"/>
              </a:rPr>
              <a:t>Развитие  материально - технической  базы  учреждений муниципального образования;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1.3</a:t>
            </a: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400" b="1" dirty="0">
                <a:latin typeface="Garamond" pitchFamily="18" charset="0"/>
              </a:rPr>
              <a:t>Обеспечение комплексной безопасности и комфортных условий </a:t>
            </a:r>
            <a:r>
              <a:rPr lang="en-US" sz="1400" b="1" dirty="0">
                <a:latin typeface="Garamond" pitchFamily="18" charset="0"/>
              </a:rPr>
              <a:t>;</a:t>
            </a:r>
            <a:r>
              <a:rPr lang="ru-RU" sz="1400" b="1" dirty="0">
                <a:latin typeface="Garamond" pitchFamily="18" charset="0"/>
              </a:rPr>
              <a:t/>
            </a:r>
            <a:br>
              <a:rPr lang="ru-RU" sz="1400" b="1" dirty="0">
                <a:latin typeface="Garamond" pitchFamily="18" charset="0"/>
              </a:rPr>
            </a:br>
            <a:r>
              <a:rPr lang="ru-RU" sz="1400" b="1" dirty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1.4. </a:t>
            </a:r>
            <a:r>
              <a:rPr lang="ru-RU" sz="1400" b="1" dirty="0">
                <a:latin typeface="Garamond" pitchFamily="18" charset="0"/>
              </a:rPr>
              <a:t>Обеспечение деятельности (оказание муниципальных услуг) организация занятий физической культурой и спортом</a:t>
            </a:r>
            <a:r>
              <a:rPr lang="en-US" sz="1400" b="1" dirty="0">
                <a:latin typeface="Garamond" pitchFamily="18" charset="0"/>
              </a:rPr>
              <a:t>;</a:t>
            </a:r>
            <a:endParaRPr lang="ru-RU" sz="1400" b="1" dirty="0"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1.5. </a:t>
            </a:r>
            <a:r>
              <a:rPr lang="ru-RU" sz="1400" b="1" dirty="0">
                <a:latin typeface="Garamond" pitchFamily="18" charset="0"/>
              </a:rPr>
              <a:t>Обеспечение спортивным оборудованием, экипировкой и инвентарем</a:t>
            </a:r>
            <a:r>
              <a:rPr lang="en-US" sz="1400" b="1" dirty="0">
                <a:latin typeface="Garamond" pitchFamily="18" charset="0"/>
              </a:rPr>
              <a:t>.</a:t>
            </a:r>
            <a:endParaRPr lang="ru-RU" sz="1400" b="1" dirty="0">
              <a:latin typeface="Garamond" pitchFamily="18" charset="0"/>
            </a:endParaRPr>
          </a:p>
        </p:txBody>
      </p:sp>
      <p:pic>
        <p:nvPicPr>
          <p:cNvPr id="7177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Прямоугольник 12"/>
          <p:cNvSpPr>
            <a:spLocks noChangeArrowheads="1"/>
          </p:cNvSpPr>
          <p:nvPr/>
        </p:nvSpPr>
        <p:spPr bwMode="auto">
          <a:xfrm>
            <a:off x="838200" y="3276601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85800" y="3657601"/>
            <a:ext cx="8229600" cy="2688719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200" b="1" dirty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</a:t>
            </a:r>
          </a:p>
          <a:p>
            <a:pPr>
              <a:defRPr/>
            </a:pPr>
            <a:r>
              <a:rPr lang="ru-RU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2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200" b="1" dirty="0"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способности;</a:t>
            </a:r>
          </a:p>
          <a:p>
            <a:pPr>
              <a:defRPr/>
            </a:pPr>
            <a:r>
              <a:rPr lang="ru-RU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200" b="1" dirty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</a:t>
            </a:r>
            <a:r>
              <a:rPr lang="en-US" sz="1200" b="1" dirty="0">
                <a:latin typeface="Garamond" pitchFamily="18" charset="0"/>
              </a:rPr>
              <a:t>;</a:t>
            </a:r>
            <a:endParaRPr lang="ru-RU" sz="1200" b="1" dirty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200" b="1" dirty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</a:t>
            </a:r>
            <a:r>
              <a:rPr lang="en-US" sz="1200" b="1" dirty="0">
                <a:latin typeface="Garamond" pitchFamily="18" charset="0"/>
              </a:rPr>
              <a:t>;</a:t>
            </a:r>
            <a:endParaRPr lang="ru-RU" sz="1200" b="1" dirty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>
                <a:solidFill>
                  <a:srgbClr val="C00000"/>
                </a:solidFill>
                <a:latin typeface="Garamond" pitchFamily="18" charset="0"/>
              </a:rPr>
              <a:t>5. </a:t>
            </a:r>
            <a:r>
              <a:rPr lang="ru-RU" sz="1200" b="1" dirty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</a:t>
            </a:r>
            <a:r>
              <a:rPr lang="en-US" sz="1200" b="1" dirty="0">
                <a:latin typeface="Garamond" pitchFamily="18" charset="0"/>
              </a:rPr>
              <a:t>;</a:t>
            </a:r>
            <a:endParaRPr lang="ru-RU" sz="1200" b="1" dirty="0">
              <a:latin typeface="Garamond" pitchFamily="18" charset="0"/>
            </a:endParaRPr>
          </a:p>
          <a:p>
            <a:pPr hangingPunct="0"/>
            <a:r>
              <a:rPr lang="ru-RU" sz="1200" b="1" dirty="0">
                <a:solidFill>
                  <a:srgbClr val="C00000"/>
                </a:solidFill>
                <a:latin typeface="Garamond" pitchFamily="18" charset="0"/>
              </a:rPr>
              <a:t>6. </a:t>
            </a:r>
            <a:r>
              <a:rPr lang="ru-RU" sz="1200" b="1" dirty="0">
                <a:latin typeface="Garamond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населения;</a:t>
            </a:r>
          </a:p>
          <a:p>
            <a:pPr hangingPunct="0"/>
            <a:r>
              <a:rPr lang="ru-RU" sz="1200" b="1" dirty="0">
                <a:solidFill>
                  <a:srgbClr val="C00000"/>
                </a:solidFill>
                <a:latin typeface="Garamond" pitchFamily="18" charset="0"/>
              </a:rPr>
              <a:t>7.</a:t>
            </a:r>
            <a:r>
              <a:rPr lang="ru-RU" sz="1200" b="1" dirty="0">
                <a:latin typeface="Garamond" pitchFamily="18" charset="0"/>
              </a:rPr>
              <a:t> Доля средств бюджета </a:t>
            </a:r>
            <a:r>
              <a:rPr lang="ru-RU" sz="1200" b="1" dirty="0" err="1">
                <a:latin typeface="Garamond" pitchFamily="18" charset="0"/>
              </a:rPr>
              <a:t>Нефтеюганского</a:t>
            </a:r>
            <a:r>
              <a:rPr lang="ru-RU" sz="1200" b="1" dirty="0">
                <a:latin typeface="Garamond" pitchFamily="18" charset="0"/>
              </a:rPr>
              <a:t> района, выделяемых негосударственным организациям, в том числе СОНКО на предоставление услуг в сфере физической культуры и спорта, потенциально возможных к передаче; </a:t>
            </a: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6145" name="Picture 1" descr="C:\Обмен\СПОРТКОМИТЕТ\ВХОДЯЩИЕ\2017 год\Март\30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2667000"/>
            <a:ext cx="1219200" cy="9438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6200" y="983513"/>
            <a:ext cx="9067800" cy="5874487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71992"/>
            <a:ext cx="8238922" cy="1026699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</a:t>
            </a:r>
            <a:r>
              <a:rPr lang="en-US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2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«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</a:rPr>
              <a:t>Развитие детско-юношеского спорта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»</a:t>
            </a: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</a:rPr>
              <a:t>Цель: </a:t>
            </a:r>
            <a:r>
              <a:rPr lang="ru-RU" sz="1200" b="1" dirty="0">
                <a:solidFill>
                  <a:schemeClr val="bg1"/>
                </a:solidFill>
                <a:latin typeface="Garamond" pitchFamily="18" charset="0"/>
              </a:rPr>
              <a:t>Создание условий, обеспечивающих жителям </a:t>
            </a:r>
            <a:r>
              <a:rPr lang="ru-RU" sz="1200" b="1" dirty="0" err="1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>
                <a:solidFill>
                  <a:schemeClr val="bg1"/>
                </a:solidFill>
                <a:latin typeface="Garamond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200" b="1" dirty="0" err="1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>
                <a:solidFill>
                  <a:schemeClr val="bg1"/>
                </a:solidFill>
                <a:latin typeface="Garamond" pitchFamily="18" charset="0"/>
              </a:rPr>
              <a:t> района на окружной, российской и международной спортивной арене.</a:t>
            </a:r>
            <a:endParaRPr lang="ru-RU" sz="12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2286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Мероприятия 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7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1371600"/>
            <a:ext cx="8991600" cy="2438400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.1 </a:t>
            </a:r>
            <a:r>
              <a:rPr lang="ru-RU" sz="1500" b="1" dirty="0">
                <a:latin typeface="Garamond" pitchFamily="18" charset="0"/>
              </a:rPr>
              <a:t>Участие в окружных, региональных, всероссийских и международных соревнованиях в соответствии с календарным планом; 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1500" b="1" dirty="0">
                <a:latin typeface="Garamond" pitchFamily="18" charset="0"/>
              </a:rPr>
              <a:t>Обеспечение спортивным оборудованием, экипировкой и инвентарем учащихся СШ Нефтеюганского района, резерв сборных команд округа;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2.3. </a:t>
            </a:r>
            <a:r>
              <a:rPr lang="ru-RU" sz="1500" b="1" dirty="0">
                <a:latin typeface="Garamond" pitchFamily="18" charset="0"/>
              </a:rPr>
              <a:t>Обеспечение деятельности (оказание муниципальных услуг)  по  организации дополнительного образования детей</a:t>
            </a:r>
            <a:r>
              <a:rPr lang="en-US" sz="1500" b="1" dirty="0">
                <a:latin typeface="Garamond" pitchFamily="18" charset="0"/>
              </a:rPr>
              <a:t>;</a:t>
            </a:r>
            <a:endParaRPr lang="ru-RU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4</a:t>
            </a:r>
            <a:r>
              <a:rPr lang="ru-RU" sz="1500" b="1" dirty="0">
                <a:latin typeface="Garamond" pitchFamily="18" charset="0"/>
              </a:rPr>
              <a:t> Развитие  материально - технической  базы  учреждений муниципального образования;</a:t>
            </a: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5. </a:t>
            </a:r>
            <a:r>
              <a:rPr lang="ru-RU" sz="1500" b="1" dirty="0">
                <a:latin typeface="Garamond" pitchFamily="18" charset="0"/>
              </a:rPr>
              <a:t>Обеспечение комплексной безопасности и комфортных условий </a:t>
            </a:r>
            <a:br>
              <a:rPr lang="ru-RU" sz="1500" b="1" dirty="0">
                <a:latin typeface="Garamond" pitchFamily="18" charset="0"/>
              </a:rPr>
            </a:br>
            <a:r>
              <a:rPr lang="ru-RU" sz="1500" b="1" dirty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304800" y="47244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6200" y="4800600"/>
            <a:ext cx="9067800" cy="195005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endParaRPr lang="ru-RU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endParaRPr lang="ru-RU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200" b="1" dirty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2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200" b="1" dirty="0"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200" b="1" dirty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 ;</a:t>
            </a:r>
          </a:p>
          <a:p>
            <a:pPr>
              <a:defRPr/>
            </a:pPr>
            <a:r>
              <a:rPr lang="ru-RU" sz="1200" b="1" dirty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200" b="1" dirty="0">
                <a:latin typeface="Garamond" pitchFamily="18" charset="0"/>
              </a:rPr>
              <a:t>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ВФСК «ГТО», из них учащихся.</a:t>
            </a:r>
          </a:p>
          <a:p>
            <a:pPr>
              <a:defRPr/>
            </a:pPr>
            <a:endParaRPr lang="ru-RU" sz="1200" b="1" dirty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</p:spPr>
      </p:pic>
      <p:pic>
        <p:nvPicPr>
          <p:cNvPr id="2050" name="Picture 2" descr="C:\Users\Алан\Desktop\26.03\по стратегии\Основ\Фото\_DSC03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2306" y="3048000"/>
            <a:ext cx="2807368" cy="2057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09600" y="990600"/>
            <a:ext cx="8534400" cy="58673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14400" y="-71992"/>
            <a:ext cx="8315122" cy="934366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</a:t>
            </a:r>
            <a:r>
              <a:rPr lang="ru-RU" sz="16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ПОДПРОГРАММА 3 </a:t>
            </a:r>
            <a:r>
              <a:rPr lang="ru-RU" sz="12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«Управление отраслью физической культуры и спорта»</a:t>
            </a:r>
          </a:p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chemeClr val="bg1"/>
                </a:solidFill>
                <a:latin typeface="Garamond" pitchFamily="18" charset="0"/>
              </a:rPr>
              <a:t>Цель: Создание условий, обеспечивающих жителям </a:t>
            </a:r>
            <a:r>
              <a:rPr lang="ru-RU" sz="1200" b="1" dirty="0" err="1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>
                <a:solidFill>
                  <a:schemeClr val="bg1"/>
                </a:solidFill>
                <a:latin typeface="Garamond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200" b="1" dirty="0" err="1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>
                <a:solidFill>
                  <a:schemeClr val="bg1"/>
                </a:solidFill>
                <a:latin typeface="Garamond" pitchFamily="18" charset="0"/>
              </a:rPr>
              <a:t> района на окружной, российской и международной спортивной арене.</a:t>
            </a:r>
            <a:endParaRPr lang="ru-RU" sz="12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838200" y="9144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Мероприятия 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8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19200"/>
            <a:ext cx="8101454" cy="965170"/>
          </a:xfrm>
          <a:prstGeom prst="rect">
            <a:avLst/>
          </a:prstGeom>
          <a:noFill/>
        </p:spPr>
        <p:txBody>
          <a:bodyPr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3.1. </a:t>
            </a:r>
            <a:r>
              <a:rPr lang="ru-RU" sz="1400" b="1" dirty="0">
                <a:latin typeface="Garamond" pitchFamily="18" charset="0"/>
              </a:rPr>
              <a:t>Присвоение спортивных разрядов, квалификационных категорий спортивных судей (оплата труда специалиста, приобретение квалификационных книжек и значков);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3.2. </a:t>
            </a:r>
            <a:r>
              <a:rPr lang="ru-RU" sz="1400" b="1" dirty="0">
                <a:latin typeface="Garamond" pitchFamily="18" charset="0"/>
              </a:rPr>
              <a:t>Единовременное денежное вознаграждение спортсменам (победителям и призерам), их личным тренерам;</a:t>
            </a:r>
          </a:p>
        </p:txBody>
      </p:sp>
      <p:pic>
        <p:nvPicPr>
          <p:cNvPr id="9225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609600" y="21336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3400" y="2590800"/>
            <a:ext cx="8440824" cy="2303998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300" b="1" dirty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 </a:t>
            </a:r>
            <a:r>
              <a:rPr lang="ru-RU" sz="1300" b="1" dirty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молодежи.</a:t>
            </a: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latin typeface="Garamond" pitchFamily="18" charset="0"/>
              </a:rPr>
              <a:t>3. </a:t>
            </a:r>
            <a:r>
              <a:rPr lang="ru-RU" sz="1300" b="1" dirty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возраста.</a:t>
            </a: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300" b="1" dirty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возраста.</a:t>
            </a: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latin typeface="Garamond" pitchFamily="18" charset="0"/>
              </a:rPr>
              <a:t>5.</a:t>
            </a:r>
            <a:r>
              <a:rPr lang="ru-RU" sz="1300" b="1" dirty="0">
                <a:latin typeface="Garamond" pitchFamily="18" charset="0"/>
              </a:rPr>
              <a:t> 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населения.</a:t>
            </a:r>
          </a:p>
          <a:p>
            <a:pPr>
              <a:defRPr/>
            </a:pPr>
            <a:endParaRPr lang="ru-RU" sz="1300" b="1" dirty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3074" name="Picture 2" descr="C:\Users\Алан\Desktop\26.03\по стратегии\Основ\Фото\DSC_4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592" y="4953000"/>
            <a:ext cx="3427333" cy="1676400"/>
          </a:xfrm>
          <a:prstGeom prst="rect">
            <a:avLst/>
          </a:prstGeom>
          <a:noFill/>
        </p:spPr>
      </p:pic>
      <p:pic>
        <p:nvPicPr>
          <p:cNvPr id="3075" name="Picture 3" descr="C:\Users\Алан\Desktop\26.03\по стратегии\Основ\Фото\DSC_3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4876800"/>
            <a:ext cx="2780273" cy="1676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indent="990600"/>
            <a:r>
              <a:rPr lang="ru-RU" sz="2800" dirty="0">
                <a:solidFill>
                  <a:srgbClr val="FFFF00"/>
                </a:solidFill>
              </a:rPr>
              <a:t>«Реализация проектов, портфелей проектов на территории </a:t>
            </a:r>
            <a:r>
              <a:rPr lang="ru-RU" sz="2800" dirty="0" err="1">
                <a:solidFill>
                  <a:srgbClr val="FFFF00"/>
                </a:solidFill>
              </a:rPr>
              <a:t>Нефтеюганского</a:t>
            </a:r>
            <a:r>
              <a:rPr lang="ru-RU" sz="2800" dirty="0">
                <a:solidFill>
                  <a:srgbClr val="FFFF00"/>
                </a:solidFill>
              </a:rPr>
              <a:t> района»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solidFill>
            <a:srgbClr val="0070C0"/>
          </a:solidFill>
          <a:effectLst>
            <a:innerShdw blurRad="1028700" dist="647700" dir="3660000">
              <a:srgbClr val="FFFF00">
                <a:alpha val="51000"/>
              </a:srgbClr>
            </a:innerShdw>
          </a:effectLst>
        </p:spPr>
        <p:txBody>
          <a:bodyPr>
            <a:normAutofit fontScale="62500" lnSpcReduction="20000"/>
          </a:bodyPr>
          <a:lstStyle/>
          <a:p>
            <a:r>
              <a:rPr lang="ru-RU" sz="4200" dirty="0">
                <a:solidFill>
                  <a:srgbClr val="FFFF00"/>
                </a:solidFill>
              </a:rPr>
              <a:t>«Строительство физкультурно-оздоровительного комплекса </a:t>
            </a:r>
            <a:r>
              <a:rPr lang="ru-RU" sz="4200" dirty="0" err="1">
                <a:solidFill>
                  <a:srgbClr val="FFFF00"/>
                </a:solidFill>
              </a:rPr>
              <a:t>сп.Сингапай</a:t>
            </a:r>
            <a:r>
              <a:rPr lang="ru-RU" sz="4200" dirty="0">
                <a:solidFill>
                  <a:srgbClr val="FFFF00"/>
                </a:solidFill>
              </a:rPr>
              <a:t>»</a:t>
            </a:r>
          </a:p>
          <a:p>
            <a:r>
              <a:rPr lang="ru-RU" sz="4200" dirty="0">
                <a:solidFill>
                  <a:srgbClr val="FFFF00"/>
                </a:solidFill>
              </a:rPr>
              <a:t>«Крепкое здоровье – крепкий район»</a:t>
            </a:r>
          </a:p>
          <a:p>
            <a:pPr>
              <a:buNone/>
            </a:pPr>
            <a:r>
              <a:rPr lang="ru-RU" dirty="0"/>
              <a:t>Реализация данных проектов направлена на: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Увеличение количества населения систематически занимающихся физической культурой и спортом в Нефтеюганском районе;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Создание условий для ведения здорового образа жизни и обеспечения развития массового спорта;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Повышение конкурентоспособности спорта и престижа района;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Создание для всех категорий и групп населения условий для занятий физической культурой и спортом, массовым спортом, в том числе повышение уровня обеспеченности населения объектами спорта, а также подготовка спортивного резерва;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Подготовка высококвалифицированных кадров в области физической культуры и спорта, для оперативного преодоления низкого уровня обеспеченности отрасли тренерским составом, а также в целях создания предпосылок для появления конкурентоспособных специалистов.</a:t>
            </a:r>
          </a:p>
          <a:p>
            <a:pPr>
              <a:buNone/>
            </a:pPr>
            <a:r>
              <a:rPr lang="ru-RU" dirty="0"/>
              <a:t>    </a:t>
            </a:r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990600" cy="114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</TotalTime>
  <Words>1192</Words>
  <Application>Microsoft Office PowerPoint</Application>
  <PresentationFormat>Экран (4:3)</PresentationFormat>
  <Paragraphs>142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Реализация муниципальной программы позволит достичь:</vt:lpstr>
      <vt:lpstr>Слайд 6</vt:lpstr>
      <vt:lpstr>Слайд 7</vt:lpstr>
      <vt:lpstr>Слайд 8</vt:lpstr>
      <vt:lpstr>«Реализация проектов, портфелей проектов на территории Нефтеюганского района»</vt:lpstr>
      <vt:lpstr>Слайд 10</vt:lpstr>
      <vt:lpstr> Финансирование муниципальной программы на 2020 год  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КОМИТЕТ</dc:creator>
  <cp:lastModifiedBy>Админ</cp:lastModifiedBy>
  <cp:revision>132</cp:revision>
  <dcterms:created xsi:type="dcterms:W3CDTF">2017-03-28T05:42:18Z</dcterms:created>
  <dcterms:modified xsi:type="dcterms:W3CDTF">2020-12-25T06:15:10Z</dcterms:modified>
</cp:coreProperties>
</file>