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76" r:id="rId12"/>
    <p:sldId id="277" r:id="rId13"/>
    <p:sldId id="278" r:id="rId14"/>
    <p:sldId id="279" r:id="rId15"/>
    <p:sldId id="280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35" autoAdjust="0"/>
    <p:restoredTop sz="92882" autoAdjust="0"/>
  </p:normalViewPr>
  <p:slideViewPr>
    <p:cSldViewPr>
      <p:cViewPr>
        <p:scale>
          <a:sx n="100" d="100"/>
          <a:sy n="100" d="100"/>
        </p:scale>
        <p:origin x="-187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4295907456012442"/>
          <c:y val="1.6836195965366951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375 889,09 тыс.</c:v>
                </c:pt>
              </c:strCache>
            </c:strRef>
          </c:tx>
          <c:explosion val="25"/>
          <c:dLbls>
            <c:dLblPos val="outEnd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Подпрограмма I</c:v>
                </c:pt>
                <c:pt idx="1">
                  <c:v>Подпрограмма II</c:v>
                </c:pt>
                <c:pt idx="2">
                  <c:v>Подпрограмма III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297041.90000000002</c:v>
                </c:pt>
                <c:pt idx="1">
                  <c:v>78512.09</c:v>
                </c:pt>
                <c:pt idx="2" formatCode="General">
                  <c:v>335.1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>
          <a:solidFill>
            <a:srgbClr val="FFC000"/>
          </a:solidFill>
        </a:defRPr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b="1" dirty="0">
            <a:latin typeface="Garamond" pitchFamily="18" charset="0"/>
          </a:endParaRP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 smtClean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  <a:endParaRPr lang="ru-RU" sz="1100" b="1" dirty="0">
            <a:latin typeface="Garamond" pitchFamily="18" charset="0"/>
          </a:endParaRP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b="1" dirty="0">
            <a:latin typeface="Garamond" pitchFamily="18" charset="0"/>
          </a:endParaRP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79288F-CA0A-4C24-8A6C-3878A71C479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F083F-183B-4D48-8A7D-28D972471B3C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  <a:endParaRPr lang="ru-RU" sz="900" b="1" dirty="0">
            <a:latin typeface="Garamond" pitchFamily="18" charset="0"/>
          </a:endParaRPr>
        </a:p>
      </dgm:t>
    </dgm:pt>
    <dgm:pt modelId="{3D486C61-2649-420D-AF58-A2C4F23D0505}" type="parTrans" cxnId="{ACA04CBB-525A-4FB4-8F47-DB58D62B96E5}">
      <dgm:prSet/>
      <dgm:spPr/>
      <dgm:t>
        <a:bodyPr/>
        <a:lstStyle/>
        <a:p>
          <a:endParaRPr lang="ru-RU"/>
        </a:p>
      </dgm:t>
    </dgm:pt>
    <dgm:pt modelId="{E92AD562-E75B-4AE9-9275-C5F694CA4E20}" type="sibTrans" cxnId="{ACA04CBB-525A-4FB4-8F47-DB58D62B96E5}">
      <dgm:prSet/>
      <dgm:spPr/>
      <dgm:t>
        <a:bodyPr/>
        <a:lstStyle/>
        <a:p>
          <a:endParaRPr lang="ru-RU"/>
        </a:p>
      </dgm:t>
    </dgm:pt>
    <dgm:pt modelId="{19089E7E-2C87-41A5-BF4C-151243E4E3DE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  <a:endParaRPr lang="ru-RU" sz="900" b="1" dirty="0">
            <a:latin typeface="Garamond" pitchFamily="18" charset="0"/>
          </a:endParaRPr>
        </a:p>
      </dgm:t>
    </dgm:pt>
    <dgm:pt modelId="{B460092F-4F9B-4D29-A4A3-1F8BACB4F831}" type="parTrans" cxnId="{F0DA0370-E903-4F88-9E65-465435F50621}">
      <dgm:prSet/>
      <dgm:spPr/>
      <dgm:t>
        <a:bodyPr/>
        <a:lstStyle/>
        <a:p>
          <a:endParaRPr lang="ru-RU"/>
        </a:p>
      </dgm:t>
    </dgm:pt>
    <dgm:pt modelId="{E1C07667-47E6-4980-B3AF-0A583D2C4097}" type="sibTrans" cxnId="{F0DA0370-E903-4F88-9E65-465435F50621}">
      <dgm:prSet/>
      <dgm:spPr/>
      <dgm:t>
        <a:bodyPr/>
        <a:lstStyle/>
        <a:p>
          <a:endParaRPr lang="ru-RU"/>
        </a:p>
      </dgm:t>
    </dgm:pt>
    <dgm:pt modelId="{0994B6A6-6BF4-43AB-BC0B-520A34A0050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информированности различных категорий населения по вопросам физической культуры и спорта, здорового образа жизни</a:t>
          </a:r>
          <a:endParaRPr lang="ru-RU" sz="900" b="1" dirty="0">
            <a:latin typeface="Garamond" pitchFamily="18" charset="0"/>
          </a:endParaRPr>
        </a:p>
      </dgm:t>
    </dgm:pt>
    <dgm:pt modelId="{E0CB6EBE-F91E-4BE7-9493-208C325F4FA7}" type="parTrans" cxnId="{22DBE7A1-C241-4A4A-AAD0-4CA45B5E7274}">
      <dgm:prSet/>
      <dgm:spPr/>
      <dgm:t>
        <a:bodyPr/>
        <a:lstStyle/>
        <a:p>
          <a:endParaRPr lang="ru-RU"/>
        </a:p>
      </dgm:t>
    </dgm:pt>
    <dgm:pt modelId="{4E4799DD-89E7-4423-83E8-8CEE63AA3E10}" type="sibTrans" cxnId="{22DBE7A1-C241-4A4A-AAD0-4CA45B5E7274}">
      <dgm:prSet/>
      <dgm:spPr/>
      <dgm:t>
        <a:bodyPr/>
        <a:lstStyle/>
        <a:p>
          <a:endParaRPr lang="ru-RU"/>
        </a:p>
      </dgm:t>
    </dgm:pt>
    <dgm:pt modelId="{72460AA1-759A-4A0F-A7A6-586C47D4A815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охвата населения массовыми физкультурными и спортивными мероприятиями в Нефтеюганском районе</a:t>
          </a:r>
          <a:endParaRPr lang="ru-RU" sz="900" b="1" dirty="0">
            <a:latin typeface="Garamond" pitchFamily="18" charset="0"/>
          </a:endParaRPr>
        </a:p>
      </dgm:t>
    </dgm:pt>
    <dgm:pt modelId="{DD4C3E2B-41CC-4FFA-BCA2-B10AC518698A}" type="parTrans" cxnId="{97DE8950-1CC5-415E-8DE4-1E01F9164EB4}">
      <dgm:prSet/>
      <dgm:spPr/>
      <dgm:t>
        <a:bodyPr/>
        <a:lstStyle/>
        <a:p>
          <a:endParaRPr lang="ru-RU"/>
        </a:p>
      </dgm:t>
    </dgm:pt>
    <dgm:pt modelId="{7AEF8AF8-9D97-4392-9094-F25BD1D82D5B}" type="sibTrans" cxnId="{97DE8950-1CC5-415E-8DE4-1E01F9164EB4}">
      <dgm:prSet/>
      <dgm:spPr/>
      <dgm:t>
        <a:bodyPr/>
        <a:lstStyle/>
        <a:p>
          <a:endParaRPr lang="ru-RU"/>
        </a:p>
      </dgm:t>
    </dgm:pt>
    <dgm:pt modelId="{DF7F691C-DE62-4A5D-956D-51E500A0692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Увеличения количества учреждений спортивной направленности обеспеченных спортивным оборудованием и инвентарём</a:t>
          </a:r>
          <a:endParaRPr lang="ru-RU" sz="900" b="1" dirty="0">
            <a:latin typeface="Garamond" pitchFamily="18" charset="0"/>
          </a:endParaRPr>
        </a:p>
      </dgm:t>
    </dgm:pt>
    <dgm:pt modelId="{58526129-E3F0-4512-8562-14837E75BE28}" type="parTrans" cxnId="{D5FCE12D-0317-41F1-90D3-5275E234B780}">
      <dgm:prSet/>
      <dgm:spPr/>
      <dgm:t>
        <a:bodyPr/>
        <a:lstStyle/>
        <a:p>
          <a:endParaRPr lang="ru-RU"/>
        </a:p>
      </dgm:t>
    </dgm:pt>
    <dgm:pt modelId="{AED8290F-20B2-4854-A746-C4CCE57C60F7}" type="sibTrans" cxnId="{D5FCE12D-0317-41F1-90D3-5275E234B780}">
      <dgm:prSet/>
      <dgm:spPr/>
      <dgm:t>
        <a:bodyPr/>
        <a:lstStyle/>
        <a:p>
          <a:endParaRPr lang="ru-RU"/>
        </a:p>
      </dgm:t>
    </dgm:pt>
    <dgm:pt modelId="{F9DFCF56-89C9-4CCB-AE6D-07CFE0485658}">
      <dgm:prSet phldrT="[Текст]"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уровня квалификации  специалистов в области физической культуры и спорта</a:t>
          </a:r>
          <a:endParaRPr lang="ru-RU" sz="900" b="1" dirty="0">
            <a:latin typeface="Garamond" pitchFamily="18" charset="0"/>
          </a:endParaRPr>
        </a:p>
      </dgm:t>
    </dgm:pt>
    <dgm:pt modelId="{6F2B78FF-6977-4667-8AE1-4D48895A2048}" type="parTrans" cxnId="{4EE98B89-06DC-48E5-BE2E-ABAA7C26DAFF}">
      <dgm:prSet/>
      <dgm:spPr/>
      <dgm:t>
        <a:bodyPr/>
        <a:lstStyle/>
        <a:p>
          <a:endParaRPr lang="ru-RU"/>
        </a:p>
      </dgm:t>
    </dgm:pt>
    <dgm:pt modelId="{188A673D-E833-4735-AFE1-67FC62CC718B}" type="sibTrans" cxnId="{4EE98B89-06DC-48E5-BE2E-ABAA7C26DAFF}">
      <dgm:prSet/>
      <dgm:spPr/>
      <dgm:t>
        <a:bodyPr/>
        <a:lstStyle/>
        <a:p>
          <a:endParaRPr lang="ru-RU"/>
        </a:p>
      </dgm:t>
    </dgm:pt>
    <dgm:pt modelId="{378FAB4F-D5D6-49FB-85EA-5F17AEC168F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Повышение качества подготовки детей-спортсменов, занимающихся в ДЮСШ</a:t>
          </a:r>
          <a:endParaRPr lang="ru-RU" sz="900" b="1" dirty="0">
            <a:latin typeface="Garamond" pitchFamily="18" charset="0"/>
          </a:endParaRPr>
        </a:p>
      </dgm:t>
    </dgm:pt>
    <dgm:pt modelId="{B478929E-5B3B-487B-9BFE-F95BDB140F69}" type="parTrans" cxnId="{37B2EAEE-FF76-474A-9445-8BBC86430FF0}">
      <dgm:prSet/>
      <dgm:spPr/>
      <dgm:t>
        <a:bodyPr/>
        <a:lstStyle/>
        <a:p>
          <a:endParaRPr lang="ru-RU"/>
        </a:p>
      </dgm:t>
    </dgm:pt>
    <dgm:pt modelId="{FF60E58D-2095-41BA-B261-D7718D179C28}" type="sibTrans" cxnId="{37B2EAEE-FF76-474A-9445-8BBC86430FF0}">
      <dgm:prSet/>
      <dgm:spPr/>
      <dgm:t>
        <a:bodyPr/>
        <a:lstStyle/>
        <a:p>
          <a:endParaRPr lang="ru-RU"/>
        </a:p>
      </dgm:t>
    </dgm:pt>
    <dgm:pt modelId="{F1A1C52A-1962-4C0A-A656-E642239FF983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Подготовка перспективных и талантливых спортсменов</a:t>
          </a:r>
          <a:endParaRPr lang="ru-RU" sz="900" b="1" dirty="0">
            <a:latin typeface="Garamond" pitchFamily="18" charset="0"/>
          </a:endParaRPr>
        </a:p>
      </dgm:t>
    </dgm:pt>
    <dgm:pt modelId="{D4265538-C81A-4C53-A48D-F08E2C2A7412}" type="parTrans" cxnId="{77A8145F-C844-4493-B6D1-F742644D9A6C}">
      <dgm:prSet/>
      <dgm:spPr/>
      <dgm:t>
        <a:bodyPr/>
        <a:lstStyle/>
        <a:p>
          <a:endParaRPr lang="ru-RU"/>
        </a:p>
      </dgm:t>
    </dgm:pt>
    <dgm:pt modelId="{D36A5A8F-54C3-4C67-8BDA-D72118532BAD}" type="sibTrans" cxnId="{77A8145F-C844-4493-B6D1-F742644D9A6C}">
      <dgm:prSet/>
      <dgm:spPr/>
      <dgm:t>
        <a:bodyPr/>
        <a:lstStyle/>
        <a:p>
          <a:endParaRPr lang="ru-RU"/>
        </a:p>
      </dgm:t>
    </dgm:pt>
    <dgm:pt modelId="{F5E3B764-B5B0-4F35-9895-366BB5BF785E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Создание имиджа и высокого рейтинга Нефтеюганского района, как спортивного региона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A00A8EAC-2DDE-4E75-B8A7-AD9AC05B94D9}" type="parTrans" cxnId="{87661D3E-71FB-4EB0-8ADE-A4A062D06958}">
      <dgm:prSet/>
      <dgm:spPr/>
      <dgm:t>
        <a:bodyPr/>
        <a:lstStyle/>
        <a:p>
          <a:endParaRPr lang="ru-RU"/>
        </a:p>
      </dgm:t>
    </dgm:pt>
    <dgm:pt modelId="{5B4CABC8-2750-418A-A48A-ABB6C59DEB83}" type="sibTrans" cxnId="{87661D3E-71FB-4EB0-8ADE-A4A062D06958}">
      <dgm:prSet/>
      <dgm:spPr/>
      <dgm:t>
        <a:bodyPr/>
        <a:lstStyle/>
        <a:p>
          <a:endParaRPr lang="ru-RU"/>
        </a:p>
      </dgm:t>
    </dgm:pt>
    <dgm:pt modelId="{2BCC902D-CFDC-4C7B-9D69-E7449A4B64EC}">
      <dgm:prSet custT="1"/>
      <dgm:spPr/>
      <dgm:t>
        <a:bodyPr/>
        <a:lstStyle/>
        <a:p>
          <a:r>
            <a:rPr lang="ru-RU" sz="900" b="1" dirty="0" smtClean="0">
              <a:latin typeface="Garamond" pitchFamily="18" charset="0"/>
            </a:rPr>
            <a:t>Увеличение количества  спортсменов Нефтеюганского района, включенных в составы сборных команд Ханты-Мансийского автономного округа-Югры</a:t>
          </a:r>
          <a:endParaRPr lang="ru-RU" sz="900" b="1" dirty="0">
            <a:latin typeface="Garamond" pitchFamily="18" charset="0"/>
          </a:endParaRPr>
        </a:p>
      </dgm:t>
    </dgm:pt>
    <dgm:pt modelId="{21EB9BA1-C964-45F4-8E69-018DBC558A78}" type="parTrans" cxnId="{7FD1E593-0418-4505-AAD3-FF7CCD66BBD1}">
      <dgm:prSet/>
      <dgm:spPr/>
      <dgm:t>
        <a:bodyPr/>
        <a:lstStyle/>
        <a:p>
          <a:endParaRPr lang="ru-RU"/>
        </a:p>
      </dgm:t>
    </dgm:pt>
    <dgm:pt modelId="{784C25CC-BD44-4D9F-A6C1-133DCE7EBB60}" type="sibTrans" cxnId="{7FD1E593-0418-4505-AAD3-FF7CCD66BBD1}">
      <dgm:prSet/>
      <dgm:spPr/>
      <dgm:t>
        <a:bodyPr/>
        <a:lstStyle/>
        <a:p>
          <a:endParaRPr lang="ru-RU"/>
        </a:p>
      </dgm:t>
    </dgm:pt>
    <dgm:pt modelId="{9E5423AF-AC6A-4C41-A1CF-05D28A089980}" type="pres">
      <dgm:prSet presAssocID="{3F79288F-CA0A-4C24-8A6C-3878A71C479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035EF4-D350-4A2A-8A29-FE711BCE8925}" type="pres">
      <dgm:prSet presAssocID="{3F79288F-CA0A-4C24-8A6C-3878A71C479A}" presName="cycle" presStyleCnt="0"/>
      <dgm:spPr/>
    </dgm:pt>
    <dgm:pt modelId="{D1A9EF42-9BA4-41D9-861F-378ADD6D8D66}" type="pres">
      <dgm:prSet presAssocID="{196F083F-183B-4D48-8A7D-28D972471B3C}" presName="nodeFirstNode" presStyleLbl="node1" presStyleIdx="0" presStyleCnt="10" custScaleX="107685" custScaleY="117762" custRadScaleRad="95506" custRadScaleInc="-13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A2FD3-C09B-47B2-8869-33E4BF2471F5}" type="pres">
      <dgm:prSet presAssocID="{E92AD562-E75B-4AE9-9275-C5F694CA4E20}" presName="sibTransFirstNode" presStyleLbl="bgShp" presStyleIdx="0" presStyleCnt="1" custLinFactNeighborX="-330" custLinFactNeighborY="1061"/>
      <dgm:spPr/>
      <dgm:t>
        <a:bodyPr/>
        <a:lstStyle/>
        <a:p>
          <a:endParaRPr lang="ru-RU"/>
        </a:p>
      </dgm:t>
    </dgm:pt>
    <dgm:pt modelId="{A22AFEDB-E959-49F8-9C96-23F4FF84D2FB}" type="pres">
      <dgm:prSet presAssocID="{19089E7E-2C87-41A5-BF4C-151243E4E3DE}" presName="nodeFollowingNodes" presStyleLbl="node1" presStyleIdx="1" presStyleCnt="10" custScaleX="116542" custScaleY="124867" custRadScaleRad="101208" custRadScaleInc="26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DC488-6B37-4F7C-AB5B-EEF2C4E91383}" type="pres">
      <dgm:prSet presAssocID="{0994B6A6-6BF4-43AB-BC0B-520A34A00505}" presName="nodeFollowingNodes" presStyleLbl="node1" presStyleIdx="2" presStyleCnt="10" custScaleX="110063" custScaleY="124227" custRadScaleRad="99642" custRadScaleInc="13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E7122-2677-4819-B4B5-DB83D1C0A3BC}" type="pres">
      <dgm:prSet presAssocID="{72460AA1-759A-4A0F-A7A6-586C47D4A815}" presName="nodeFollowingNodes" presStyleLbl="node1" presStyleIdx="3" presStyleCnt="10" custScaleX="111533" custScaleY="126660" custRadScaleRad="98760" custRadScaleInc="1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A2A72-EF71-43F2-94AA-827B04BB0DC8}" type="pres">
      <dgm:prSet presAssocID="{DF7F691C-DE62-4A5D-956D-51E500A06928}" presName="nodeFollowingNodes" presStyleLbl="node1" presStyleIdx="4" presStyleCnt="10" custScaleX="117490" custScaleY="124867" custRadScaleRad="109750" custRadScaleInc="-14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0E747-AD70-4448-B76A-B4C885546AB9}" type="pres">
      <dgm:prSet presAssocID="{F9DFCF56-89C9-4CCB-AE6D-07CFE0485658}" presName="nodeFollowingNodes" presStyleLbl="node1" presStyleIdx="5" presStyleCnt="10" custScaleX="117490" custScaleY="124867" custRadScaleRad="97631" custRadScaleInc="18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0C756-52CB-4659-AF6A-86B9586587A7}" type="pres">
      <dgm:prSet presAssocID="{378FAB4F-D5D6-49FB-85EA-5F17AEC168F3}" presName="nodeFollowingNodes" presStyleLbl="node1" presStyleIdx="6" presStyleCnt="10" custRadScaleRad="118886" custRadScaleInc="36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7E33-FBFC-41C7-A5AB-E88AEF1D7BAA}" type="pres">
      <dgm:prSet presAssocID="{F1A1C52A-1962-4C0A-A656-E642239FF983}" presName="nodeFollowingNodes" presStyleLbl="node1" presStyleIdx="7" presStyleCnt="10" custRadScaleRad="110883" custRadScaleInc="5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05ABF-929E-431C-885F-9AD1A596A720}" type="pres">
      <dgm:prSet presAssocID="{F5E3B764-B5B0-4F35-9895-366BB5BF785E}" presName="nodeFollowingNodes" presStyleLbl="node1" presStyleIdx="8" presStyleCnt="10" custScaleY="143721" custRadScaleRad="114370" custRadScaleInc="-2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0C8FD4-680F-45B3-A222-76DE732607AC}" type="pres">
      <dgm:prSet presAssocID="{2BCC902D-CFDC-4C7B-9D69-E7449A4B64EC}" presName="nodeFollowingNodes" presStyleLbl="node1" presStyleIdx="9" presStyleCnt="10" custScaleY="162334" custRadScaleRad="111943" custRadScaleInc="-4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4C4085-74B7-47F2-9CD8-43D4150B178F}" type="presOf" srcId="{F1A1C52A-1962-4C0A-A656-E642239FF983}" destId="{A2127E33-FBFC-41C7-A5AB-E88AEF1D7BAA}" srcOrd="0" destOrd="0" presId="urn:microsoft.com/office/officeart/2005/8/layout/cycle3"/>
    <dgm:cxn modelId="{87661D3E-71FB-4EB0-8ADE-A4A062D06958}" srcId="{3F79288F-CA0A-4C24-8A6C-3878A71C479A}" destId="{F5E3B764-B5B0-4F35-9895-366BB5BF785E}" srcOrd="8" destOrd="0" parTransId="{A00A8EAC-2DDE-4E75-B8A7-AD9AC05B94D9}" sibTransId="{5B4CABC8-2750-418A-A48A-ABB6C59DEB83}"/>
    <dgm:cxn modelId="{49ECA75D-9606-475A-BE31-D16FE7BC639B}" type="presOf" srcId="{0994B6A6-6BF4-43AB-BC0B-520A34A00505}" destId="{9A7DC488-6B37-4F7C-AB5B-EEF2C4E91383}" srcOrd="0" destOrd="0" presId="urn:microsoft.com/office/officeart/2005/8/layout/cycle3"/>
    <dgm:cxn modelId="{60668D66-D929-4EFF-8C3C-9CCFA150AD74}" type="presOf" srcId="{196F083F-183B-4D48-8A7D-28D972471B3C}" destId="{D1A9EF42-9BA4-41D9-861F-378ADD6D8D66}" srcOrd="0" destOrd="0" presId="urn:microsoft.com/office/officeart/2005/8/layout/cycle3"/>
    <dgm:cxn modelId="{5FBA7525-7890-4C2B-9975-7DF6C38EC906}" type="presOf" srcId="{DF7F691C-DE62-4A5D-956D-51E500A06928}" destId="{D86A2A72-EF71-43F2-94AA-827B04BB0DC8}" srcOrd="0" destOrd="0" presId="urn:microsoft.com/office/officeart/2005/8/layout/cycle3"/>
    <dgm:cxn modelId="{9A21272D-FBFF-4098-9EFF-2E7610B98EF9}" type="presOf" srcId="{19089E7E-2C87-41A5-BF4C-151243E4E3DE}" destId="{A22AFEDB-E959-49F8-9C96-23F4FF84D2FB}" srcOrd="0" destOrd="0" presId="urn:microsoft.com/office/officeart/2005/8/layout/cycle3"/>
    <dgm:cxn modelId="{43A98820-DA6E-477E-B444-3D22D3C37EB5}" type="presOf" srcId="{F9DFCF56-89C9-4CCB-AE6D-07CFE0485658}" destId="{55E0E747-AD70-4448-B76A-B4C885546AB9}" srcOrd="0" destOrd="0" presId="urn:microsoft.com/office/officeart/2005/8/layout/cycle3"/>
    <dgm:cxn modelId="{FD810C7D-5E45-4CE3-9803-59625A14FF31}" type="presOf" srcId="{72460AA1-759A-4A0F-A7A6-586C47D4A815}" destId="{989E7122-2677-4819-B4B5-DB83D1C0A3BC}" srcOrd="0" destOrd="0" presId="urn:microsoft.com/office/officeart/2005/8/layout/cycle3"/>
    <dgm:cxn modelId="{77A8145F-C844-4493-B6D1-F742644D9A6C}" srcId="{3F79288F-CA0A-4C24-8A6C-3878A71C479A}" destId="{F1A1C52A-1962-4C0A-A656-E642239FF983}" srcOrd="7" destOrd="0" parTransId="{D4265538-C81A-4C53-A48D-F08E2C2A7412}" sibTransId="{D36A5A8F-54C3-4C67-8BDA-D72118532BAD}"/>
    <dgm:cxn modelId="{96ECEF52-9F0D-4905-9F46-F5C409C4944B}" type="presOf" srcId="{F5E3B764-B5B0-4F35-9895-366BB5BF785E}" destId="{F6A05ABF-929E-431C-885F-9AD1A596A720}" srcOrd="0" destOrd="0" presId="urn:microsoft.com/office/officeart/2005/8/layout/cycle3"/>
    <dgm:cxn modelId="{C10DF330-B747-45A9-A7FE-783E0845466B}" type="presOf" srcId="{E92AD562-E75B-4AE9-9275-C5F694CA4E20}" destId="{D56A2FD3-C09B-47B2-8869-33E4BF2471F5}" srcOrd="0" destOrd="0" presId="urn:microsoft.com/office/officeart/2005/8/layout/cycle3"/>
    <dgm:cxn modelId="{ACA04CBB-525A-4FB4-8F47-DB58D62B96E5}" srcId="{3F79288F-CA0A-4C24-8A6C-3878A71C479A}" destId="{196F083F-183B-4D48-8A7D-28D972471B3C}" srcOrd="0" destOrd="0" parTransId="{3D486C61-2649-420D-AF58-A2C4F23D0505}" sibTransId="{E92AD562-E75B-4AE9-9275-C5F694CA4E20}"/>
    <dgm:cxn modelId="{37B2EAEE-FF76-474A-9445-8BBC86430FF0}" srcId="{3F79288F-CA0A-4C24-8A6C-3878A71C479A}" destId="{378FAB4F-D5D6-49FB-85EA-5F17AEC168F3}" srcOrd="6" destOrd="0" parTransId="{B478929E-5B3B-487B-9BFE-F95BDB140F69}" sibTransId="{FF60E58D-2095-41BA-B261-D7718D179C28}"/>
    <dgm:cxn modelId="{22DBE7A1-C241-4A4A-AAD0-4CA45B5E7274}" srcId="{3F79288F-CA0A-4C24-8A6C-3878A71C479A}" destId="{0994B6A6-6BF4-43AB-BC0B-520A34A00505}" srcOrd="2" destOrd="0" parTransId="{E0CB6EBE-F91E-4BE7-9493-208C325F4FA7}" sibTransId="{4E4799DD-89E7-4423-83E8-8CEE63AA3E10}"/>
    <dgm:cxn modelId="{D5FCE12D-0317-41F1-90D3-5275E234B780}" srcId="{3F79288F-CA0A-4C24-8A6C-3878A71C479A}" destId="{DF7F691C-DE62-4A5D-956D-51E500A06928}" srcOrd="4" destOrd="0" parTransId="{58526129-E3F0-4512-8562-14837E75BE28}" sibTransId="{AED8290F-20B2-4854-A746-C4CCE57C60F7}"/>
    <dgm:cxn modelId="{7FD1E593-0418-4505-AAD3-FF7CCD66BBD1}" srcId="{3F79288F-CA0A-4C24-8A6C-3878A71C479A}" destId="{2BCC902D-CFDC-4C7B-9D69-E7449A4B64EC}" srcOrd="9" destOrd="0" parTransId="{21EB9BA1-C964-45F4-8E69-018DBC558A78}" sibTransId="{784C25CC-BD44-4D9F-A6C1-133DCE7EBB60}"/>
    <dgm:cxn modelId="{97DE8950-1CC5-415E-8DE4-1E01F9164EB4}" srcId="{3F79288F-CA0A-4C24-8A6C-3878A71C479A}" destId="{72460AA1-759A-4A0F-A7A6-586C47D4A815}" srcOrd="3" destOrd="0" parTransId="{DD4C3E2B-41CC-4FFA-BCA2-B10AC518698A}" sibTransId="{7AEF8AF8-9D97-4392-9094-F25BD1D82D5B}"/>
    <dgm:cxn modelId="{8BAA0E13-BB7E-40BD-A9C0-8CF0B2E5E33D}" type="presOf" srcId="{3F79288F-CA0A-4C24-8A6C-3878A71C479A}" destId="{9E5423AF-AC6A-4C41-A1CF-05D28A089980}" srcOrd="0" destOrd="0" presId="urn:microsoft.com/office/officeart/2005/8/layout/cycle3"/>
    <dgm:cxn modelId="{9FDCDA28-0458-4658-9569-85DDAC8B10C5}" type="presOf" srcId="{2BCC902D-CFDC-4C7B-9D69-E7449A4B64EC}" destId="{500C8FD4-680F-45B3-A222-76DE732607AC}" srcOrd="0" destOrd="0" presId="urn:microsoft.com/office/officeart/2005/8/layout/cycle3"/>
    <dgm:cxn modelId="{F0DA0370-E903-4F88-9E65-465435F50621}" srcId="{3F79288F-CA0A-4C24-8A6C-3878A71C479A}" destId="{19089E7E-2C87-41A5-BF4C-151243E4E3DE}" srcOrd="1" destOrd="0" parTransId="{B460092F-4F9B-4D29-A4A3-1F8BACB4F831}" sibTransId="{E1C07667-47E6-4980-B3AF-0A583D2C4097}"/>
    <dgm:cxn modelId="{BA71EFB3-ACD9-4AC6-B67D-B1D425D9ECFA}" type="presOf" srcId="{378FAB4F-D5D6-49FB-85EA-5F17AEC168F3}" destId="{CBA0C756-52CB-4659-AF6A-86B9586587A7}" srcOrd="0" destOrd="0" presId="urn:microsoft.com/office/officeart/2005/8/layout/cycle3"/>
    <dgm:cxn modelId="{4EE98B89-06DC-48E5-BE2E-ABAA7C26DAFF}" srcId="{3F79288F-CA0A-4C24-8A6C-3878A71C479A}" destId="{F9DFCF56-89C9-4CCB-AE6D-07CFE0485658}" srcOrd="5" destOrd="0" parTransId="{6F2B78FF-6977-4667-8AE1-4D48895A2048}" sibTransId="{188A673D-E833-4735-AFE1-67FC62CC718B}"/>
    <dgm:cxn modelId="{1C45435F-6F57-470C-85EC-0BEA1F07D1F9}" type="presParOf" srcId="{9E5423AF-AC6A-4C41-A1CF-05D28A089980}" destId="{0D035EF4-D350-4A2A-8A29-FE711BCE8925}" srcOrd="0" destOrd="0" presId="urn:microsoft.com/office/officeart/2005/8/layout/cycle3"/>
    <dgm:cxn modelId="{C1898BDA-0297-44EC-90F1-C669CEC3364E}" type="presParOf" srcId="{0D035EF4-D350-4A2A-8A29-FE711BCE8925}" destId="{D1A9EF42-9BA4-41D9-861F-378ADD6D8D66}" srcOrd="0" destOrd="0" presId="urn:microsoft.com/office/officeart/2005/8/layout/cycle3"/>
    <dgm:cxn modelId="{E72D6A67-21BB-4AD2-8846-3AF3A07E4DC4}" type="presParOf" srcId="{0D035EF4-D350-4A2A-8A29-FE711BCE8925}" destId="{D56A2FD3-C09B-47B2-8869-33E4BF2471F5}" srcOrd="1" destOrd="0" presId="urn:microsoft.com/office/officeart/2005/8/layout/cycle3"/>
    <dgm:cxn modelId="{DCABEB77-91BA-4F65-8A74-003E7A772D19}" type="presParOf" srcId="{0D035EF4-D350-4A2A-8A29-FE711BCE8925}" destId="{A22AFEDB-E959-49F8-9C96-23F4FF84D2FB}" srcOrd="2" destOrd="0" presId="urn:microsoft.com/office/officeart/2005/8/layout/cycle3"/>
    <dgm:cxn modelId="{B6C008CE-0735-4B0A-89C7-8F3719F9F90C}" type="presParOf" srcId="{0D035EF4-D350-4A2A-8A29-FE711BCE8925}" destId="{9A7DC488-6B37-4F7C-AB5B-EEF2C4E91383}" srcOrd="3" destOrd="0" presId="urn:microsoft.com/office/officeart/2005/8/layout/cycle3"/>
    <dgm:cxn modelId="{CEB63BBF-2B4C-4BED-ACAE-D3F15764063C}" type="presParOf" srcId="{0D035EF4-D350-4A2A-8A29-FE711BCE8925}" destId="{989E7122-2677-4819-B4B5-DB83D1C0A3BC}" srcOrd="4" destOrd="0" presId="urn:microsoft.com/office/officeart/2005/8/layout/cycle3"/>
    <dgm:cxn modelId="{80EACE68-AE51-40A4-9288-FDF3DAD75ABE}" type="presParOf" srcId="{0D035EF4-D350-4A2A-8A29-FE711BCE8925}" destId="{D86A2A72-EF71-43F2-94AA-827B04BB0DC8}" srcOrd="5" destOrd="0" presId="urn:microsoft.com/office/officeart/2005/8/layout/cycle3"/>
    <dgm:cxn modelId="{76E1FB6A-5001-4FFD-A120-127C368792A2}" type="presParOf" srcId="{0D035EF4-D350-4A2A-8A29-FE711BCE8925}" destId="{55E0E747-AD70-4448-B76A-B4C885546AB9}" srcOrd="6" destOrd="0" presId="urn:microsoft.com/office/officeart/2005/8/layout/cycle3"/>
    <dgm:cxn modelId="{43B492A9-24FC-4225-824B-EE12E2CEBD74}" type="presParOf" srcId="{0D035EF4-D350-4A2A-8A29-FE711BCE8925}" destId="{CBA0C756-52CB-4659-AF6A-86B9586587A7}" srcOrd="7" destOrd="0" presId="urn:microsoft.com/office/officeart/2005/8/layout/cycle3"/>
    <dgm:cxn modelId="{10905274-3644-488D-9656-0D9656A5B108}" type="presParOf" srcId="{0D035EF4-D350-4A2A-8A29-FE711BCE8925}" destId="{A2127E33-FBFC-41C7-A5AB-E88AEF1D7BAA}" srcOrd="8" destOrd="0" presId="urn:microsoft.com/office/officeart/2005/8/layout/cycle3"/>
    <dgm:cxn modelId="{BFE4B14E-7F6D-46D4-AD2D-19FFA88DC8EE}" type="presParOf" srcId="{0D035EF4-D350-4A2A-8A29-FE711BCE8925}" destId="{F6A05ABF-929E-431C-885F-9AD1A596A720}" srcOrd="9" destOrd="0" presId="urn:microsoft.com/office/officeart/2005/8/layout/cycle3"/>
    <dgm:cxn modelId="{0CDA7A62-2190-4165-BE04-FAE6C9305DED}" type="presParOf" srcId="{0D035EF4-D350-4A2A-8A29-FE711BCE8925}" destId="{500C8FD4-680F-45B3-A222-76DE732607AC}" srcOrd="10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duotone>
            <a:prstClr val="black"/>
            <a:schemeClr val="accent1">
              <a:tint val="45000"/>
              <a:satMod val="400000"/>
            </a:schemeClr>
          </a:duotone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9514287" cy="943809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21.04.2020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 smtClean="0">
                <a:latin typeface="Garamond" pitchFamily="18" charset="0"/>
              </a:rPr>
              <a:t>Департамент культуры и спорта Нефтеюганского района</a:t>
            </a:r>
            <a:endParaRPr lang="ru-RU" sz="2100" b="1" i="1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1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90599" y="135346"/>
            <a:ext cx="8153401" cy="93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Показатели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Нефтеюганского района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«Развитие физической культуры и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спорта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Нефтеюганскго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района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2019-2024 годы и на период до 2030 года»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3999" y="1397000"/>
          <a:ext cx="6553202" cy="4775198"/>
        </p:xfrm>
        <a:graphic>
          <a:graphicData uri="http://schemas.openxmlformats.org/drawingml/2006/table">
            <a:tbl>
              <a:tblPr/>
              <a:tblGrid>
                <a:gridCol w="424963"/>
                <a:gridCol w="2059047"/>
                <a:gridCol w="925813"/>
                <a:gridCol w="323782"/>
                <a:gridCol w="323782"/>
                <a:gridCol w="323782"/>
                <a:gridCol w="323782"/>
                <a:gridCol w="357508"/>
                <a:gridCol w="357508"/>
                <a:gridCol w="323782"/>
                <a:gridCol w="809453"/>
              </a:tblGrid>
              <a:tr h="960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 dirty="0">
                          <a:latin typeface="Times New Roman"/>
                        </a:rPr>
                        <a:t>№ целевого показателя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Наименование целевого показателя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Базовый целевой показатель на начало реализации муниципальной программы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Значения целевого показателя по годам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Целевое значение показателя на момент окончания действия муниципальной программы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2019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2020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2021г.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2023г.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2025г.-2030г.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населения, систематически занимающегося физической культурой и спортом, в общей численности населения*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37,1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Уровень обеспеченности населения спортивными сооружениями исходя из единовременной пропускной способности объектов спорта **(%)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29,72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34,12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35,92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5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детей и молодежи, систематически занимающихся физической культурой и спортом, в общей численности детей и молодежи**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80,6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возраста**(%)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0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возраста**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15,3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19,8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20,6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 принявшего участие в сдаче нормативов ВФСК "ГТО"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7.1.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Из них учащихся 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latin typeface="Times New Roman"/>
                        </a:rPr>
                        <a:t>72,5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02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средств бюджета Нефтеюганского района, выделяемых негосударственным организациям, в том числе СО НКО на предоставление услуг в сфере физической культуры и спорта, потенциально возможных к передаче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147">
                <a:tc gridSpan="11">
                  <a:txBody>
                    <a:bodyPr/>
                    <a:lstStyle/>
                    <a:p>
                      <a:pPr algn="l" fontAlgn="t"/>
                      <a:r>
                        <a:rPr lang="ru-RU" sz="500" b="0" i="0" u="none" strike="noStrike" dirty="0">
                          <a:latin typeface="Times New Roman"/>
                        </a:rPr>
                        <a:t>*Указ Президента Российской Федерации от 07 мая 2018 года № 204«О национальных целях и стратегических задачах развития Российской Федерации на период до 2024 года»</a:t>
                      </a:r>
                      <a:br>
                        <a:rPr lang="ru-RU" sz="500" b="0" i="0" u="none" strike="noStrike" dirty="0">
                          <a:latin typeface="Times New Roman"/>
                        </a:rPr>
                      </a:br>
                      <a:r>
                        <a:rPr lang="ru-RU" sz="500" b="0" i="0" u="none" strike="noStrike" dirty="0">
                          <a:latin typeface="Times New Roman"/>
                        </a:rPr>
                        <a:t>**Портфель проектов «Демография»</a:t>
                      </a:r>
                      <a:br>
                        <a:rPr lang="ru-RU" sz="500" b="0" i="0" u="none" strike="noStrike" dirty="0">
                          <a:latin typeface="Times New Roman"/>
                        </a:rPr>
                      </a:br>
                      <a:endParaRPr lang="ru-RU" sz="500" b="0" i="0" u="none" strike="noStrike" dirty="0">
                        <a:latin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487362"/>
          </a:xfrm>
        </p:spPr>
        <p:txBody>
          <a:bodyPr>
            <a:noAutofit/>
          </a:bodyPr>
          <a:lstStyle/>
          <a:p>
            <a:pPr font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br>
              <a:rPr lang="ru-RU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FFC000"/>
              </a:solidFill>
              <a:latin typeface="Times New Roman"/>
            </a:endParaRPr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152400" y="1219200"/>
          <a:ext cx="8839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162800" cy="76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>
            <a:normAutofit fontScale="90000"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массовой физической культуры и спорта, школьный спорта»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1000" y="1981200"/>
            <a:ext cx="8305800" cy="317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94456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1998350"/>
            <a:ext cx="8229600" cy="372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7159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«Развитие детско-юношеского спорта»</a:t>
            </a:r>
            <a:endParaRPr lang="ru-RU" sz="24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2386726"/>
            <a:ext cx="8229600" cy="2952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8683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 на 2019 год</a:t>
            </a:r>
            <a:b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  <a:endParaRPr lang="ru-RU" sz="2000" dirty="0"/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2348981"/>
            <a:ext cx="8229600" cy="302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4737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2400" dirty="0" smtClean="0"/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 smtClean="0">
              <a:solidFill>
                <a:srgbClr val="C00000"/>
              </a:solidFill>
              <a:latin typeface="Garamond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Обеспечение доступа жителям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</a:t>
            </a:r>
            <a:br>
              <a:rPr lang="ru-RU" sz="2400" dirty="0" smtClean="0"/>
            </a:br>
            <a:r>
              <a:rPr lang="ru-RU" sz="2400" dirty="0" smtClean="0"/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r>
              <a:rPr lang="ru-RU" sz="2400" dirty="0" smtClean="0"/>
              <a:t>Создание условий для успешного выступления спортсменов </a:t>
            </a:r>
            <a:r>
              <a:rPr lang="ru-RU" sz="2400" dirty="0" err="1" smtClean="0"/>
              <a:t>Нефтеюганского</a:t>
            </a:r>
            <a:r>
              <a:rPr lang="ru-RU" sz="2400" dirty="0" smtClean="0"/>
              <a:t> района на окружных, всероссийских </a:t>
            </a:r>
            <a:br>
              <a:rPr lang="ru-RU" sz="2400" dirty="0" smtClean="0"/>
            </a:br>
            <a:r>
              <a:rPr lang="ru-RU" sz="2400" dirty="0" smtClean="0"/>
              <a:t>и международных соревнованиях</a:t>
            </a:r>
            <a:endParaRPr lang="ru-RU" sz="21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 smtClean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1524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9200" y="152400"/>
            <a:ext cx="7924800" cy="1072817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400" b="1" dirty="0" smtClean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Нефтеюганского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2361" y="2449184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610600" cy="3725470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СОИСПОЛНИТЕЛИ </a:t>
            </a:r>
            <a:r>
              <a:rPr lang="ru-RU" sz="1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ПРОГРАММЫ: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спорта»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образования и молодёжной политики Нефтеюганского района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  <a:endParaRPr lang="ru-RU" sz="25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</a:t>
            </a:r>
            <a:r>
              <a:rPr kumimoji="1" lang="ru-RU" sz="1400" b="1" dirty="0" smtClean="0">
                <a:latin typeface="Garamond" pitchFamily="18" charset="0"/>
              </a:rPr>
              <a:t>показатель</a:t>
            </a:r>
            <a:endParaRPr kumimoji="1" lang="ru-RU" sz="1400" b="1" dirty="0">
              <a:latin typeface="Garamond" pitchFamily="18" charset="0"/>
            </a:endParaRP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40278" y="1066800"/>
            <a:ext cx="8603722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"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 smtClean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Подпрограммы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 smtClean="0"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  <a:endParaRPr lang="ru-RU" sz="14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</a:t>
            </a: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4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 smtClean="0">
                <a:latin typeface="Garamond" pitchFamily="18" charset="0"/>
              </a:rPr>
              <a:t>;</a:t>
            </a:r>
            <a:r>
              <a:rPr lang="ru-RU" sz="1400" b="1" dirty="0" smtClean="0">
                <a:latin typeface="Garamond" pitchFamily="18" charset="0"/>
              </a:rPr>
              <a:t/>
            </a:r>
            <a:br>
              <a:rPr lang="ru-RU" sz="1400" b="1" dirty="0" smtClean="0">
                <a:latin typeface="Garamond" pitchFamily="18" charset="0"/>
              </a:rPr>
            </a:br>
            <a:r>
              <a:rPr lang="ru-RU" sz="14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 smtClean="0"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 smtClean="0">
                <a:latin typeface="Garamond" pitchFamily="18" charset="0"/>
              </a:rPr>
              <a:t>;</a:t>
            </a:r>
            <a:endParaRPr lang="ru-RU" sz="14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 smtClean="0"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 smtClean="0">
                <a:latin typeface="Garamond" pitchFamily="18" charset="0"/>
              </a:rPr>
              <a:t>.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287338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  <a:endParaRPr lang="ru-RU" sz="1200" b="1" dirty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5. </a:t>
            </a:r>
            <a:r>
              <a:rPr lang="ru-RU" sz="12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200" b="1" dirty="0" smtClean="0">
                <a:latin typeface="Garamond" pitchFamily="18" charset="0"/>
              </a:rPr>
              <a:t>;</a:t>
            </a:r>
            <a:endParaRPr lang="ru-RU" sz="1200" b="1" dirty="0" smtClean="0">
              <a:latin typeface="Garamond" pitchFamily="18" charset="0"/>
            </a:endParaRP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6. </a:t>
            </a:r>
            <a:r>
              <a:rPr lang="ru-RU" sz="1200" b="1" dirty="0" smtClean="0"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7.</a:t>
            </a:r>
            <a:r>
              <a:rPr lang="ru-RU" sz="1200" b="1" dirty="0" smtClean="0">
                <a:latin typeface="Garamond" pitchFamily="18" charset="0"/>
              </a:rPr>
              <a:t> Доля средств бюджета </a:t>
            </a:r>
            <a:r>
              <a:rPr lang="ru-RU" sz="1200" b="1" dirty="0" err="1" smtClean="0"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latin typeface="Garamond" pitchFamily="18" charset="0"/>
              </a:rPr>
              <a:t>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передаче; </a:t>
            </a:r>
          </a:p>
          <a:p>
            <a:pPr hangingPunct="0"/>
            <a:endParaRPr lang="ru-RU" sz="12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667000"/>
            <a:ext cx="1219200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Создание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 smtClean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 smtClean="0">
                <a:latin typeface="Garamond" pitchFamily="18" charset="0"/>
              </a:rPr>
              <a:t>Обеспечение спортивным оборудованием, экипировкой и инвентарем учащихся ДЮСШ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 smtClean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 smtClean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 smtClean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 smtClean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 smtClean="0">
                <a:latin typeface="Garamond" pitchFamily="18" charset="0"/>
              </a:rPr>
            </a:br>
            <a:r>
              <a:rPr lang="ru-RU" sz="1500" b="1" dirty="0" smtClean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304800" y="47244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800600"/>
            <a:ext cx="9067800" cy="195005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2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. </a:t>
            </a:r>
            <a:r>
              <a:rPr lang="ru-RU" sz="1200" b="1" dirty="0" smtClean="0"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2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200" b="1" dirty="0" smtClean="0"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306" y="3048000"/>
            <a:ext cx="2807368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934366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</a:t>
            </a:r>
            <a:r>
              <a:rPr lang="ru-RU" sz="16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Цель:Создание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условий, обеспечивающих жителям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200" b="1" dirty="0" err="1" smtClean="0">
                <a:solidFill>
                  <a:schemeClr val="bg1"/>
                </a:solidFill>
                <a:latin typeface="Garamond" pitchFamily="18" charset="0"/>
              </a:rPr>
              <a:t>Нефтеюганского</a:t>
            </a:r>
            <a:r>
              <a:rPr lang="ru-RU" sz="1200" b="1" dirty="0" smtClean="0">
                <a:solidFill>
                  <a:schemeClr val="bg1"/>
                </a:solidFill>
                <a:latin typeface="Garamond" pitchFamily="18" charset="0"/>
              </a:rPr>
              <a:t> района на окружной, российской и международной спортивной арене.</a:t>
            </a:r>
            <a:endParaRPr lang="ru-RU" sz="12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Мероприятия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 smtClean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 smtClean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 smtClean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  <a:endParaRPr lang="ru-RU" sz="1400" b="1" dirty="0">
              <a:latin typeface="Garamond" pitchFamily="18" charset="0"/>
            </a:endParaRP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</a:t>
            </a:r>
            <a:r>
              <a:rPr lang="ru-RU" b="1" u="sng" dirty="0" smtClean="0">
                <a:solidFill>
                  <a:srgbClr val="C00000"/>
                </a:solidFill>
                <a:latin typeface="Garamond" pitchFamily="18" charset="0"/>
              </a:rPr>
              <a:t>показатели </a:t>
            </a:r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590800"/>
            <a:ext cx="8440824" cy="23039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 smtClean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 smtClean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300" b="1" dirty="0" smtClean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300" b="1" dirty="0" smtClean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300" b="1" dirty="0" smtClean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300" b="1" dirty="0" smtClean="0">
                <a:latin typeface="Garamond" pitchFamily="18" charset="0"/>
              </a:rPr>
              <a:t> 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 smtClean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592" y="49530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876800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07747" y="1066800"/>
          <a:ext cx="9036253" cy="5714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FB6291-EE6A-4BF3-BB62-81A089BAD79E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162704"/>
            <a:ext cx="8573857" cy="7501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</a:t>
            </a:r>
            <a:r>
              <a:rPr lang="ru-RU" b="1" dirty="0" smtClean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МУНИЦИПАЛЬНОЙ ПРОГРАММЫ 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0"/>
            <a:ext cx="1155700" cy="1066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1340</Words>
  <PresentationFormat>Экран (4:3)</PresentationFormat>
  <Paragraphs>224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Слайд 9</vt:lpstr>
      <vt:lpstr>Слайд 10</vt:lpstr>
      <vt:lpstr> Финансирование муниципальной программы на 2019 год Подпрограмма I «Развитие массовой физической культуры и спорта, школьный спорта» </vt:lpstr>
      <vt:lpstr>  Финансирование муниципальной программы на 2019 год Подпрограмма I «Развитие массовой физической культуры и спорта, школьный спорта» 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 «Развитие детско-юношеского спорта»</vt:lpstr>
      <vt:lpstr>Финансирование муниципальной программы на 2019 год Подпрограмма III «Управление отраслью физической культуры и спорта»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100</cp:revision>
  <dcterms:created xsi:type="dcterms:W3CDTF">2017-03-28T05:42:18Z</dcterms:created>
  <dcterms:modified xsi:type="dcterms:W3CDTF">2020-04-21T08:16:45Z</dcterms:modified>
</cp:coreProperties>
</file>