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82" r:id="rId4"/>
    <p:sldId id="260" r:id="rId5"/>
    <p:sldId id="261" r:id="rId6"/>
    <p:sldId id="262" r:id="rId7"/>
    <p:sldId id="264" r:id="rId8"/>
    <p:sldId id="265" r:id="rId9"/>
    <p:sldId id="281" r:id="rId10"/>
    <p:sldId id="283" r:id="rId11"/>
    <p:sldId id="276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93D8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35" autoAdjust="0"/>
    <p:restoredTop sz="92882" autoAdjust="0"/>
  </p:normalViewPr>
  <p:slideViewPr>
    <p:cSldViewPr>
      <p:cViewPr>
        <p:scale>
          <a:sx n="66" d="100"/>
          <a:sy n="66" d="100"/>
        </p:scale>
        <p:origin x="-84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yaz\Downloads\&#1057;&#1055;&#1054;&#1056;&#1058;%202021-2022-2023%20%20%20&#1089;%20&#1091;&#1084;&#1077;&#1085;&#1100;&#1096;%20%202020%20&#1075;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1530057585835719"/>
          <c:w val="1"/>
          <c:h val="0.63069393339914714"/>
        </c:manualLayout>
      </c:layout>
      <c:ofPieChart>
        <c:ofPieType val="pie"/>
        <c:varyColors val="1"/>
        <c:ser>
          <c:idx val="0"/>
          <c:order val="0"/>
          <c:dPt>
            <c:idx val="0"/>
            <c:explosion val="54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B3-4DBE-9E70-41A2223830D3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B3-4DBE-9E70-41A2223830D3}"/>
              </c:ext>
            </c:extLst>
          </c:dPt>
          <c:dPt>
            <c:idx val="2"/>
            <c:explosion val="22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5B3-4DBE-9E70-41A2223830D3}"/>
              </c:ext>
            </c:extLst>
          </c:dPt>
          <c:dPt>
            <c:idx val="3"/>
            <c:explosion val="15"/>
            <c:spPr>
              <a:solidFill>
                <a:srgbClr val="7030A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5B3-4DBE-9E70-41A2223830D3}"/>
              </c:ext>
            </c:extLst>
          </c:dPt>
          <c:dPt>
            <c:idx val="4"/>
            <c:explosion val="14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5B3-4DBE-9E70-41A2223830D3}"/>
              </c:ext>
            </c:extLst>
          </c:dPt>
          <c:dPt>
            <c:idx val="5"/>
            <c:explosion val="5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5B3-4DBE-9E70-41A2223830D3}"/>
              </c:ext>
            </c:extLst>
          </c:dPt>
          <c:dLbls>
            <c:dLbl>
              <c:idx val="0"/>
              <c:layout>
                <c:manualLayout>
                  <c:x val="6.1449559585383152E-2"/>
                  <c:y val="-0.1387892778462934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ahnschrift SemiBold SemiConden" panose="020B0502040204020203" pitchFamily="34" charset="0"/>
                        <a:ea typeface="+mn-ea"/>
                        <a:cs typeface="+mn-cs"/>
                      </a:defRPr>
                    </a:pPr>
                    <a:r>
                      <a:rPr lang="ru-RU" sz="12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Общий объем финансировани</a:t>
                    </a:r>
                    <a:r>
                      <a:rPr lang="ru-RU" sz="1200" b="1" baseline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я </a:t>
                    </a:r>
                  </a:p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ahnschrift SemiBold SemiConden" panose="020B0502040204020203" pitchFamily="34" charset="0"/>
                        <a:ea typeface="+mn-ea"/>
                        <a:cs typeface="+mn-cs"/>
                      </a:defRPr>
                    </a:pPr>
                    <a:r>
                      <a:rPr lang="ru-RU" sz="1200" b="1" baseline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3 759 </a:t>
                    </a:r>
                    <a:r>
                      <a:rPr lang="ru-RU" sz="1200" b="1" baseline="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130,70868</a:t>
                    </a:r>
                    <a:endParaRPr lang="ru-RU" sz="1200" b="1" dirty="0">
                      <a:solidFill>
                        <a:sysClr val="windowText" lastClr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ahnschrift SemiBold SemiConden" panose="020B0502040204020203" pitchFamily="34" charset="0"/>
                        <a:ea typeface="+mn-ea"/>
                        <a:cs typeface="+mn-cs"/>
                      </a:defRPr>
                    </a:pPr>
                    <a:r>
                      <a:rPr lang="ru-RU" sz="12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тысяч руб.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794307646338431"/>
                      <c:h val="0.379754538714789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5B3-4DBE-9E70-41A2223830D3}"/>
                </c:ext>
              </c:extLst>
            </c:dLbl>
            <c:dLbl>
              <c:idx val="2"/>
              <c:layout>
                <c:manualLayout>
                  <c:x val="-1.2885702719995827E-3"/>
                  <c:y val="-0.1343444901245752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Бюджет автономного округа </a:t>
                    </a:r>
                  </a:p>
                  <a:p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1 268,10000</a:t>
                    </a:r>
                  </a:p>
                  <a:p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тысяч руб.</a:t>
                    </a:r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5B3-4DBE-9E70-41A2223830D3}"/>
                </c:ext>
              </c:extLst>
            </c:dLbl>
            <c:dLbl>
              <c:idx val="3"/>
              <c:layout>
                <c:manualLayout>
                  <c:x val="0.23221983275607397"/>
                  <c:y val="-0.61204731436682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Местный бюджет </a:t>
                    </a:r>
                  </a:p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281 109,19554</a:t>
                    </a:r>
                  </a:p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тысяч руб.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754479687901118"/>
                      <c:h val="0.267281198283949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5B3-4DBE-9E70-41A2223830D3}"/>
                </c:ext>
              </c:extLst>
            </c:dLbl>
            <c:dLbl>
              <c:idx val="4"/>
              <c:layout>
                <c:manualLayout>
                  <c:x val="-0.15302036470454555"/>
                  <c:y val="0.43894457971870016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Иные</a:t>
                    </a:r>
                    <a:r>
                      <a:rPr lang="ru-RU" sz="14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 источники </a:t>
                    </a:r>
                  </a:p>
                  <a:p>
                    <a:r>
                      <a:rPr lang="ru-RU" sz="14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235 653,15037</a:t>
                    </a:r>
                  </a:p>
                  <a:p>
                    <a:r>
                      <a:rPr lang="ru-RU" sz="14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тысяч руб.</a:t>
                    </a:r>
                    <a:endParaRPr lang="ru-RU" sz="1400" b="1" dirty="0">
                      <a:solidFill>
                        <a:sysClr val="windowText" lastClr="000000"/>
                      </a:solidFill>
                      <a:latin typeface="Bahnschrift SemiBold SemiConden" panose="020B0502040204020203" pitchFamily="34" charset="0"/>
                    </a:endParaRPr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5B3-4DBE-9E70-41A2223830D3}"/>
                </c:ext>
              </c:extLst>
            </c:dLbl>
            <c:dLbl>
              <c:idx val="5"/>
              <c:layout>
                <c:manualLayout>
                  <c:x val="-0.17228245453818544"/>
                  <c:y val="-0.1121156542179216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Финансирования</a:t>
                    </a:r>
                    <a:r>
                      <a:rPr lang="ru-RU" sz="12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 муниципальной программы на 2021 год</a:t>
                    </a:r>
                  </a:p>
                  <a:p>
                    <a:r>
                      <a:rPr lang="ru-RU" sz="12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518 030,44591 </a:t>
                    </a:r>
                  </a:p>
                  <a:p>
                    <a:r>
                      <a:rPr lang="ru-RU" sz="12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тысяч руб</a:t>
                    </a:r>
                    <a:r>
                      <a:rPr lang="ru-RU" sz="1000" b="1" baseline="0" dirty="0">
                        <a:solidFill>
                          <a:sysClr val="windowText" lastClr="000000"/>
                        </a:solidFill>
                        <a:latin typeface="Bahnschrift SemiBold SemiConden" panose="020B0502040204020203" pitchFamily="34" charset="0"/>
                      </a:rPr>
                      <a:t>.</a:t>
                    </a:r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5B3-4DBE-9E70-41A2223830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Лист2!$C$6:$C$10</c:f>
              <c:strCache>
                <c:ptCount val="5"/>
                <c:pt idx="0">
                  <c:v>Общий объем финансирования </c:v>
                </c:pt>
                <c:pt idx="1">
                  <c:v>Финансирования муниципальной программы  </c:v>
                </c:pt>
                <c:pt idx="2">
                  <c:v>Бюджет автономного округа </c:v>
                </c:pt>
                <c:pt idx="3">
                  <c:v>Местный бюджет </c:v>
                </c:pt>
                <c:pt idx="4">
                  <c:v> Иные источники         </c:v>
                </c:pt>
              </c:strCache>
            </c:strRef>
          </c:cat>
          <c:val>
            <c:numRef>
              <c:f>Лист2!$D$6:$D$10</c:f>
              <c:numCache>
                <c:formatCode>General</c:formatCode>
                <c:ptCount val="5"/>
                <c:pt idx="0" formatCode="#,##0.00">
                  <c:v>3742525.0540100001</c:v>
                </c:pt>
                <c:pt idx="2" formatCode="#,##0.00">
                  <c:v>21264.1</c:v>
                </c:pt>
                <c:pt idx="3" formatCode="#,##0.00">
                  <c:v>219007.43088999999</c:v>
                </c:pt>
                <c:pt idx="4" formatCode="#,##0.00">
                  <c:v>281152.46035000001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5B3-4DBE-9E70-41A2223830D3}"/>
            </c:ext>
          </c:extLst>
        </c:ser>
        <c:dLbls>
          <c:showPercent val="1"/>
        </c:dLbls>
        <c:gapWidth val="100"/>
        <c:splitType val="cust"/>
        <c:custSplit>
          <c:secondPiePt val="2"/>
          <c:secondPiePt val="3"/>
          <c:secondPiePt val="4"/>
        </c:custSplit>
        <c:secondPieSize val="94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>
      <a:glow rad="165100">
        <a:schemeClr val="accent1">
          <a:lumMod val="75000"/>
        </a:schemeClr>
      </a:glow>
      <a:outerShdw blurRad="63500" dist="76200" dir="5400000" sx="99000" sy="99000" algn="ctr" rotWithShape="0">
        <a:schemeClr val="tx2">
          <a:lumMod val="75000"/>
          <a:alpha val="97000"/>
        </a:schemeClr>
      </a:outerShdw>
    </a:effectLst>
  </c:spPr>
  <c:txPr>
    <a:bodyPr/>
    <a:lstStyle/>
    <a:p>
      <a:pPr>
        <a:defRPr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00C0A-89C8-46F0-A0AC-2B0B025A5621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575B7-BDAC-4E3A-82A2-F650572336C6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gm:t>
    </dgm:pt>
    <dgm:pt modelId="{07079E05-1B37-4840-8215-A3C864141982}" type="parTrans" cxnId="{52AF2D5E-7F56-4388-83A5-46E01F37425F}">
      <dgm:prSet/>
      <dgm:spPr/>
      <dgm:t>
        <a:bodyPr/>
        <a:lstStyle/>
        <a:p>
          <a:endParaRPr lang="ru-RU"/>
        </a:p>
      </dgm:t>
    </dgm:pt>
    <dgm:pt modelId="{A6C619D4-344F-45AB-9BDB-803DEA6AF763}" type="sibTrans" cxnId="{52AF2D5E-7F56-4388-83A5-46E01F37425F}">
      <dgm:prSet/>
      <dgm:spPr/>
      <dgm:t>
        <a:bodyPr/>
        <a:lstStyle/>
        <a:p>
          <a:endParaRPr lang="ru-RU"/>
        </a:p>
      </dgm:t>
    </dgm:pt>
    <dgm:pt modelId="{526EC33A-127A-4900-AE93-55EC011172A5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gm:t>
    </dgm:pt>
    <dgm:pt modelId="{3C2A59E0-9CE6-479D-8902-AEDE94FE8F33}" type="parTrans" cxnId="{D0F9B79E-7FEA-41FB-9032-A7A7699495E1}">
      <dgm:prSet/>
      <dgm:spPr/>
      <dgm:t>
        <a:bodyPr/>
        <a:lstStyle/>
        <a:p>
          <a:endParaRPr lang="ru-RU"/>
        </a:p>
      </dgm:t>
    </dgm:pt>
    <dgm:pt modelId="{9B4B3781-EBE5-4FCE-9245-44471F1FAA0C}" type="sibTrans" cxnId="{D0F9B79E-7FEA-41FB-9032-A7A7699495E1}">
      <dgm:prSet/>
      <dgm:spPr/>
      <dgm:t>
        <a:bodyPr/>
        <a:lstStyle/>
        <a:p>
          <a:endParaRPr lang="ru-RU"/>
        </a:p>
      </dgm:t>
    </dgm:pt>
    <dgm:pt modelId="{E358F395-FFEA-4C1C-8AEB-85DB6E9E9EFC}">
      <dgm:prSet phldrT="[Текст]" custT="1"/>
      <dgm:spPr/>
      <dgm:t>
        <a:bodyPr vert="vert" anchor="t" anchorCtr="1"/>
        <a:lstStyle/>
        <a:p>
          <a:pPr algn="ctr"/>
          <a:r>
            <a:rPr lang="ru-RU" sz="1100" b="1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gm:t>
    </dgm:pt>
    <dgm:pt modelId="{C2486B62-15A9-43DE-AC9F-01E4B34B8FF4}" type="sibTrans" cxnId="{9589177A-C49E-4E74-A3F3-28839DD1A54F}">
      <dgm:prSet/>
      <dgm:spPr/>
      <dgm:t>
        <a:bodyPr/>
        <a:lstStyle/>
        <a:p>
          <a:endParaRPr lang="ru-RU"/>
        </a:p>
      </dgm:t>
    </dgm:pt>
    <dgm:pt modelId="{B4722850-DEDE-42D4-B2DC-E92C73641E65}" type="parTrans" cxnId="{9589177A-C49E-4E74-A3F3-28839DD1A54F}">
      <dgm:prSet/>
      <dgm:spPr/>
      <dgm:t>
        <a:bodyPr/>
        <a:lstStyle/>
        <a:p>
          <a:endParaRPr lang="ru-RU"/>
        </a:p>
      </dgm:t>
    </dgm:pt>
    <dgm:pt modelId="{B3EF84B9-74C6-4FA5-AACC-B80C596A0368}">
      <dgm:prSet phldrT="[Текст]" custScaleX="297441" custScaleY="117763" custLinFactNeighborX="-36514" custLinFactNeighborY="0"/>
      <dgm:spPr/>
      <dgm:t>
        <a:bodyPr/>
        <a:lstStyle/>
        <a:p>
          <a:endParaRPr lang="ru-RU" dirty="0"/>
        </a:p>
      </dgm:t>
    </dgm:pt>
    <dgm:pt modelId="{7AFF760A-6CBD-40E4-9771-B1EE872724F6}" type="parTrans" cxnId="{0BA95F40-7363-4A48-8D62-69616B24A8C3}">
      <dgm:prSet/>
      <dgm:spPr/>
      <dgm:t>
        <a:bodyPr/>
        <a:lstStyle/>
        <a:p>
          <a:endParaRPr lang="ru-RU"/>
        </a:p>
      </dgm:t>
    </dgm:pt>
    <dgm:pt modelId="{F480DA80-C82C-460E-9BAB-C0F318321F31}" type="sibTrans" cxnId="{0BA95F40-7363-4A48-8D62-69616B24A8C3}">
      <dgm:prSet/>
      <dgm:spPr/>
      <dgm:t>
        <a:bodyPr/>
        <a:lstStyle/>
        <a:p>
          <a:endParaRPr lang="ru-RU"/>
        </a:p>
      </dgm:t>
    </dgm:pt>
    <dgm:pt modelId="{A8FA1FFE-B7BC-48B2-9799-AD278EFAD020}">
      <dgm:prSet phldrT="[Текст]"/>
      <dgm:spPr/>
      <dgm:t>
        <a:bodyPr/>
        <a:lstStyle/>
        <a:p>
          <a:pPr algn="ctr"/>
          <a:r>
            <a:rPr lang="ru-RU" b="1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gm:t>
    </dgm:pt>
    <dgm:pt modelId="{FF84A227-AD82-4809-8B2F-8E0AB9C5EB81}" type="sibTrans" cxnId="{78A46A82-5845-4D7D-A9EE-0A0320DEA823}">
      <dgm:prSet/>
      <dgm:spPr/>
      <dgm:t>
        <a:bodyPr/>
        <a:lstStyle/>
        <a:p>
          <a:endParaRPr lang="ru-RU"/>
        </a:p>
      </dgm:t>
    </dgm:pt>
    <dgm:pt modelId="{3820A1B6-4F0D-4802-9A80-F22EC4C3E1CB}" type="parTrans" cxnId="{78A46A82-5845-4D7D-A9EE-0A0320DEA823}">
      <dgm:prSet/>
      <dgm:spPr/>
      <dgm:t>
        <a:bodyPr/>
        <a:lstStyle/>
        <a:p>
          <a:endParaRPr lang="ru-RU"/>
        </a:p>
      </dgm:t>
    </dgm:pt>
    <dgm:pt modelId="{F2B8B92C-588F-4508-9A96-FAE01EAF19DA}" type="pres">
      <dgm:prSet presAssocID="{23600C0A-89C8-46F0-A0AC-2B0B025A5621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8E60F-5286-4A57-AB39-D749521934F0}" type="pres">
      <dgm:prSet presAssocID="{23600C0A-89C8-46F0-A0AC-2B0B025A5621}" presName="Background" presStyleLbl="node1" presStyleIdx="0" presStyleCnt="1" custScaleX="102848" custScaleY="107737" custLinFactNeighborX="-2211" custLinFactNeighborY="-23049"/>
      <dgm:spPr/>
    </dgm:pt>
    <dgm:pt modelId="{C77CC047-FBD7-400D-B387-755FCA9E113A}" type="pres">
      <dgm:prSet presAssocID="{23600C0A-89C8-46F0-A0AC-2B0B025A5621}" presName="Divider" presStyleLbl="callout" presStyleIdx="0" presStyleCnt="1"/>
      <dgm:spPr/>
    </dgm:pt>
    <dgm:pt modelId="{C97E3585-78BD-4A8E-BF65-307DA9CED24D}" type="pres">
      <dgm:prSet presAssocID="{23600C0A-89C8-46F0-A0AC-2B0B025A5621}" presName="ChildText1" presStyleLbl="revTx" presStyleIdx="0" presStyleCnt="0" custLinFactNeighborX="6126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4B84A-EFB3-4F98-A008-2FB18FE11733}" type="pres">
      <dgm:prSet presAssocID="{23600C0A-89C8-46F0-A0AC-2B0B025A5621}" presName="ChildText2" presStyleLbl="revTx" presStyleIdx="0" presStyleCnt="0" custLinFactNeighborX="-4103" custLinFactNeighborY="-22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F959-AB16-4D58-8846-127B803553D4}" type="pres">
      <dgm:prSet presAssocID="{23600C0A-89C8-46F0-A0AC-2B0B025A5621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B3CB7B5C-2F62-4D03-B640-ADDF905E40FD}" type="pres">
      <dgm:prSet presAssocID="{23600C0A-89C8-46F0-A0AC-2B0B025A5621}" presName="ParentShape1" presStyleLbl="alignImgPlace1" presStyleIdx="0" presStyleCnt="2" custScaleX="242798" custScaleY="114264" custLinFactNeighborX="-6475" custLinFactNeighborY="12789">
        <dgm:presLayoutVars/>
      </dgm:prSet>
      <dgm:spPr/>
      <dgm:t>
        <a:bodyPr/>
        <a:lstStyle/>
        <a:p>
          <a:endParaRPr lang="ru-RU"/>
        </a:p>
      </dgm:t>
    </dgm:pt>
    <dgm:pt modelId="{EDB6E70A-8ED5-4896-99BE-BC2F47883B38}" type="pres">
      <dgm:prSet presAssocID="{23600C0A-89C8-46F0-A0AC-2B0B025A5621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034C1-35AF-40D9-9096-CCACAF4D910D}" type="pres">
      <dgm:prSet presAssocID="{23600C0A-89C8-46F0-A0AC-2B0B025A5621}" presName="ParentShape2" presStyleLbl="alignImgPlace1" presStyleIdx="1" presStyleCnt="2" custAng="10800000" custScaleX="236223" custScaleY="110010" custLinFactNeighborX="6475" custLinFactNeighborY="-28227">
        <dgm:presLayoutVars/>
      </dgm:prSet>
      <dgm:spPr/>
      <dgm:t>
        <a:bodyPr/>
        <a:lstStyle/>
        <a:p>
          <a:endParaRPr lang="ru-RU"/>
        </a:p>
      </dgm:t>
    </dgm:pt>
  </dgm:ptLst>
  <dgm:cxnLst>
    <dgm:cxn modelId="{B91F92C9-59B9-45FD-828D-FAC91D0D69C7}" type="presOf" srcId="{23600C0A-89C8-46F0-A0AC-2B0B025A5621}" destId="{F2B8B92C-588F-4508-9A96-FAE01EAF19DA}" srcOrd="0" destOrd="0" presId="urn:microsoft.com/office/officeart/2009/3/layout/OpposingIdeas"/>
    <dgm:cxn modelId="{882F97C1-9986-4E72-9FAF-FFB8A7CB421D}" type="presOf" srcId="{E358F395-FFEA-4C1C-8AEB-85DB6E9E9EFC}" destId="{EDB6E70A-8ED5-4896-99BE-BC2F47883B38}" srcOrd="0" destOrd="0" presId="urn:microsoft.com/office/officeart/2009/3/layout/OpposingIdeas"/>
    <dgm:cxn modelId="{6D7A1B15-5E9A-4AB8-B19F-8827B0CF7479}" type="presOf" srcId="{E358F395-FFEA-4C1C-8AEB-85DB6E9E9EFC}" destId="{ED3034C1-35AF-40D9-9096-CCACAF4D910D}" srcOrd="1" destOrd="0" presId="urn:microsoft.com/office/officeart/2009/3/layout/OpposingIdeas"/>
    <dgm:cxn modelId="{0BA95F40-7363-4A48-8D62-69616B24A8C3}" srcId="{23600C0A-89C8-46F0-A0AC-2B0B025A5621}" destId="{B3EF84B9-74C6-4FA5-AACC-B80C596A0368}" srcOrd="2" destOrd="0" parTransId="{7AFF760A-6CBD-40E4-9771-B1EE872724F6}" sibTransId="{F480DA80-C82C-460E-9BAB-C0F318321F31}"/>
    <dgm:cxn modelId="{CA09CA34-0E3D-4ECD-B67F-096E69F41D12}" type="presOf" srcId="{0BC575B7-BDAC-4E3A-82A2-F650572336C6}" destId="{26B7F959-AB16-4D58-8846-127B803553D4}" srcOrd="0" destOrd="0" presId="urn:microsoft.com/office/officeart/2009/3/layout/OpposingIdeas"/>
    <dgm:cxn modelId="{D0F9B79E-7FEA-41FB-9032-A7A7699495E1}" srcId="{E358F395-FFEA-4C1C-8AEB-85DB6E9E9EFC}" destId="{526EC33A-127A-4900-AE93-55EC011172A5}" srcOrd="0" destOrd="0" parTransId="{3C2A59E0-9CE6-479D-8902-AEDE94FE8F33}" sibTransId="{9B4B3781-EBE5-4FCE-9245-44471F1FAA0C}"/>
    <dgm:cxn modelId="{78A46A82-5845-4D7D-A9EE-0A0320DEA823}" srcId="{0BC575B7-BDAC-4E3A-82A2-F650572336C6}" destId="{A8FA1FFE-B7BC-48B2-9799-AD278EFAD020}" srcOrd="0" destOrd="0" parTransId="{3820A1B6-4F0D-4802-9A80-F22EC4C3E1CB}" sibTransId="{FF84A227-AD82-4809-8B2F-8E0AB9C5EB81}"/>
    <dgm:cxn modelId="{52AF2D5E-7F56-4388-83A5-46E01F37425F}" srcId="{23600C0A-89C8-46F0-A0AC-2B0B025A5621}" destId="{0BC575B7-BDAC-4E3A-82A2-F650572336C6}" srcOrd="0" destOrd="0" parTransId="{07079E05-1B37-4840-8215-A3C864141982}" sibTransId="{A6C619D4-344F-45AB-9BDB-803DEA6AF763}"/>
    <dgm:cxn modelId="{4ACA9538-F48C-4ECF-9B4F-2B7EAABFED72}" type="presOf" srcId="{A8FA1FFE-B7BC-48B2-9799-AD278EFAD020}" destId="{C97E3585-78BD-4A8E-BF65-307DA9CED24D}" srcOrd="0" destOrd="0" presId="urn:microsoft.com/office/officeart/2009/3/layout/OpposingIdeas"/>
    <dgm:cxn modelId="{62238A46-41DB-46E4-AA4F-05922372BEF2}" type="presOf" srcId="{526EC33A-127A-4900-AE93-55EC011172A5}" destId="{88E4B84A-EFB3-4F98-A008-2FB18FE11733}" srcOrd="0" destOrd="0" presId="urn:microsoft.com/office/officeart/2009/3/layout/OpposingIdeas"/>
    <dgm:cxn modelId="{9589177A-C49E-4E74-A3F3-28839DD1A54F}" srcId="{23600C0A-89C8-46F0-A0AC-2B0B025A5621}" destId="{E358F395-FFEA-4C1C-8AEB-85DB6E9E9EFC}" srcOrd="1" destOrd="0" parTransId="{B4722850-DEDE-42D4-B2DC-E92C73641E65}" sibTransId="{C2486B62-15A9-43DE-AC9F-01E4B34B8FF4}"/>
    <dgm:cxn modelId="{7EE3A2BA-75C6-4BF5-AE84-6D991614D213}" type="presOf" srcId="{0BC575B7-BDAC-4E3A-82A2-F650572336C6}" destId="{B3CB7B5C-2F62-4D03-B640-ADDF905E40FD}" srcOrd="1" destOrd="0" presId="urn:microsoft.com/office/officeart/2009/3/layout/OpposingIdeas"/>
    <dgm:cxn modelId="{9793616D-909E-4CF8-B8A2-BCA170310122}" type="presParOf" srcId="{F2B8B92C-588F-4508-9A96-FAE01EAF19DA}" destId="{E878E60F-5286-4A57-AB39-D749521934F0}" srcOrd="0" destOrd="0" presId="urn:microsoft.com/office/officeart/2009/3/layout/OpposingIdeas"/>
    <dgm:cxn modelId="{518291F3-EB8C-4024-A7E9-5E5CC61A791B}" type="presParOf" srcId="{F2B8B92C-588F-4508-9A96-FAE01EAF19DA}" destId="{C77CC047-FBD7-400D-B387-755FCA9E113A}" srcOrd="1" destOrd="0" presId="urn:microsoft.com/office/officeart/2009/3/layout/OpposingIdeas"/>
    <dgm:cxn modelId="{38B5C871-1101-4662-98AE-CE07DBE557DA}" type="presParOf" srcId="{F2B8B92C-588F-4508-9A96-FAE01EAF19DA}" destId="{C97E3585-78BD-4A8E-BF65-307DA9CED24D}" srcOrd="2" destOrd="0" presId="urn:microsoft.com/office/officeart/2009/3/layout/OpposingIdeas"/>
    <dgm:cxn modelId="{5269EB17-5382-4259-82FE-CF55B6C4AB55}" type="presParOf" srcId="{F2B8B92C-588F-4508-9A96-FAE01EAF19DA}" destId="{88E4B84A-EFB3-4F98-A008-2FB18FE11733}" srcOrd="3" destOrd="0" presId="urn:microsoft.com/office/officeart/2009/3/layout/OpposingIdeas"/>
    <dgm:cxn modelId="{E094D869-2AE4-4F96-99E7-8AED010B5689}" type="presParOf" srcId="{F2B8B92C-588F-4508-9A96-FAE01EAF19DA}" destId="{26B7F959-AB16-4D58-8846-127B803553D4}" srcOrd="4" destOrd="0" presId="urn:microsoft.com/office/officeart/2009/3/layout/OpposingIdeas"/>
    <dgm:cxn modelId="{E5591F61-4B35-4395-9AC8-6E8E609D4034}" type="presParOf" srcId="{F2B8B92C-588F-4508-9A96-FAE01EAF19DA}" destId="{B3CB7B5C-2F62-4D03-B640-ADDF905E40FD}" srcOrd="5" destOrd="0" presId="urn:microsoft.com/office/officeart/2009/3/layout/OpposingIdeas"/>
    <dgm:cxn modelId="{FA868617-2B8B-4E3C-B5AB-EA351239685B}" type="presParOf" srcId="{F2B8B92C-588F-4508-9A96-FAE01EAF19DA}" destId="{EDB6E70A-8ED5-4896-99BE-BC2F47883B38}" srcOrd="6" destOrd="0" presId="urn:microsoft.com/office/officeart/2009/3/layout/OpposingIdeas"/>
    <dgm:cxn modelId="{8FB2E0D2-071D-4C26-91A2-60899F71A791}" type="presParOf" srcId="{F2B8B92C-588F-4508-9A96-FAE01EAF19DA}" destId="{ED3034C1-35AF-40D9-9096-CCACAF4D910D}" srcOrd="7" destOrd="0" presId="urn:microsoft.com/office/officeart/2009/3/layout/OpposingIdea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8E60F-5286-4A57-AB39-D749521934F0}">
      <dsp:nvSpPr>
        <dsp:cNvPr id="0" name=""/>
        <dsp:cNvSpPr/>
      </dsp:nvSpPr>
      <dsp:spPr>
        <a:xfrm>
          <a:off x="1477990" y="8"/>
          <a:ext cx="5963390" cy="3359351"/>
        </a:xfrm>
        <a:prstGeom prst="round2DiagRect">
          <a:avLst>
            <a:gd name="adj1" fmla="val 0"/>
            <a:gd name="adj2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7CC047-FBD7-400D-B387-755FCA9E113A}">
      <dsp:nvSpPr>
        <dsp:cNvPr id="0" name=""/>
        <dsp:cNvSpPr/>
      </dsp:nvSpPr>
      <dsp:spPr>
        <a:xfrm>
          <a:off x="4587884" y="1170031"/>
          <a:ext cx="773" cy="245668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E3585-78BD-4A8E-BF65-307DA9CED24D}">
      <dsp:nvSpPr>
        <dsp:cNvPr id="0" name=""/>
        <dsp:cNvSpPr/>
      </dsp:nvSpPr>
      <dsp:spPr>
        <a:xfrm>
          <a:off x="2035952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Увеличение уровня обеспеченности населения Нефтеюганского района спортивными сооружениями</a:t>
          </a:r>
        </a:p>
      </dsp:txBody>
      <dsp:txXfrm>
        <a:off x="2035952" y="471856"/>
        <a:ext cx="2512577" cy="2645664"/>
      </dsp:txXfrm>
    </dsp:sp>
    <dsp:sp modelId="{88E4B84A-EFB3-4F98-A008-2FB18FE11733}">
      <dsp:nvSpPr>
        <dsp:cNvPr id="0" name=""/>
        <dsp:cNvSpPr/>
      </dsp:nvSpPr>
      <dsp:spPr>
        <a:xfrm>
          <a:off x="4678068" y="471856"/>
          <a:ext cx="2512577" cy="26456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latin typeface="Garamond" pitchFamily="18" charset="0"/>
            </a:rPr>
            <a:t>Привлечение населения к систематическим занятиям физической культурой и спортом</a:t>
          </a:r>
        </a:p>
      </dsp:txBody>
      <dsp:txXfrm>
        <a:off x="4678068" y="471856"/>
        <a:ext cx="2512577" cy="2645664"/>
      </dsp:txXfrm>
    </dsp:sp>
    <dsp:sp modelId="{B3CB7B5C-2F62-4D03-B640-ADDF905E40FD}">
      <dsp:nvSpPr>
        <dsp:cNvPr id="0" name=""/>
        <dsp:cNvSpPr/>
      </dsp:nvSpPr>
      <dsp:spPr>
        <a:xfrm rot="16200000">
          <a:off x="-770213" y="998815"/>
          <a:ext cx="3886767" cy="2346341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Обеспеченность спортивными сооружениями в Нефтеюганском районе</a:t>
          </a:r>
        </a:p>
      </dsp:txBody>
      <dsp:txXfrm>
        <a:off x="-415600" y="1942008"/>
        <a:ext cx="3177541" cy="1169181"/>
      </dsp:txXfrm>
    </dsp:sp>
    <dsp:sp modelId="{ED3034C1-35AF-40D9-9096-CCACAF4D910D}">
      <dsp:nvSpPr>
        <dsp:cNvPr id="0" name=""/>
        <dsp:cNvSpPr/>
      </dsp:nvSpPr>
      <dsp:spPr>
        <a:xfrm rot="16200000">
          <a:off x="6131566" y="958229"/>
          <a:ext cx="3742064" cy="2282802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" wrap="square" lIns="41910" tIns="41910" rIns="41910" bIns="41910" numCol="1" spcCol="1270" anchor="t" anchorCtr="1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Garamond" pitchFamily="18" charset="0"/>
            </a:rPr>
            <a:t>Доля населения, систематически занимающегося физической культурой и спортом</a:t>
          </a:r>
        </a:p>
      </dsp:txBody>
      <dsp:txXfrm>
        <a:off x="6476576" y="1875880"/>
        <a:ext cx="3052044" cy="1137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4AD3-00F8-4F0A-BF7A-308BD97DBFC1}" type="datetimeFigureOut">
              <a:rPr lang="ru-RU" smtClean="0"/>
              <a:pPr/>
              <a:t>05.07.2021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B327D-1A30-4E53-9BC6-A4B73643D9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B327D-1A30-4E53-9BC6-A4B73643D9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468596"/>
            <a:ext cx="9144000" cy="3350376"/>
          </a:xfrm>
          <a:prstGeom prst="rect">
            <a:avLst/>
          </a:prstGeom>
          <a:solidFill>
            <a:srgbClr val="99CCFF"/>
          </a:solidFill>
        </p:spPr>
        <p:txBody>
          <a:bodyPr wrap="square" lIns="102333" tIns="51167" rIns="102333" bIns="51167">
            <a:spAutoFit/>
          </a:bodyPr>
          <a:lstStyle/>
          <a:p>
            <a:pPr algn="ctr">
              <a:defRPr/>
            </a:pP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  <a:p>
            <a:pPr algn="ctr">
              <a:lnSpc>
                <a:spcPts val="3808"/>
              </a:lnSpc>
              <a:defRPr/>
            </a:pP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 Нефтеюганского района на 2019-2024 годы и на период до 2030 года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ts val="3808"/>
              </a:lnSpc>
              <a:defRPr/>
            </a:pPr>
            <a:endParaRPr lang="en-US" sz="35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pitchFamily="34" charset="0"/>
            </a:endParaRPr>
          </a:p>
        </p:txBody>
      </p:sp>
      <p:sp>
        <p:nvSpPr>
          <p:cNvPr id="2051" name="Прямоугольник 7"/>
          <p:cNvSpPr>
            <a:spLocks noChangeArrowheads="1"/>
          </p:cNvSpPr>
          <p:nvPr/>
        </p:nvSpPr>
        <p:spPr bwMode="auto">
          <a:xfrm>
            <a:off x="1981200" y="1828800"/>
            <a:ext cx="5117708" cy="74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33" tIns="51167" rIns="102333" bIns="51167">
            <a:spAutoFit/>
          </a:bodyPr>
          <a:lstStyle/>
          <a:p>
            <a:pPr algn="ctr"/>
            <a:r>
              <a:rPr lang="ru-RU" sz="2100" b="1" i="1" dirty="0">
                <a:latin typeface="Garamond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578464"/>
            <a:ext cx="9144000" cy="12315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Публичная декларация Муниципальной программы </a:t>
            </a:r>
            <a:r>
              <a:rPr lang="ru-RU" sz="28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Нефтеюганского</a:t>
            </a: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района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cs typeface="Arial" pitchFamily="34" charset="0"/>
            </a:endParaRPr>
          </a:p>
        </p:txBody>
      </p:sp>
      <p:pic>
        <p:nvPicPr>
          <p:cNvPr id="10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76200"/>
            <a:ext cx="215005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90600" y="82072"/>
            <a:ext cx="8153400" cy="984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dirty="0" err="1">
                <a:latin typeface="Garamond" pitchFamily="18" charset="0"/>
              </a:rPr>
              <a:t>выввыс</a:t>
            </a:r>
            <a:endParaRPr lang="ru-RU" dirty="0">
              <a:latin typeface="Garamond" pitchFamily="18" charset="0"/>
            </a:endParaRPr>
          </a:p>
        </p:txBody>
      </p:sp>
      <p:sp>
        <p:nvSpPr>
          <p:cNvPr id="16387" name="Прямоугольник 14"/>
          <p:cNvSpPr>
            <a:spLocks noChangeArrowheads="1"/>
          </p:cNvSpPr>
          <p:nvPr/>
        </p:nvSpPr>
        <p:spPr bwMode="auto">
          <a:xfrm>
            <a:off x="961570" y="-4178"/>
            <a:ext cx="8153401" cy="1580649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результатов.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 - 3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759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130,70868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из них финансирования муниципальной программы на 2021г. -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518 030,44591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</a:t>
            </a:r>
          </a:p>
          <a:p>
            <a:pPr algn="ctr"/>
            <a:endParaRPr lang="ru-RU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graphicFrame>
        <p:nvGraphicFramePr>
          <p:cNvPr id="4" name="Таблица 4">
            <a:extLst>
              <a:ext uri="{FF2B5EF4-FFF2-40B4-BE49-F238E27FC236}">
                <a16:creationId xmlns="" xmlns:a16="http://schemas.microsoft.com/office/drawing/2014/main" id="{DA4D5E8F-A8F2-4999-A6F1-97333EF84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2888674"/>
              </p:ext>
            </p:extLst>
          </p:nvPr>
        </p:nvGraphicFramePr>
        <p:xfrm>
          <a:off x="43906" y="1314994"/>
          <a:ext cx="9089208" cy="553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839">
                  <a:extLst>
                    <a:ext uri="{9D8B030D-6E8A-4147-A177-3AD203B41FA5}">
                      <a16:colId xmlns="" xmlns:a16="http://schemas.microsoft.com/office/drawing/2014/main" val="1562374209"/>
                    </a:ext>
                  </a:extLst>
                </a:gridCol>
                <a:gridCol w="5466990">
                  <a:extLst>
                    <a:ext uri="{9D8B030D-6E8A-4147-A177-3AD203B41FA5}">
                      <a16:colId xmlns="" xmlns:a16="http://schemas.microsoft.com/office/drawing/2014/main" val="3015338402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728497241"/>
                    </a:ext>
                  </a:extLst>
                </a:gridCol>
                <a:gridCol w="2100579">
                  <a:extLst>
                    <a:ext uri="{9D8B030D-6E8A-4147-A177-3AD203B41FA5}">
                      <a16:colId xmlns="" xmlns:a16="http://schemas.microsoft.com/office/drawing/2014/main" val="427103118"/>
                    </a:ext>
                  </a:extLst>
                </a:gridCol>
              </a:tblGrid>
              <a:tr h="210395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Наименование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Значение целевого показателя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Целевое значение показателя на момент окончания действия муниципальной программы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03867021"/>
                  </a:ext>
                </a:extLst>
              </a:tr>
              <a:tr h="285869"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2021г.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71969490"/>
                  </a:ext>
                </a:extLst>
              </a:tr>
              <a:tr h="334797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населения, систематически занимающегося физической культурой и спортом, в общей численности населения*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51964251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Уровень обеспеченности населения спортивными сооружениями исходя из единовременной пропускной способности объектов спорта 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53,00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8581734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детей и молодежи, систематически занимающихся физической культурой и спортом, в общей численности детей и молодежи**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80,6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87462846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 среднего возраста, систематически занимающихся физической культурой и спортом, в общей численности граждан среднего возраста**(%)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3076849"/>
                  </a:ext>
                </a:extLst>
              </a:tr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 граждан старшего возраста, систематически занимающихся физической культурой и спортом в общей численности граждан старшего возраста**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0" dirty="0"/>
                        <a:t>16,0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53269319"/>
                  </a:ext>
                </a:extLst>
              </a:tr>
              <a:tr h="63423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20,6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13532361"/>
                  </a:ext>
                </a:extLst>
              </a:tr>
              <a:tr h="5167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граждан, выполнивших нормативы Всероссийского физкультурно-спортивного комплекса "Готов к труду и обороне" (ГТО), в общей численности населения,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42,5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4783422"/>
                  </a:ext>
                </a:extLst>
              </a:tr>
              <a:tr h="27801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7.1.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Из них учащихся 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72,5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5047798"/>
                  </a:ext>
                </a:extLst>
              </a:tr>
              <a:tr h="331832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Доля средств бюджета Нефтеюганского района, выделяемых негосударственным организациям, в том числе СО НКО на предоставление услуг в сфере физической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/>
                    </a:p>
                    <a:p>
                      <a:pPr algn="ctr"/>
                      <a:r>
                        <a:rPr lang="ru-RU" sz="1200" b="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3360488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1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0143" y="0"/>
            <a:ext cx="8573857" cy="643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8001000" cy="1363356"/>
          </a:xfrm>
        </p:spPr>
        <p:txBody>
          <a:bodyPr>
            <a:noAutofit/>
          </a:bodyPr>
          <a:lstStyle/>
          <a:p>
            <a:pPr fontAlgn="ctr"/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800" b="1" dirty="0"/>
              <a:t>Финансирование муниципальной программы на 2021г - </a:t>
            </a:r>
            <a:r>
              <a:rPr lang="ru-RU" sz="2800" b="1" dirty="0" smtClean="0"/>
              <a:t>518 030,44591 </a:t>
            </a:r>
            <a:r>
              <a:rPr lang="ru-RU" sz="2800" b="1" dirty="0"/>
              <a:t>тыс.руб.</a:t>
            </a:r>
            <a:br>
              <a:rPr lang="ru-RU" sz="2800" b="1" dirty="0"/>
            </a:br>
            <a:r>
              <a:rPr lang="ru-RU" sz="2800" b="1" dirty="0"/>
              <a:t>из них:</a:t>
            </a:r>
            <a:endParaRPr lang="ru-RU" sz="2800" b="1" dirty="0">
              <a:latin typeface="Times New Roman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9029" y="1871056"/>
            <a:ext cx="9144000" cy="609599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Бюджет автономного округа - 1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268,10000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Местный бюджет -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281 109,19554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 Иные источники -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235 653,15037 </a:t>
            </a:r>
            <a:r>
              <a:rPr lang="ru-RU" sz="7200" b="1" dirty="0" err="1">
                <a:latin typeface="Times New Roman" pitchFamily="18" charset="0"/>
                <a:cs typeface="Times New Roman" pitchFamily="18" charset="0"/>
              </a:rPr>
              <a:t>тыс,руб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200" dirty="0"/>
          </a:p>
        </p:txBody>
      </p:sp>
      <p:pic>
        <p:nvPicPr>
          <p:cNvPr id="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143000" cy="1055077"/>
          </a:xfrm>
          <a:prstGeom prst="rect">
            <a:avLst/>
          </a:prstGeom>
          <a:noFill/>
        </p:spPr>
      </p:pic>
      <p:graphicFrame>
        <p:nvGraphicFramePr>
          <p:cNvPr id="8" name="Диаграмма 7">
            <a:extLst>
              <a:ext uri="{FF2B5EF4-FFF2-40B4-BE49-F238E27FC236}">
                <a16:creationId xmlns:lc="http://schemas.openxmlformats.org/drawingml/2006/lockedCanvas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id="{BC50ADC1-6E0D-4431-9AA4-782EEBB89E96}"/>
              </a:ext>
            </a:extLst>
          </p:cNvPr>
          <p:cNvGraphicFramePr/>
          <p:nvPr/>
        </p:nvGraphicFramePr>
        <p:xfrm>
          <a:off x="1" y="3071810"/>
          <a:ext cx="9144000" cy="3786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711236"/>
            <a:ext cx="9144000" cy="1043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sz="4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52400"/>
            <a:ext cx="2362200" cy="21804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3857" y="2438400"/>
            <a:ext cx="8573857" cy="440881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571" y="2593289"/>
            <a:ext cx="8610600" cy="4171746"/>
          </a:xfrm>
          <a:prstGeom prst="rect">
            <a:avLst/>
          </a:prstGeom>
          <a:noFill/>
        </p:spPr>
        <p:txBody>
          <a:bodyPr wrap="square" lIns="80098" tIns="40050" rIns="80098" bIns="40050">
            <a:spAutoFit/>
          </a:bodyPr>
          <a:lstStyle/>
          <a:p>
            <a:pPr algn="ctr">
              <a:lnSpc>
                <a:spcPts val="2452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СОИСПОЛНИТЕЛИ ПРОГРАММЫ: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1.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2.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Муниципальное казенное учреждение «Управление капитального строительства и жилищно-коммунального комплекса Нефтеюганского района»</a:t>
            </a:r>
          </a:p>
          <a:p>
            <a:pPr hangingPunct="0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казённое учреждение «Управление по обеспечению деятельности учреждений культуры и спорта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1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52400"/>
            <a:ext cx="8001000" cy="18518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143000" y="335485"/>
            <a:ext cx="7939914" cy="16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22" tIns="51161" rIns="102322" bIns="51161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ОТВЕТСТВЕННЫЙ ИСПОЛНИТЕЛЬ ПРОГРАММЫ:</a:t>
            </a:r>
          </a:p>
          <a:p>
            <a:pPr algn="ctr"/>
            <a:r>
              <a:rPr lang="ru-RU" sz="25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410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973F8CF6-605B-4365-B68A-01C277162B29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2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pic>
        <p:nvPicPr>
          <p:cNvPr id="8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0143" y="2895600"/>
            <a:ext cx="8573857" cy="1111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0143" y="4267200"/>
            <a:ext cx="8573857" cy="17526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143" y="1828608"/>
            <a:ext cx="8573857" cy="1110124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828800"/>
            <a:ext cx="8372860" cy="50534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2333" tIns="51167" rIns="102333" bIns="51167">
            <a:spAutoFit/>
          </a:bodyPr>
          <a:lstStyle/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спортивного образа жизни для всех возрастных категорий и социальных групп граждан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жителям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спортивной инфраструктуре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и качества спортивной подготовки детей и обеспечение прогресса спортивного резерва. Развитие детско-юношеского спорта.</a:t>
            </a:r>
          </a:p>
          <a:p>
            <a:pPr marL="239185" indent="-239185"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успешного выступления спортсменов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окружных, всероссийских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международных соревнованиях</a:t>
            </a:r>
            <a:endParaRPr lang="ru-RU" sz="2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120"/>
              </a:spcAft>
              <a:defRPr/>
            </a:pPr>
            <a:endParaRPr lang="ru-RU" sz="2100" b="1" dirty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228600"/>
            <a:ext cx="8001000" cy="106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0"/>
            <a:ext cx="7924800" cy="1365205"/>
          </a:xfrm>
          <a:prstGeom prst="rect">
            <a:avLst/>
          </a:prstGeom>
        </p:spPr>
        <p:txBody>
          <a:bodyPr wrap="square" lIns="102322" tIns="51161" rIns="102322" bIns="51161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FF0000"/>
                </a:solidFill>
                <a:latin typeface="Garamond" pitchFamily="18" charset="0"/>
                <a:cs typeface="Times New Roman" pitchFamily="18" charset="0"/>
              </a:rPr>
              <a:t>Общие цели и задачи муниципальной программы.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92D050"/>
                </a:solidFill>
                <a:latin typeface="Garamond" pitchFamily="18" charset="0"/>
                <a:cs typeface="Times New Roman" pitchFamily="18" charset="0"/>
              </a:rPr>
              <a:t>ЦЕЛЬ ПРОГРАММЫ: </a:t>
            </a:r>
            <a:r>
              <a:rPr lang="ru-RU" sz="1600" b="1" dirty="0">
                <a:solidFill>
                  <a:schemeClr val="bg1"/>
                </a:solidFill>
              </a:rPr>
              <a:t>Создание условий, обеспечивающих жителям </a:t>
            </a:r>
            <a:r>
              <a:rPr lang="ru-RU" sz="16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600" b="1" dirty="0">
                <a:solidFill>
                  <a:schemeClr val="bg1"/>
                </a:solidFill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600" b="1" dirty="0" err="1">
                <a:solidFill>
                  <a:schemeClr val="bg1"/>
                </a:solidFill>
              </a:rPr>
              <a:t>Нефтеюганского</a:t>
            </a:r>
            <a:r>
              <a:rPr lang="ru-RU" sz="1600" b="1" dirty="0">
                <a:solidFill>
                  <a:schemeClr val="bg1"/>
                </a:solidFill>
              </a:rPr>
              <a:t> района на окружной, Российской и международной спортивной арене</a:t>
            </a:r>
            <a:r>
              <a:rPr lang="ru-RU" sz="1600" b="1" dirty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8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805988" y="6492279"/>
            <a:ext cx="338013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A077EFB-C7C1-4232-82D6-76FD9A83E838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3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4931" y="1388014"/>
            <a:ext cx="2886964" cy="357930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ЗАДАЧИ ПРОГРАММЫ:</a:t>
            </a:r>
            <a:endParaRPr lang="ru-RU" dirty="0"/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70143" y="2590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0143" y="1828800"/>
            <a:ext cx="8573857" cy="48522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0143" y="1069808"/>
            <a:ext cx="8573857" cy="48666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940" y="1075568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массовой физической культуры и спорта, школьного спорта</a:t>
            </a:r>
            <a:endParaRPr lang="ru-RU" sz="23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endParaRPr lang="ru-RU">
              <a:latin typeface="Garamond" pitchFamily="18" charset="0"/>
            </a:endParaRPr>
          </a:p>
        </p:txBody>
      </p:sp>
      <p:sp>
        <p:nvSpPr>
          <p:cNvPr id="5129" name="Прямоугольник 15"/>
          <p:cNvSpPr>
            <a:spLocks noChangeArrowheads="1"/>
          </p:cNvSpPr>
          <p:nvPr/>
        </p:nvSpPr>
        <p:spPr bwMode="auto">
          <a:xfrm>
            <a:off x="631230" y="431955"/>
            <a:ext cx="8512770" cy="3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51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562E2AE-5E66-417D-830D-B41CD381AE3F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4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7292" y="1828800"/>
            <a:ext cx="8546708" cy="859951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Развитие детско-юношеского спорта</a:t>
            </a:r>
          </a:p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292" y="2590800"/>
            <a:ext cx="8546708" cy="411110"/>
          </a:xfrm>
          <a:prstGeom prst="rect">
            <a:avLst/>
          </a:prstGeom>
          <a:noFill/>
        </p:spPr>
        <p:txBody>
          <a:bodyPr lIns="102333" tIns="51167" rIns="102333" bIns="51167">
            <a:spAutoFit/>
          </a:bodyPr>
          <a:lstStyle/>
          <a:p>
            <a:pPr>
              <a:spcAft>
                <a:spcPts val="112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C000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sz="2000" b="1" dirty="0">
                <a:latin typeface="Garamond" pitchFamily="18" charset="0"/>
              </a:rPr>
              <a:t>Управление отраслью физической культуры и спорта</a:t>
            </a:r>
            <a:endParaRPr lang="ru-RU" sz="2000" b="1" dirty="0"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0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  <p:pic>
        <p:nvPicPr>
          <p:cNvPr id="1026" name="Picture 2" descr="C:\Users\Алан\Desktop\26.03\по стратегии\Основ\Фото\_DSC0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657600"/>
            <a:ext cx="4062413" cy="2819399"/>
          </a:xfrm>
          <a:prstGeom prst="rect">
            <a:avLst/>
          </a:prstGeom>
          <a:noFill/>
        </p:spPr>
      </p:pic>
      <p:pic>
        <p:nvPicPr>
          <p:cNvPr id="1027" name="Picture 3" descr="C:\Users\Алан\Desktop\26.03\по стратегии\Основ\Фото\DSC_3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962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15390" y="1143240"/>
            <a:ext cx="8229057" cy="1143240"/>
          </a:xfrm>
        </p:spPr>
        <p:txBody>
          <a:bodyPr>
            <a:normAutofit fontScale="90000"/>
          </a:bodyPr>
          <a:lstStyle/>
          <a:p>
            <a:r>
              <a:rPr lang="ru-RU" sz="3500" b="1" dirty="0">
                <a:latin typeface="Garamond" pitchFamily="18" charset="0"/>
                <a:cs typeface="Times New Roman" pitchFamily="18" charset="0"/>
              </a:rPr>
              <a:t>Реализация муниципальной программы позволит достичь: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F2D5F3-A45A-43C2-99D3-F383EFE4E1E7}" type="slidenum">
              <a:rPr lang="ru-RU" smtClean="0">
                <a:cs typeface="Arial" charset="0"/>
              </a:rPr>
              <a:pPr/>
              <a:t>5</a:t>
            </a:fld>
            <a:endParaRPr lang="ru-RU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67812"/>
            <a:ext cx="8573857" cy="645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ОЖИДАЕМЫЙ РЕЗУЛЬТАТ МУНИЦИПАЛЬНОЙ ПРОГРАММЫ</a:t>
            </a:r>
          </a:p>
        </p:txBody>
      </p:sp>
      <p:sp>
        <p:nvSpPr>
          <p:cNvPr id="6151" name="Заголовок 1"/>
          <p:cNvSpPr txBox="1">
            <a:spLocks/>
          </p:cNvSpPr>
          <p:nvPr/>
        </p:nvSpPr>
        <p:spPr bwMode="auto">
          <a:xfrm>
            <a:off x="-152400" y="60960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sp>
        <p:nvSpPr>
          <p:cNvPr id="6152" name="Заголовок 1"/>
          <p:cNvSpPr txBox="1">
            <a:spLocks/>
          </p:cNvSpPr>
          <p:nvPr/>
        </p:nvSpPr>
        <p:spPr bwMode="auto">
          <a:xfrm>
            <a:off x="6781800" y="6019800"/>
            <a:ext cx="2539849" cy="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22" tIns="51161" rIns="102322" bIns="51161" anchor="ctr"/>
          <a:lstStyle/>
          <a:p>
            <a:pPr algn="ctr" eaLnBrk="0" hangingPunct="0"/>
            <a:r>
              <a:rPr kumimoji="1" lang="ru-RU" sz="1400" b="1" dirty="0">
                <a:latin typeface="Garamond" pitchFamily="18" charset="0"/>
              </a:rPr>
              <a:t>Целевой показатель</a:t>
            </a:r>
          </a:p>
        </p:txBody>
      </p:sp>
      <p:pic>
        <p:nvPicPr>
          <p:cNvPr id="9" name="Picture 2" descr="C:\Users\Алан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066800"/>
            <a:ext cx="8686800" cy="57911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7890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12959"/>
            <a:ext cx="8070594" cy="749700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1 "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Развитие массовой физической культуры и спорта, школьного спорта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“</a:t>
            </a:r>
            <a:endParaRPr lang="en-US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Цель: </a:t>
            </a:r>
            <a:r>
              <a:rPr lang="ru-RU" sz="1400" b="1" dirty="0">
                <a:solidFill>
                  <a:schemeClr val="bg1"/>
                </a:solidFill>
                <a:latin typeface="Garamond" pitchFamily="18" charset="0"/>
              </a:rPr>
              <a:t>Увеличение количества населения систематически занимающихся     физической культурой и спортом.</a:t>
            </a:r>
            <a:endParaRPr lang="ru-RU" sz="1400" b="1" dirty="0">
              <a:solidFill>
                <a:schemeClr val="bg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8382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7174" name="TextBox 15"/>
          <p:cNvSpPr txBox="1">
            <a:spLocks noChangeArrowheads="1"/>
          </p:cNvSpPr>
          <p:nvPr/>
        </p:nvSpPr>
        <p:spPr bwMode="auto">
          <a:xfrm>
            <a:off x="952952" y="990600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717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B6C6317-4FD0-4E38-B454-D2D7312DBFF0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6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95400"/>
            <a:ext cx="8458200" cy="1826945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1.1.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Поддержка некоммерческих организаций, реализующих проекты в сфере массовой физической культуры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1.2.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1.3.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комплексной безопасности и комфортных условий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1.4.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деятельности (оказание муниципальных услуг) организация занятий физической культурой и спортом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1.5.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Обеспечение спортивным оборудованием, экипировкой и инвентарем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7177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12"/>
          <p:cNvSpPr>
            <a:spLocks noChangeArrowheads="1"/>
          </p:cNvSpPr>
          <p:nvPr/>
        </p:nvSpPr>
        <p:spPr bwMode="auto">
          <a:xfrm>
            <a:off x="838200" y="3276601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85800" y="3657601"/>
            <a:ext cx="8229600" cy="3104217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;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hangingPunct="0"/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6.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населения;</a:t>
            </a:r>
          </a:p>
          <a:p>
            <a:pPr hangingPunct="0"/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7.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Доля средств бюджета Нефтеюганского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передаче.</a:t>
            </a: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6145" name="Picture 1" descr="C:\Обмен\СПОРТКОМИТЕТ\ВХОДЯЩИЕ\2017 год\Март\30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038" y="2667000"/>
            <a:ext cx="1752962" cy="9438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200" y="983513"/>
            <a:ext cx="9067800" cy="58744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0600" y="-71992"/>
            <a:ext cx="8238922" cy="1057477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ПОДПРОГРАММА </a:t>
            </a:r>
            <a:r>
              <a:rPr lang="en-US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«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Развитие детско-юношеского спорта</a:t>
            </a:r>
            <a:r>
              <a:rPr lang="ru-RU" b="1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»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  <a:latin typeface="Garamond" pitchFamily="18" charset="0"/>
              </a:rPr>
              <a:t>Цель: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условий, обеспечивающих жителям </a:t>
            </a:r>
            <a:r>
              <a:rPr lang="ru-RU" sz="13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3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окружной, российской и международной спортивной арене.</a:t>
            </a: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228600" y="9906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7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371600"/>
            <a:ext cx="8991600" cy="2438400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.1 </a:t>
            </a:r>
            <a:r>
              <a:rPr lang="ru-RU" sz="1500" b="1" dirty="0">
                <a:latin typeface="Garamond" pitchFamily="18" charset="0"/>
              </a:rPr>
              <a:t>Участие в окружных, региональных, всероссийских и международных соревнованиях в соответствии с календарным планом; 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1500" b="1" dirty="0">
                <a:latin typeface="Garamond" pitchFamily="18" charset="0"/>
              </a:rPr>
              <a:t>Обеспечение спортивным оборудованием, экипировкой и инвентарем учащихся СШ Нефтеюганского района, резерв сборных команд округа;</a:t>
            </a:r>
            <a:endParaRPr lang="en-US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2.3. </a:t>
            </a:r>
            <a:r>
              <a:rPr lang="ru-RU" sz="1500" b="1" dirty="0">
                <a:latin typeface="Garamond" pitchFamily="18" charset="0"/>
              </a:rPr>
              <a:t>Обеспечение деятельности (оказание муниципальных услуг)  по  организации дополнительного образования детей</a:t>
            </a:r>
            <a:r>
              <a:rPr lang="en-US" sz="1500" b="1" dirty="0">
                <a:latin typeface="Garamond" pitchFamily="18" charset="0"/>
              </a:rPr>
              <a:t>;</a:t>
            </a:r>
            <a:endParaRPr lang="ru-RU" sz="1500" b="1" dirty="0">
              <a:latin typeface="Garamond" pitchFamily="18" charset="0"/>
            </a:endParaRP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</a:t>
            </a:r>
            <a:r>
              <a:rPr lang="ru-RU" sz="1500" b="1" dirty="0">
                <a:latin typeface="Garamond" pitchFamily="18" charset="0"/>
              </a:rPr>
              <a:t> Развитие  материально - технической  базы  учреждений муниципального образования;</a:t>
            </a:r>
          </a:p>
          <a:p>
            <a:pPr>
              <a:defRPr/>
            </a:pPr>
            <a:r>
              <a:rPr 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5. </a:t>
            </a:r>
            <a:r>
              <a:rPr lang="ru-RU" sz="1500" b="1" dirty="0">
                <a:latin typeface="Garamond" pitchFamily="18" charset="0"/>
              </a:rPr>
              <a:t>Обеспечение комплексной безопасности и комфортных условий </a:t>
            </a:r>
            <a:br>
              <a:rPr lang="ru-RU" sz="1500" b="1" dirty="0">
                <a:latin typeface="Garamond" pitchFamily="18" charset="0"/>
              </a:rPr>
            </a:br>
            <a:r>
              <a:rPr lang="ru-RU" sz="1500" b="1" dirty="0">
                <a:latin typeface="Garamond" pitchFamily="18" charset="0"/>
              </a:rPr>
              <a:t>в учреждениях спорта (капитальный  ремонт спортивных объектов).</a:t>
            </a:r>
          </a:p>
          <a:p>
            <a:pPr>
              <a:defRPr/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290285" y="4413117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" y="4413117"/>
            <a:ext cx="9067800" cy="2596386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 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4.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«ГТО», из них учащихся.</a:t>
            </a:r>
          </a:p>
          <a:p>
            <a:pPr>
              <a:defRPr/>
            </a:pPr>
            <a:endParaRPr lang="ru-RU" sz="12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</p:spPr>
      </p:pic>
      <p:pic>
        <p:nvPicPr>
          <p:cNvPr id="2050" name="Picture 2" descr="C:\Users\Алан\Desktop\26.03\по стратегии\Основ\Фото\_DSC0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9116" y="3074023"/>
            <a:ext cx="2714170" cy="17194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9600" y="990600"/>
            <a:ext cx="8534400" cy="586739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807" tIns="65403" rIns="130807" bIns="65403"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143" y="0"/>
            <a:ext cx="8573857" cy="990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69" tIns="51185" rIns="102369" bIns="51185"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-71992"/>
            <a:ext cx="8315122" cy="1026699"/>
          </a:xfrm>
          <a:prstGeom prst="rect">
            <a:avLst/>
          </a:prstGeom>
        </p:spPr>
        <p:txBody>
          <a:bodyPr wrap="square" lIns="102369" tIns="51185" rIns="102369" bIns="51185">
            <a:spAutoFit/>
          </a:bodyPr>
          <a:lstStyle/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latin typeface="Garamond" pitchFamily="18" charset="0"/>
                <a:cs typeface="Times New Roman" pitchFamily="18" charset="0"/>
              </a:rPr>
              <a:t>ПОДПРОГРАММА 3 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отраслью физической культуры и спорта»</a:t>
            </a:r>
          </a:p>
          <a:p>
            <a:pPr algn="just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условий, обеспечивающих жителям </a:t>
            </a:r>
            <a:r>
              <a:rPr lang="ru-RU" sz="1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возможность для систематических занятий физической культурой и спортом; обеспечение конкурентоспособности спортсменов </a:t>
            </a:r>
            <a:r>
              <a:rPr lang="ru-RU" sz="1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окружной, российской и международной спортивной арене.</a:t>
            </a:r>
          </a:p>
        </p:txBody>
      </p:sp>
      <p:sp>
        <p:nvSpPr>
          <p:cNvPr id="9221" name="Прямоугольник 13"/>
          <p:cNvSpPr>
            <a:spLocks noChangeArrowheads="1"/>
          </p:cNvSpPr>
          <p:nvPr/>
        </p:nvSpPr>
        <p:spPr bwMode="auto">
          <a:xfrm>
            <a:off x="838200" y="914400"/>
            <a:ext cx="3364708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Мероприятия Подпрограммы:</a:t>
            </a:r>
            <a:endParaRPr lang="ru-RU" dirty="0"/>
          </a:p>
        </p:txBody>
      </p:sp>
      <p:sp>
        <p:nvSpPr>
          <p:cNvPr id="9222" name="TextBox 15"/>
          <p:cNvSpPr txBox="1">
            <a:spLocks noChangeArrowheads="1"/>
          </p:cNvSpPr>
          <p:nvPr/>
        </p:nvSpPr>
        <p:spPr bwMode="auto">
          <a:xfrm>
            <a:off x="791413" y="1268507"/>
            <a:ext cx="8191048" cy="3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821" tIns="65411" rIns="130821" bIns="65411">
            <a:spAutoFit/>
          </a:bodyPr>
          <a:lstStyle/>
          <a:p>
            <a:pPr marL="701288" indent="-701288">
              <a:spcAft>
                <a:spcPts val="340"/>
              </a:spcAft>
            </a:pPr>
            <a:endParaRPr lang="ru-RU" sz="1500" b="1" dirty="0">
              <a:latin typeface="Garamond" pitchFamily="18" charset="0"/>
            </a:endParaRPr>
          </a:p>
        </p:txBody>
      </p:sp>
      <p:sp>
        <p:nvSpPr>
          <p:cNvPr id="922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010038" y="6492279"/>
            <a:ext cx="2133962" cy="365722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143A3ED6-7BA2-4F8D-8276-20ED54667892}" type="slidenum">
              <a:rPr lang="ru-RU" sz="2500" smtClean="0">
                <a:solidFill>
                  <a:schemeClr val="tx1"/>
                </a:solidFill>
                <a:latin typeface="Garamond" pitchFamily="18" charset="0"/>
                <a:cs typeface="Arial" charset="0"/>
              </a:rPr>
              <a:pPr/>
              <a:t>8</a:t>
            </a:fld>
            <a:endParaRPr lang="ru-RU" sz="2500" dirty="0">
              <a:solidFill>
                <a:schemeClr val="tx1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1219200"/>
            <a:ext cx="8101454" cy="965170"/>
          </a:xfrm>
          <a:prstGeom prst="rect">
            <a:avLst/>
          </a:prstGeom>
          <a:noFill/>
        </p:spPr>
        <p:txBody>
          <a:bodyPr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3.1. </a:t>
            </a:r>
            <a:r>
              <a:rPr lang="ru-RU" sz="1400" b="1" dirty="0">
                <a:latin typeface="Garamond" pitchFamily="18" charset="0"/>
              </a:rPr>
              <a:t>Присвоение спортивных разрядов, квалификационных категорий спортивных судей (оплата труда специалиста, приобретение квалификационных книжек и значков);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3.2. </a:t>
            </a:r>
            <a:r>
              <a:rPr lang="ru-RU" sz="1400" b="1" dirty="0">
                <a:latin typeface="Garamond" pitchFamily="18" charset="0"/>
              </a:rPr>
              <a:t>Единовременное денежное вознаграждение спортсменам (победителям и призерам), их личным тренерам;</a:t>
            </a:r>
          </a:p>
        </p:txBody>
      </p:sp>
      <p:pic>
        <p:nvPicPr>
          <p:cNvPr id="9225" name="Picture 3" descr="D:\работа\презентация\Наде\Логотип Агентст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5349" cy="7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12"/>
          <p:cNvSpPr>
            <a:spLocks noChangeArrowheads="1"/>
          </p:cNvSpPr>
          <p:nvPr/>
        </p:nvSpPr>
        <p:spPr bwMode="auto">
          <a:xfrm>
            <a:off x="609600" y="2133600"/>
            <a:ext cx="4065220" cy="38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396" tIns="51198" rIns="102396" bIns="51198">
            <a:sp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Garamond" pitchFamily="18" charset="0"/>
              </a:rPr>
              <a:t>Целевые показатели Подпрограммы: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462277"/>
            <a:ext cx="8440824" cy="2442498"/>
          </a:xfrm>
          <a:prstGeom prst="rect">
            <a:avLst/>
          </a:prstGeom>
          <a:noFill/>
        </p:spPr>
        <p:txBody>
          <a:bodyPr wrap="square" lIns="102396" tIns="51198" rIns="102396" bIns="51198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1. </a:t>
            </a:r>
            <a:r>
              <a:rPr lang="ru-RU" sz="1400" b="1" dirty="0">
                <a:latin typeface="Garamond" pitchFamily="18" charset="0"/>
              </a:rPr>
              <a:t>Доля населения,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2. </a:t>
            </a:r>
            <a:r>
              <a:rPr lang="ru-RU" sz="1400" b="1" dirty="0">
                <a:latin typeface="Garamond" pitchFamily="18" charset="0"/>
              </a:rPr>
              <a:t>Доля детей и молодежи, систематически занимающихся физической культурой и спортом, в общей численности детей и молодежи.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3. </a:t>
            </a:r>
            <a:r>
              <a:rPr lang="ru-RU" sz="1400" b="1" dirty="0">
                <a:latin typeface="Garamond" pitchFamily="18" charset="0"/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4. </a:t>
            </a:r>
            <a:r>
              <a:rPr lang="ru-RU" sz="1400" b="1" dirty="0">
                <a:latin typeface="Garamond" pitchFamily="18" charset="0"/>
              </a:rPr>
              <a:t>Доля  граждан старшего возраста, систематически занимающихся физической культурой и спортом в общей численности граждан старшего возраста.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Garamond" pitchFamily="18" charset="0"/>
              </a:rPr>
              <a:t>5.</a:t>
            </a:r>
            <a:r>
              <a:rPr lang="ru-RU" sz="1400" b="1" dirty="0">
                <a:latin typeface="Garamond" pitchFamily="18" charset="0"/>
              </a:rPr>
              <a:t> Доля лиц с ограниченными возможностями здоровья и инвалидов, систематически </a:t>
            </a:r>
            <a:r>
              <a:rPr lang="ru-RU" sz="1300" b="1" dirty="0">
                <a:latin typeface="Garamond" pitchFamily="18" charset="0"/>
              </a:rPr>
              <a:t>занимающихся физической культурой и спортом, в общей численности данной категории населения.</a:t>
            </a:r>
          </a:p>
          <a:p>
            <a:pPr>
              <a:defRPr/>
            </a:pPr>
            <a:endParaRPr lang="ru-RU" sz="1300" b="1" dirty="0">
              <a:latin typeface="Garamond" pitchFamily="18" charset="0"/>
            </a:endParaRPr>
          </a:p>
        </p:txBody>
      </p:sp>
      <p:pic>
        <p:nvPicPr>
          <p:cNvPr id="13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</p:spPr>
      </p:pic>
      <p:pic>
        <p:nvPicPr>
          <p:cNvPr id="3074" name="Picture 2" descr="C:\Users\Алан\Desktop\26.03\по стратегии\Основ\Фото\DSC_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887" y="4800600"/>
            <a:ext cx="3427333" cy="1676400"/>
          </a:xfrm>
          <a:prstGeom prst="rect">
            <a:avLst/>
          </a:prstGeom>
          <a:noFill/>
        </p:spPr>
      </p:pic>
      <p:pic>
        <p:nvPicPr>
          <p:cNvPr id="3075" name="Picture 3" descr="C:\Users\Алан\Desktop\26.03\по стратегии\Основ\Фото\DSC_3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8973" y="4777779"/>
            <a:ext cx="2780273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990600"/>
            <a:r>
              <a:rPr lang="ru-RU" sz="2800" dirty="0">
                <a:solidFill>
                  <a:srgbClr val="FFFF00"/>
                </a:solidFill>
              </a:rPr>
              <a:t>«Реализация проектов, портфелей проектов на территории </a:t>
            </a:r>
            <a:r>
              <a:rPr lang="ru-RU" sz="2800" dirty="0" err="1">
                <a:solidFill>
                  <a:srgbClr val="FFFF00"/>
                </a:solidFill>
              </a:rPr>
              <a:t>Нефтеюганского</a:t>
            </a:r>
            <a:r>
              <a:rPr lang="ru-RU" sz="2800" dirty="0">
                <a:solidFill>
                  <a:srgbClr val="FFFF00"/>
                </a:solidFill>
              </a:rPr>
              <a:t> района»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rgbClr val="0070C0"/>
          </a:solidFill>
          <a:effectLst>
            <a:innerShdw blurRad="1028700" dist="647700" dir="3660000">
              <a:srgbClr val="FFFF00">
                <a:alpha val="51000"/>
              </a:srgbClr>
            </a:innerShdw>
          </a:effectLst>
        </p:spPr>
        <p:txBody>
          <a:bodyPr>
            <a:normAutofit fontScale="62500" lnSpcReduction="20000"/>
          </a:bodyPr>
          <a:lstStyle/>
          <a:p>
            <a:r>
              <a:rPr lang="ru-RU" sz="4200" dirty="0">
                <a:solidFill>
                  <a:srgbClr val="FF0000"/>
                </a:solidFill>
              </a:rPr>
              <a:t>«Строительство физкультурно-оздоровительного комплекса </a:t>
            </a:r>
            <a:r>
              <a:rPr lang="ru-RU" sz="4200" dirty="0" err="1">
                <a:solidFill>
                  <a:srgbClr val="FF0000"/>
                </a:solidFill>
              </a:rPr>
              <a:t>сп.Сингапай</a:t>
            </a:r>
            <a:r>
              <a:rPr lang="ru-RU" sz="4200" dirty="0">
                <a:solidFill>
                  <a:srgbClr val="FF0000"/>
                </a:solidFill>
              </a:rPr>
              <a:t>»</a:t>
            </a:r>
          </a:p>
          <a:p>
            <a:r>
              <a:rPr lang="ru-RU" sz="4200" dirty="0">
                <a:solidFill>
                  <a:srgbClr val="FF0000"/>
                </a:solidFill>
              </a:rPr>
              <a:t>«Крепкое здоровье – крепкий район»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данных проектов направлена на: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конкурентоспособности спорта и престижа района;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dirty="0"/>
              <a:t>    </a:t>
            </a:r>
          </a:p>
        </p:txBody>
      </p:sp>
      <p:pic>
        <p:nvPicPr>
          <p:cNvPr id="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990600" cy="1143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1909</TotalTime>
  <Words>1259</Words>
  <Application>Microsoft Office PowerPoint</Application>
  <PresentationFormat>Экран (4:3)</PresentationFormat>
  <Paragraphs>161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Реализация муниципальной программы позволит достичь:</vt:lpstr>
      <vt:lpstr>Слайд 6</vt:lpstr>
      <vt:lpstr>Слайд 7</vt:lpstr>
      <vt:lpstr>Слайд 8</vt:lpstr>
      <vt:lpstr>«Реализация проектов, портфелей проектов на территории Нефтеюганского района»</vt:lpstr>
      <vt:lpstr>Слайд 10</vt:lpstr>
      <vt:lpstr>   Финансирование муниципальной программы на 2021г - 518 030,44591 тыс.руб. из них: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КОМИТЕТ</dc:creator>
  <cp:lastModifiedBy>Админ</cp:lastModifiedBy>
  <cp:revision>156</cp:revision>
  <dcterms:created xsi:type="dcterms:W3CDTF">2017-03-28T05:42:18Z</dcterms:created>
  <dcterms:modified xsi:type="dcterms:W3CDTF">2021-07-05T05:24:11Z</dcterms:modified>
</cp:coreProperties>
</file>