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3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4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5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6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7.xml" ContentType="application/vnd.openxmlformats-officedocument.presentationml.notesSlide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notesSlides/notesSlide8.xml" ContentType="application/vnd.openxmlformats-officedocument.presentationml.notesSlide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notesSlides/notesSlide9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style1.xml" ContentType="application/vnd.ms-office.chartstyle+xml"/>
  <Override PartName="/ppt/charts/colors1.xml" ContentType="application/vnd.ms-office.chartcolorstyl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4"/>
  </p:notesMasterIdLst>
  <p:sldIdLst>
    <p:sldId id="256" r:id="rId2"/>
    <p:sldId id="258" r:id="rId3"/>
    <p:sldId id="298" r:id="rId4"/>
    <p:sldId id="302" r:id="rId5"/>
    <p:sldId id="303" r:id="rId6"/>
    <p:sldId id="304" r:id="rId7"/>
    <p:sldId id="305" r:id="rId8"/>
    <p:sldId id="306" r:id="rId9"/>
    <p:sldId id="307" r:id="rId10"/>
    <p:sldId id="308" r:id="rId11"/>
    <p:sldId id="309" r:id="rId12"/>
    <p:sldId id="290" r:id="rId13"/>
  </p:sldIdLst>
  <p:sldSz cx="9144000" cy="6858000" type="screen4x3"/>
  <p:notesSz cx="6797675" cy="992822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003" userDrawn="1">
          <p15:clr>
            <a:srgbClr val="A4A3A4"/>
          </p15:clr>
        </p15:guide>
        <p15:guide id="2" pos="47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BF6FE"/>
    <a:srgbClr val="2B7885"/>
    <a:srgbClr val="F1FCFE"/>
    <a:srgbClr val="6BC5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5FD0F851-EC5A-4D38-B0AD-8093EC10F338}" styleName="Светлый стиль 1 — акцент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35" autoAdjust="0"/>
    <p:restoredTop sz="98514" autoAdjust="0"/>
  </p:normalViewPr>
  <p:slideViewPr>
    <p:cSldViewPr snapToGrid="0">
      <p:cViewPr>
        <p:scale>
          <a:sx n="110" d="100"/>
          <a:sy n="110" d="100"/>
        </p:scale>
        <p:origin x="192" y="996"/>
      </p:cViewPr>
      <p:guideLst>
        <p:guide orient="horz" pos="1003"/>
        <p:guide pos="47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_____Microsoft_Excel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vert="horz"/>
          <a:lstStyle/>
          <a:p>
            <a:pPr>
              <a:defRPr sz="1600" b="0">
                <a:solidFill>
                  <a:schemeClr val="tx2">
                    <a:lumMod val="50000"/>
                  </a:schemeClr>
                </a:solidFill>
              </a:defRPr>
            </a:pPr>
            <a:r>
              <a:rPr lang="ru-RU" sz="1600" b="0">
                <a:solidFill>
                  <a:schemeClr val="tx2">
                    <a:lumMod val="50000"/>
                  </a:schemeClr>
                </a:solidFill>
              </a:rPr>
              <a:t>2019 год</a:t>
            </a:r>
          </a:p>
        </c:rich>
      </c:tx>
      <c:layout>
        <c:manualLayout>
          <c:xMode val="edge"/>
          <c:yMode val="edge"/>
          <c:x val="0.40297895796917593"/>
          <c:y val="1.6103774242837331E-2"/>
        </c:manualLayout>
      </c:layout>
      <c:overlay val="0"/>
    </c:title>
    <c:autoTitleDeleted val="0"/>
    <c:plotArea>
      <c:layout/>
      <c:doughnut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3"/>
      </c:doughnutChart>
    </c:plotArea>
    <c:plotVisOnly val="1"/>
    <c:dispBlanksAs val="zero"/>
    <c:showDLblsOverMax val="0"/>
  </c:chart>
  <c:txPr>
    <a:bodyPr/>
    <a:lstStyle/>
    <a:p>
      <a:pPr>
        <a:defRPr sz="1800" b="1">
          <a:latin typeface="Franklin Gothic Medium" pitchFamily="34" charset="0"/>
        </a:defRPr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vert="horz"/>
          <a:lstStyle/>
          <a:p>
            <a:pPr>
              <a:defRPr/>
            </a:pPr>
            <a:r>
              <a:rPr lang="ru-RU"/>
              <a:t>2019 год</a:t>
            </a:r>
          </a:p>
        </c:rich>
      </c:tx>
      <c:layout>
        <c:manualLayout>
          <c:xMode val="edge"/>
          <c:yMode val="edge"/>
          <c:x val="0.40297895796917582"/>
          <c:y val="1.6103774242837314E-2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0.12301007219565288"/>
          <c:y val="0.11384036975280072"/>
          <c:w val="0.74458957762141809"/>
          <c:h val="0.8512681193877184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Всего </c:v>
                </c:pt>
              </c:strCache>
            </c:strRef>
          </c:tx>
          <c:explosion val="25"/>
          <c:dPt>
            <c:idx val="0"/>
            <c:bubble3D val="0"/>
            <c:explosion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1-F1F7-4D2D-893B-5ED8A7AA0547}"/>
              </c:ext>
            </c:extLst>
          </c:dPt>
          <c:cat>
            <c:strRef>
              <c:f>Лист1!$A$2:$A$6</c:f>
              <c:strCache>
                <c:ptCount val="4"/>
                <c:pt idx="0">
                  <c:v>Федеральный бюджет</c:v>
                </c:pt>
                <c:pt idx="1">
                  <c:v>Бюджет ХМАО</c:v>
                </c:pt>
                <c:pt idx="2">
                  <c:v>Бюджета района</c:v>
                </c:pt>
                <c:pt idx="3">
                  <c:v>иные источники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1.573</c:v>
                </c:pt>
                <c:pt idx="1">
                  <c:v>84.2</c:v>
                </c:pt>
                <c:pt idx="2">
                  <c:v>76.8</c:v>
                </c:pt>
                <c:pt idx="3">
                  <c:v>17.5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0-F1F7-4D2D-893B-5ED8A7AA054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50"/>
      </c:doughnutChart>
    </c:plotArea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333E14C-348A-442D-BCDF-5DE2249959E3}" type="doc">
      <dgm:prSet loTypeId="urn:microsoft.com/office/officeart/2005/8/layout/hChevron3" loCatId="process" qsTypeId="urn:microsoft.com/office/officeart/2005/8/quickstyle/simple2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2151689-D1DA-419E-B9C4-A7F92383A10D}" type="pres">
      <dgm:prSet presAssocID="{7333E14C-348A-442D-BCDF-5DE2249959E3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92DB8887-2F49-4E49-AA8A-30C810E4B9D4}" type="presOf" srcId="{7333E14C-348A-442D-BCDF-5DE2249959E3}" destId="{A2151689-D1DA-419E-B9C4-A7F92383A10D}" srcOrd="0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333E14C-348A-442D-BCDF-5DE2249959E3}" type="doc">
      <dgm:prSet loTypeId="urn:microsoft.com/office/officeart/2005/8/layout/hChevron3" loCatId="process" qsTypeId="urn:microsoft.com/office/officeart/2005/8/quickstyle/simple2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2151689-D1DA-419E-B9C4-A7F92383A10D}" type="pres">
      <dgm:prSet presAssocID="{7333E14C-348A-442D-BCDF-5DE2249959E3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87A693C3-E2C2-497D-AC84-A2BBB6AB65DC}" type="presOf" srcId="{7333E14C-348A-442D-BCDF-5DE2249959E3}" destId="{A2151689-D1DA-419E-B9C4-A7F92383A10D}" srcOrd="0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7333E14C-348A-442D-BCDF-5DE2249959E3}" type="doc">
      <dgm:prSet loTypeId="urn:microsoft.com/office/officeart/2005/8/layout/hChevron3" loCatId="process" qsTypeId="urn:microsoft.com/office/officeart/2005/8/quickstyle/simple2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2151689-D1DA-419E-B9C4-A7F92383A10D}" type="pres">
      <dgm:prSet presAssocID="{7333E14C-348A-442D-BCDF-5DE2249959E3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1292D811-AB55-444E-90C6-998381BB49D0}" type="presOf" srcId="{7333E14C-348A-442D-BCDF-5DE2249959E3}" destId="{A2151689-D1DA-419E-B9C4-A7F92383A10D}" srcOrd="0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7333E14C-348A-442D-BCDF-5DE2249959E3}" type="doc">
      <dgm:prSet loTypeId="urn:microsoft.com/office/officeart/2005/8/layout/hChevron3" loCatId="process" qsTypeId="urn:microsoft.com/office/officeart/2005/8/quickstyle/simple2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2151689-D1DA-419E-B9C4-A7F92383A10D}" type="pres">
      <dgm:prSet presAssocID="{7333E14C-348A-442D-BCDF-5DE2249959E3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33D55287-0320-45D3-AF3E-4BB8F54FDD84}" type="presOf" srcId="{7333E14C-348A-442D-BCDF-5DE2249959E3}" destId="{A2151689-D1DA-419E-B9C4-A7F92383A10D}" srcOrd="0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7333E14C-348A-442D-BCDF-5DE2249959E3}" type="doc">
      <dgm:prSet loTypeId="urn:microsoft.com/office/officeart/2005/8/layout/hChevron3" loCatId="process" qsTypeId="urn:microsoft.com/office/officeart/2005/8/quickstyle/simple2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2151689-D1DA-419E-B9C4-A7F92383A10D}" type="pres">
      <dgm:prSet presAssocID="{7333E14C-348A-442D-BCDF-5DE2249959E3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53EED496-D564-480E-B9DE-127E062D5F90}" type="presOf" srcId="{7333E14C-348A-442D-BCDF-5DE2249959E3}" destId="{A2151689-D1DA-419E-B9C4-A7F92383A10D}" srcOrd="0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7333E14C-348A-442D-BCDF-5DE2249959E3}" type="doc">
      <dgm:prSet loTypeId="urn:microsoft.com/office/officeart/2005/8/layout/hChevron3" loCatId="process" qsTypeId="urn:microsoft.com/office/officeart/2005/8/quickstyle/simple2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2151689-D1DA-419E-B9C4-A7F92383A10D}" type="pres">
      <dgm:prSet presAssocID="{7333E14C-348A-442D-BCDF-5DE2249959E3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5B992C61-C36C-417B-9932-2680861FC6B9}" type="presOf" srcId="{7333E14C-348A-442D-BCDF-5DE2249959E3}" destId="{A2151689-D1DA-419E-B9C4-A7F92383A10D}" srcOrd="0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7333E14C-348A-442D-BCDF-5DE2249959E3}" type="doc">
      <dgm:prSet loTypeId="urn:microsoft.com/office/officeart/2005/8/layout/hChevron3" loCatId="process" qsTypeId="urn:microsoft.com/office/officeart/2005/8/quickstyle/simple2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2151689-D1DA-419E-B9C4-A7F92383A10D}" type="pres">
      <dgm:prSet presAssocID="{7333E14C-348A-442D-BCDF-5DE2249959E3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3A46D8C1-DC9F-4BBD-96D4-D484F0B76064}" type="presOf" srcId="{7333E14C-348A-442D-BCDF-5DE2249959E3}" destId="{A2151689-D1DA-419E-B9C4-A7F92383A10D}" srcOrd="0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7333E14C-348A-442D-BCDF-5DE2249959E3}" type="doc">
      <dgm:prSet loTypeId="urn:microsoft.com/office/officeart/2005/8/layout/hChevron3" loCatId="process" qsTypeId="urn:microsoft.com/office/officeart/2005/8/quickstyle/simple2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2151689-D1DA-419E-B9C4-A7F92383A10D}" type="pres">
      <dgm:prSet presAssocID="{7333E14C-348A-442D-BCDF-5DE2249959E3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64D6C65E-92B0-43F6-A5D6-F0D0FA576F49}" type="presOf" srcId="{7333E14C-348A-442D-BCDF-5DE2249959E3}" destId="{A2151689-D1DA-419E-B9C4-A7F92383A10D}" srcOrd="0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BE2E293-8A7E-4A1F-A8EB-8D025A56A6DB}" type="datetimeFigureOut">
              <a:rPr lang="ru-RU" smtClean="0"/>
              <a:pPr/>
              <a:t>19.11.2019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66813" y="1241425"/>
            <a:ext cx="4464050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60616A-6DF1-4AE2-B7B6-2273E8C7893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23556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60616A-6DF1-4AE2-B7B6-2273E8C78932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38061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60616A-6DF1-4AE2-B7B6-2273E8C78932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380613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60616A-6DF1-4AE2-B7B6-2273E8C78932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380613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60616A-6DF1-4AE2-B7B6-2273E8C78932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380613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60616A-6DF1-4AE2-B7B6-2273E8C78932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380613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60616A-6DF1-4AE2-B7B6-2273E8C78932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380613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60616A-6DF1-4AE2-B7B6-2273E8C78932}" type="slidenum">
              <a:rPr lang="ru-RU" smtClean="0"/>
              <a:pPr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380613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60616A-6DF1-4AE2-B7B6-2273E8C78932}" type="slidenum">
              <a:rPr lang="ru-RU" smtClean="0"/>
              <a:pPr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380613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60616A-6DF1-4AE2-B7B6-2273E8C78932}" type="slidenum">
              <a:rPr lang="ru-RU" smtClean="0"/>
              <a:pPr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04617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019909" y="1570937"/>
            <a:ext cx="4015596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61846" y="4240392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11/19/2019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8" name="Рисунок 7" descr="1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 rot="16200000">
            <a:off x="3545349" y="1259350"/>
            <a:ext cx="2053301" cy="9144000"/>
          </a:xfrm>
          <a:prstGeom prst="rect">
            <a:avLst/>
          </a:prstGeom>
        </p:spPr>
      </p:pic>
      <p:pic>
        <p:nvPicPr>
          <p:cNvPr id="9" name="Рисунок 8" descr="лого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595925" y="862640"/>
            <a:ext cx="2576102" cy="3142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391424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11/19/2019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4943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11/19/2019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80024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11/19/2019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54643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11/19/2019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20767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11/19/2019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0743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11/19/2019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10971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11/19/2019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10732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11/19/2019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61370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11/19/2019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88783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11/19/2019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72765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19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E7815E-F7B8-4E93-9F6C-89F6C3C8DBB8}" type="datetimeFigureOut">
              <a:rPr lang="en-US" smtClean="0"/>
              <a:pPr/>
              <a:t>11/19/2019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74596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7.xml"/><Relationship Id="rId11" Type="http://schemas.openxmlformats.org/officeDocument/2006/relationships/image" Target="../media/image9.png"/><Relationship Id="rId5" Type="http://schemas.openxmlformats.org/officeDocument/2006/relationships/diagramQuickStyle" Target="../diagrams/quickStyle7.xml"/><Relationship Id="rId10" Type="http://schemas.openxmlformats.org/officeDocument/2006/relationships/image" Target="../media/image8.png"/><Relationship Id="rId4" Type="http://schemas.openxmlformats.org/officeDocument/2006/relationships/diagramLayout" Target="../diagrams/layout7.xml"/><Relationship Id="rId9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diagramData" Target="../diagrams/data8.xml"/><Relationship Id="rId7" Type="http://schemas.microsoft.com/office/2007/relationships/diagramDrawing" Target="../diagrams/drawing8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8.xml"/><Relationship Id="rId11" Type="http://schemas.openxmlformats.org/officeDocument/2006/relationships/image" Target="../media/image9.png"/><Relationship Id="rId5" Type="http://schemas.openxmlformats.org/officeDocument/2006/relationships/diagramQuickStyle" Target="../diagrams/quickStyle8.xml"/><Relationship Id="rId10" Type="http://schemas.openxmlformats.org/officeDocument/2006/relationships/image" Target="../media/image8.png"/><Relationship Id="rId4" Type="http://schemas.openxmlformats.org/officeDocument/2006/relationships/diagramLayout" Target="../diagrams/layout8.xml"/><Relationship Id="rId9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chart" Target="../charts/char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11" Type="http://schemas.openxmlformats.org/officeDocument/2006/relationships/image" Target="../media/image9.png"/><Relationship Id="rId5" Type="http://schemas.openxmlformats.org/officeDocument/2006/relationships/diagramQuickStyle" Target="../diagrams/quickStyle1.xml"/><Relationship Id="rId10" Type="http://schemas.openxmlformats.org/officeDocument/2006/relationships/image" Target="../media/image8.png"/><Relationship Id="rId4" Type="http://schemas.openxmlformats.org/officeDocument/2006/relationships/diagramLayout" Target="../diagrams/layout1.xml"/><Relationship Id="rId9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11" Type="http://schemas.openxmlformats.org/officeDocument/2006/relationships/image" Target="../media/image9.png"/><Relationship Id="rId5" Type="http://schemas.openxmlformats.org/officeDocument/2006/relationships/diagramQuickStyle" Target="../diagrams/quickStyle2.xml"/><Relationship Id="rId10" Type="http://schemas.openxmlformats.org/officeDocument/2006/relationships/image" Target="../media/image8.png"/><Relationship Id="rId4" Type="http://schemas.openxmlformats.org/officeDocument/2006/relationships/diagramLayout" Target="../diagrams/layout2.xml"/><Relationship Id="rId9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11" Type="http://schemas.openxmlformats.org/officeDocument/2006/relationships/image" Target="../media/image9.png"/><Relationship Id="rId5" Type="http://schemas.openxmlformats.org/officeDocument/2006/relationships/diagramQuickStyle" Target="../diagrams/quickStyle3.xml"/><Relationship Id="rId10" Type="http://schemas.openxmlformats.org/officeDocument/2006/relationships/image" Target="../media/image8.png"/><Relationship Id="rId4" Type="http://schemas.openxmlformats.org/officeDocument/2006/relationships/diagramLayout" Target="../diagrams/layout3.xml"/><Relationship Id="rId9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11" Type="http://schemas.openxmlformats.org/officeDocument/2006/relationships/image" Target="../media/image9.png"/><Relationship Id="rId5" Type="http://schemas.openxmlformats.org/officeDocument/2006/relationships/diagramQuickStyle" Target="../diagrams/quickStyle4.xml"/><Relationship Id="rId10" Type="http://schemas.openxmlformats.org/officeDocument/2006/relationships/image" Target="../media/image8.png"/><Relationship Id="rId4" Type="http://schemas.openxmlformats.org/officeDocument/2006/relationships/diagramLayout" Target="../diagrams/layout4.xml"/><Relationship Id="rId9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5.xml"/><Relationship Id="rId11" Type="http://schemas.openxmlformats.org/officeDocument/2006/relationships/image" Target="../media/image9.png"/><Relationship Id="rId5" Type="http://schemas.openxmlformats.org/officeDocument/2006/relationships/diagramQuickStyle" Target="../diagrams/quickStyle5.xml"/><Relationship Id="rId10" Type="http://schemas.openxmlformats.org/officeDocument/2006/relationships/image" Target="../media/image8.png"/><Relationship Id="rId4" Type="http://schemas.openxmlformats.org/officeDocument/2006/relationships/diagramLayout" Target="../diagrams/layout5.xml"/><Relationship Id="rId9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6.xml"/><Relationship Id="rId11" Type="http://schemas.openxmlformats.org/officeDocument/2006/relationships/image" Target="../media/image9.png"/><Relationship Id="rId5" Type="http://schemas.openxmlformats.org/officeDocument/2006/relationships/diagramQuickStyle" Target="../diagrams/quickStyle6.xml"/><Relationship Id="rId10" Type="http://schemas.openxmlformats.org/officeDocument/2006/relationships/image" Target="../media/image8.png"/><Relationship Id="rId4" Type="http://schemas.openxmlformats.org/officeDocument/2006/relationships/diagramLayout" Target="../diagrams/layout6.xml"/><Relationship Id="rId9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>
            <a:extLst>
              <a:ext uri="{FF2B5EF4-FFF2-40B4-BE49-F238E27FC236}">
                <a16:creationId xmlns="" xmlns:a16="http://schemas.microsoft.com/office/drawing/2014/main" id="{0A27F27E-F580-443D-9596-5D833176EA1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89709" y="1231900"/>
            <a:ext cx="7914904" cy="1412223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ru-RU" sz="2400" b="1" dirty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  <a:t>Публичная декларация</a:t>
            </a:r>
            <a:br>
              <a:rPr lang="ru-RU" sz="2400" b="1" dirty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</a:br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  <a:t>муниципальной программы Нефтеюганского района</a:t>
            </a:r>
            <a:endParaRPr lang="en-US" sz="2400" b="1" dirty="0">
              <a:solidFill>
                <a:schemeClr val="accent5">
                  <a:lumMod val="50000"/>
                </a:schemeClr>
              </a:solidFill>
              <a:latin typeface="Franklin Gothic Medium" panose="020B0603020102020204" pitchFamily="34" charset="0"/>
            </a:endParaRPr>
          </a:p>
        </p:txBody>
      </p:sp>
      <p:grpSp>
        <p:nvGrpSpPr>
          <p:cNvPr id="5" name="Группа 4">
            <a:extLst>
              <a:ext uri="{FF2B5EF4-FFF2-40B4-BE49-F238E27FC236}">
                <a16:creationId xmlns="" xmlns:a16="http://schemas.microsoft.com/office/drawing/2014/main" id="{CAE22D93-86C6-4012-8C95-C05004B2E97F}"/>
              </a:ext>
            </a:extLst>
          </p:cNvPr>
          <p:cNvGrpSpPr/>
          <p:nvPr/>
        </p:nvGrpSpPr>
        <p:grpSpPr>
          <a:xfrm>
            <a:off x="947651" y="2754884"/>
            <a:ext cx="7721336" cy="89285"/>
            <a:chOff x="947651" y="2754884"/>
            <a:chExt cx="7257566" cy="89285"/>
          </a:xfrm>
        </p:grpSpPr>
        <p:sp>
          <p:nvSpPr>
            <p:cNvPr id="16" name="Прямоугольник 15">
              <a:extLst>
                <a:ext uri="{FF2B5EF4-FFF2-40B4-BE49-F238E27FC236}">
                  <a16:creationId xmlns="" xmlns:a16="http://schemas.microsoft.com/office/drawing/2014/main" id="{37A4C5B6-209B-448F-B247-975927B0C84B}"/>
                </a:ext>
              </a:extLst>
            </p:cNvPr>
            <p:cNvSpPr/>
            <p:nvPr/>
          </p:nvSpPr>
          <p:spPr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Прямоугольник 16">
              <a:extLst>
                <a:ext uri="{FF2B5EF4-FFF2-40B4-BE49-F238E27FC236}">
                  <a16:creationId xmlns="" xmlns:a16="http://schemas.microsoft.com/office/drawing/2014/main" id="{C1FFCA75-318C-48BA-A2C5-8D9CCF5F7332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8" name="Title 1">
            <a:extLst>
              <a:ext uri="{FF2B5EF4-FFF2-40B4-BE49-F238E27FC236}">
                <a16:creationId xmlns="" xmlns:a16="http://schemas.microsoft.com/office/drawing/2014/main" id="{7EC25E79-69F1-4C15-99AF-A1FE4E9DF738}"/>
              </a:ext>
            </a:extLst>
          </p:cNvPr>
          <p:cNvSpPr txBox="1">
            <a:spLocks/>
          </p:cNvSpPr>
          <p:nvPr/>
        </p:nvSpPr>
        <p:spPr>
          <a:xfrm>
            <a:off x="1774607" y="2865206"/>
            <a:ext cx="5702039" cy="141706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sz="2400" b="1" dirty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  <a:t/>
            </a:r>
            <a:br>
              <a:rPr lang="en-US" sz="2400" b="1" dirty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</a:br>
            <a:endParaRPr lang="en-US" sz="2400" b="1" dirty="0">
              <a:solidFill>
                <a:schemeClr val="accent5">
                  <a:lumMod val="50000"/>
                </a:schemeClr>
              </a:solidFill>
              <a:latin typeface="Franklin Gothic Medium" panose="020B060302010202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947651" y="3122658"/>
            <a:ext cx="7721336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b="1" dirty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  <a:ea typeface="+mj-ea"/>
                <a:cs typeface="+mj-cs"/>
              </a:rPr>
              <a:t>«Развитие агропромышленного комплекса </a:t>
            </a:r>
            <a:br>
              <a:rPr lang="ru-RU" sz="2400" b="1" dirty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  <a:ea typeface="+mj-ea"/>
                <a:cs typeface="+mj-cs"/>
              </a:rPr>
            </a:br>
            <a:r>
              <a:rPr lang="ru-RU" sz="2400" b="1" dirty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  <a:ea typeface="+mj-ea"/>
                <a:cs typeface="+mj-cs"/>
              </a:rPr>
              <a:t>и рынков сельскохозяйственной продукции, </a:t>
            </a:r>
            <a:br>
              <a:rPr lang="ru-RU" sz="2400" b="1" dirty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  <a:ea typeface="+mj-ea"/>
                <a:cs typeface="+mj-cs"/>
              </a:rPr>
            </a:br>
            <a:r>
              <a:rPr lang="ru-RU" sz="2400" b="1" dirty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  <a:ea typeface="+mj-ea"/>
                <a:cs typeface="+mj-cs"/>
              </a:rPr>
              <a:t>сырья и продовольствия в Нефтеюганском районе </a:t>
            </a:r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  <a:ea typeface="+mj-ea"/>
                <a:cs typeface="+mj-cs"/>
              </a:rPr>
              <a:t>в 2019-2024 годах и на период до 2030 года»</a:t>
            </a:r>
            <a:r>
              <a:rPr kumimoji="0" lang="ru-RU" sz="2100" b="1" i="1" u="none" strike="noStrike" kern="0" cap="none" spc="0" normalizeH="0" baseline="0" noProof="0" dirty="0" smtClean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ru-RU" sz="2100" b="1" i="1" u="none" strike="noStrike" kern="0" cap="none" spc="0" normalizeH="0" baseline="0" noProof="0" dirty="0" smtClean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1028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820" y="77189"/>
            <a:ext cx="1365661" cy="18881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99436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Скругленный прямоугольник 26"/>
          <p:cNvSpPr/>
          <p:nvPr/>
        </p:nvSpPr>
        <p:spPr>
          <a:xfrm>
            <a:off x="3200210" y="2797832"/>
            <a:ext cx="2795149" cy="2067466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latin typeface="Franklin Gothic Medium" pitchFamily="34" charset="0"/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333365" y="3321169"/>
            <a:ext cx="2668628" cy="1164566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latin typeface="Franklin Gothic Medium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6654" y="132053"/>
            <a:ext cx="84331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Цель 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: </a:t>
            </a: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Устойчивое развитие агропромышленного комплекса и сельских территорий Нефтеюганского района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323730" y="3441939"/>
            <a:ext cx="274727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/>
              <a:t>развитие сельскохозяйственной потребительской кооперации</a:t>
            </a:r>
            <a:endParaRPr lang="ru-RU" sz="1600" b="1" dirty="0"/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4122464144"/>
              </p:ext>
            </p:extLst>
          </p:nvPr>
        </p:nvGraphicFramePr>
        <p:xfrm>
          <a:off x="3134904" y="3679437"/>
          <a:ext cx="2644794" cy="3627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3" name="Прямоугольник 42"/>
          <p:cNvSpPr/>
          <p:nvPr/>
        </p:nvSpPr>
        <p:spPr>
          <a:xfrm>
            <a:off x="3700733" y="1518250"/>
            <a:ext cx="2213761" cy="560717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Прямоугольник 43"/>
          <p:cNvSpPr/>
          <p:nvPr/>
        </p:nvSpPr>
        <p:spPr>
          <a:xfrm>
            <a:off x="6328515" y="1481659"/>
            <a:ext cx="2185757" cy="588681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рямоугольник 44"/>
          <p:cNvSpPr/>
          <p:nvPr/>
        </p:nvSpPr>
        <p:spPr>
          <a:xfrm>
            <a:off x="4303024" y="1625188"/>
            <a:ext cx="137441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600" b="1" dirty="0">
                <a:solidFill>
                  <a:schemeClr val="bg1"/>
                </a:solidFill>
              </a:rPr>
              <a:t>Направление</a:t>
            </a:r>
          </a:p>
        </p:txBody>
      </p:sp>
      <p:sp>
        <p:nvSpPr>
          <p:cNvPr id="46" name="Прямоугольник 45"/>
          <p:cNvSpPr/>
          <p:nvPr/>
        </p:nvSpPr>
        <p:spPr>
          <a:xfrm>
            <a:off x="610880" y="2366836"/>
            <a:ext cx="142058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Мероприятия</a:t>
            </a:r>
          </a:p>
        </p:txBody>
      </p:sp>
      <p:sp>
        <p:nvSpPr>
          <p:cNvPr id="47" name="Прямоугольник 46"/>
          <p:cNvSpPr/>
          <p:nvPr/>
        </p:nvSpPr>
        <p:spPr>
          <a:xfrm>
            <a:off x="6720115" y="1437870"/>
            <a:ext cx="157575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Ответственные </a:t>
            </a:r>
            <a:endParaRPr lang="en-US" sz="1600" b="1" dirty="0">
              <a:solidFill>
                <a:schemeClr val="bg1"/>
              </a:solidFill>
            </a:endParaRPr>
          </a:p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исполнители</a:t>
            </a:r>
          </a:p>
        </p:txBody>
      </p:sp>
      <p:sp>
        <p:nvSpPr>
          <p:cNvPr id="50" name="Овал 49"/>
          <p:cNvSpPr/>
          <p:nvPr/>
        </p:nvSpPr>
        <p:spPr>
          <a:xfrm>
            <a:off x="6090249" y="1473032"/>
            <a:ext cx="594554" cy="580056"/>
          </a:xfrm>
          <a:prstGeom prst="ellipse">
            <a:avLst/>
          </a:prstGeom>
          <a:solidFill>
            <a:schemeClr val="accent5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1" name="Рисунок 5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0407" y="1561382"/>
            <a:ext cx="450824" cy="411114"/>
          </a:xfrm>
          <a:prstGeom prst="rect">
            <a:avLst/>
          </a:prstGeom>
        </p:spPr>
      </p:pic>
      <p:sp>
        <p:nvSpPr>
          <p:cNvPr id="54" name="Прямоугольник 53"/>
          <p:cNvSpPr/>
          <p:nvPr/>
        </p:nvSpPr>
        <p:spPr>
          <a:xfrm>
            <a:off x="439985" y="2136014"/>
            <a:ext cx="870401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buClr>
                <a:srgbClr val="FF0000"/>
              </a:buClr>
            </a:pPr>
            <a:r>
              <a:rPr lang="ru-RU" b="1" dirty="0">
                <a:solidFill>
                  <a:schemeClr val="tx2">
                    <a:lumMod val="50000"/>
                  </a:schemeClr>
                </a:solidFill>
                <a:latin typeface="Franklin Gothic Book" pitchFamily="34" charset="0"/>
                <a:ea typeface="Times New Roman" panose="02020603050405020304" pitchFamily="18" charset="0"/>
              </a:rPr>
              <a:t>Задача 1: </a:t>
            </a:r>
            <a:r>
              <a:rPr lang="ru-RU" b="1" dirty="0">
                <a:solidFill>
                  <a:srgbClr val="44546A">
                    <a:lumMod val="50000"/>
                  </a:srgbClr>
                </a:solidFill>
                <a:latin typeface="Franklin Gothic Book" pitchFamily="34" charset="0"/>
                <a:ea typeface="Times New Roman" panose="02020603050405020304" pitchFamily="18" charset="0"/>
              </a:rPr>
              <a:t>Увеличение объемов производства и переработки основных видов сельскохозяйственной </a:t>
            </a:r>
            <a:r>
              <a:rPr lang="ru-RU" b="1" dirty="0" smtClean="0">
                <a:solidFill>
                  <a:srgbClr val="44546A">
                    <a:lumMod val="50000"/>
                  </a:srgbClr>
                </a:solidFill>
                <a:latin typeface="Franklin Gothic Book" pitchFamily="34" charset="0"/>
                <a:ea typeface="Times New Roman" panose="02020603050405020304" pitchFamily="18" charset="0"/>
              </a:rPr>
              <a:t>продукции</a:t>
            </a:r>
            <a:endParaRPr lang="ru-RU" b="1" dirty="0">
              <a:solidFill>
                <a:schemeClr val="tx2">
                  <a:lumMod val="50000"/>
                </a:schemeClr>
              </a:solidFill>
              <a:latin typeface="Franklin Gothic Book" pitchFamily="34" charset="0"/>
            </a:endParaRPr>
          </a:p>
        </p:txBody>
      </p:sp>
      <p:grpSp>
        <p:nvGrpSpPr>
          <p:cNvPr id="2" name="Группа 33">
            <a:extLst>
              <a:ext uri="{FF2B5EF4-FFF2-40B4-BE49-F238E27FC236}">
                <a16:creationId xmlns="" xmlns:a16="http://schemas.microsoft.com/office/drawing/2014/main" id="{1E7A8EA8-48FA-43F3-8FE3-6FA1BB797EF9}"/>
              </a:ext>
            </a:extLst>
          </p:cNvPr>
          <p:cNvGrpSpPr/>
          <p:nvPr/>
        </p:nvGrpSpPr>
        <p:grpSpPr>
          <a:xfrm>
            <a:off x="263257" y="1153341"/>
            <a:ext cx="7859486" cy="89285"/>
            <a:chOff x="947651" y="2754884"/>
            <a:chExt cx="7257566" cy="89285"/>
          </a:xfrm>
        </p:grpSpPr>
        <p:sp>
          <p:nvSpPr>
            <p:cNvPr id="58" name="Прямоугольник 57">
              <a:extLst>
                <a:ext uri="{FF2B5EF4-FFF2-40B4-BE49-F238E27FC236}">
                  <a16:creationId xmlns="" xmlns:a16="http://schemas.microsoft.com/office/drawing/2014/main" id="{F5DDBDC1-897C-409D-9489-D84754F16302}"/>
                </a:ext>
              </a:extLst>
            </p:cNvPr>
            <p:cNvSpPr/>
            <p:nvPr/>
          </p:nvSpPr>
          <p:spPr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9" name="Прямоугольник 58">
              <a:extLst>
                <a:ext uri="{FF2B5EF4-FFF2-40B4-BE49-F238E27FC236}">
                  <a16:creationId xmlns="" xmlns:a16="http://schemas.microsoft.com/office/drawing/2014/main" id="{E5438E87-10CD-40F7-8670-18A129432887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61" name="Пятиугольник 60"/>
          <p:cNvSpPr/>
          <p:nvPr/>
        </p:nvSpPr>
        <p:spPr>
          <a:xfrm>
            <a:off x="606242" y="5248254"/>
            <a:ext cx="8146005" cy="622903"/>
          </a:xfrm>
          <a:prstGeom prst="homePlate">
            <a:avLst/>
          </a:prstGeom>
          <a:solidFill>
            <a:schemeClr val="accent1">
              <a:lumMod val="75000"/>
            </a:schemeClr>
          </a:solidFill>
        </p:spPr>
        <p:style>
          <a:lnRef idx="3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62" name="Пятиугольник 4"/>
          <p:cNvSpPr txBox="1"/>
          <p:nvPr/>
        </p:nvSpPr>
        <p:spPr>
          <a:xfrm>
            <a:off x="743208" y="5248253"/>
            <a:ext cx="7529524" cy="606626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96012" tIns="48006" rIns="24003" bIns="48006" numCol="1" spcCol="1270" anchor="ctr" anchorCtr="0">
            <a:noAutofit/>
          </a:bodyPr>
          <a:lstStyle/>
          <a:p>
            <a:pPr fontAlgn="base"/>
            <a:r>
              <a:rPr lang="ru-RU" sz="2000" b="1" dirty="0" smtClean="0">
                <a:solidFill>
                  <a:schemeClr val="bg1"/>
                </a:solidFill>
              </a:rPr>
              <a:t>Создание сельскохозяйственного потребительского кооператива </a:t>
            </a:r>
            <a:endParaRPr lang="ru-RU" sz="2000" b="1" dirty="0">
              <a:solidFill>
                <a:schemeClr val="bg1"/>
              </a:solidFill>
            </a:endParaRPr>
          </a:p>
        </p:txBody>
      </p:sp>
      <p:pic>
        <p:nvPicPr>
          <p:cNvPr id="29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7083" y="521215"/>
            <a:ext cx="826270" cy="890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Прямоугольник 25"/>
          <p:cNvSpPr/>
          <p:nvPr/>
        </p:nvSpPr>
        <p:spPr>
          <a:xfrm>
            <a:off x="3295292" y="3226126"/>
            <a:ext cx="270006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/>
              <a:t>предоставление поддержки на развитие материально-технической базы сельскохозяйственных кооперативов</a:t>
            </a:r>
          </a:p>
        </p:txBody>
      </p:sp>
      <p:sp>
        <p:nvSpPr>
          <p:cNvPr id="28" name="Прямоугольник 27"/>
          <p:cNvSpPr/>
          <p:nvPr/>
        </p:nvSpPr>
        <p:spPr>
          <a:xfrm>
            <a:off x="872192" y="1494661"/>
            <a:ext cx="2280293" cy="558426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Овал 29"/>
          <p:cNvSpPr/>
          <p:nvPr/>
        </p:nvSpPr>
        <p:spPr>
          <a:xfrm>
            <a:off x="3459191" y="1509623"/>
            <a:ext cx="612475" cy="577970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1" name="Рисунок 3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8212" y="1561380"/>
            <a:ext cx="389211" cy="389211"/>
          </a:xfrm>
          <a:prstGeom prst="rect">
            <a:avLst/>
          </a:prstGeom>
        </p:spPr>
      </p:pic>
      <p:sp>
        <p:nvSpPr>
          <p:cNvPr id="32" name="Овал 31"/>
          <p:cNvSpPr/>
          <p:nvPr/>
        </p:nvSpPr>
        <p:spPr>
          <a:xfrm>
            <a:off x="431321" y="1466491"/>
            <a:ext cx="621110" cy="603849"/>
          </a:xfrm>
          <a:prstGeom prst="ellipse">
            <a:avLst/>
          </a:prstGeom>
          <a:solidFill>
            <a:srgbClr val="00B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1257861" y="1599085"/>
            <a:ext cx="142058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Мероприятия</a:t>
            </a:r>
          </a:p>
        </p:txBody>
      </p:sp>
      <p:pic>
        <p:nvPicPr>
          <p:cNvPr id="35" name="Рисунок 34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343" y="1586079"/>
            <a:ext cx="363500" cy="363500"/>
          </a:xfrm>
          <a:prstGeom prst="rect">
            <a:avLst/>
          </a:prstGeom>
        </p:spPr>
      </p:pic>
      <p:sp>
        <p:nvSpPr>
          <p:cNvPr id="37" name="Скругленный прямоугольник 36"/>
          <p:cNvSpPr/>
          <p:nvPr/>
        </p:nvSpPr>
        <p:spPr>
          <a:xfrm>
            <a:off x="6193766" y="3292416"/>
            <a:ext cx="2656937" cy="1184693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</a:rPr>
              <a:t>начальник отдела по сельскому хозяйству администрации Нефтеюганского района Березецкая Ю.Н.</a:t>
            </a:r>
            <a:endParaRPr lang="ru-RU" sz="16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645909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Скругленный прямоугольник 26"/>
          <p:cNvSpPr/>
          <p:nvPr/>
        </p:nvSpPr>
        <p:spPr>
          <a:xfrm>
            <a:off x="3044935" y="2562046"/>
            <a:ext cx="2795149" cy="1181820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latin typeface="Franklin Gothic Medium" pitchFamily="34" charset="0"/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411005" y="2562043"/>
            <a:ext cx="2513350" cy="1164566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latin typeface="Franklin Gothic Medium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6654" y="132053"/>
            <a:ext cx="84331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Цель 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: </a:t>
            </a: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Устойчивое развитие агропромышленного комплекса и сельских территорий Нефтеюганского района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409994" y="2639681"/>
            <a:ext cx="2531613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/>
              <a:t>улучшение жилищных условий граждан, проживающих в сельской местности</a:t>
            </a:r>
            <a:endParaRPr lang="ru-RU" sz="1600" b="1" dirty="0"/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4122464144"/>
              </p:ext>
            </p:extLst>
          </p:nvPr>
        </p:nvGraphicFramePr>
        <p:xfrm>
          <a:off x="3134904" y="3679437"/>
          <a:ext cx="2644794" cy="3627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3" name="Прямоугольник 42"/>
          <p:cNvSpPr/>
          <p:nvPr/>
        </p:nvSpPr>
        <p:spPr>
          <a:xfrm>
            <a:off x="3700733" y="1518250"/>
            <a:ext cx="2213761" cy="560717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Прямоугольник 43"/>
          <p:cNvSpPr/>
          <p:nvPr/>
        </p:nvSpPr>
        <p:spPr>
          <a:xfrm>
            <a:off x="6328515" y="1481659"/>
            <a:ext cx="2185757" cy="588681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рямоугольник 44"/>
          <p:cNvSpPr/>
          <p:nvPr/>
        </p:nvSpPr>
        <p:spPr>
          <a:xfrm>
            <a:off x="4303024" y="1625188"/>
            <a:ext cx="137441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600" b="1" dirty="0">
                <a:solidFill>
                  <a:schemeClr val="bg1"/>
                </a:solidFill>
              </a:rPr>
              <a:t>Направление</a:t>
            </a:r>
          </a:p>
        </p:txBody>
      </p:sp>
      <p:sp>
        <p:nvSpPr>
          <p:cNvPr id="47" name="Прямоугольник 46"/>
          <p:cNvSpPr/>
          <p:nvPr/>
        </p:nvSpPr>
        <p:spPr>
          <a:xfrm>
            <a:off x="6720115" y="1437870"/>
            <a:ext cx="157575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Ответственные </a:t>
            </a:r>
            <a:endParaRPr lang="en-US" sz="1600" b="1" dirty="0">
              <a:solidFill>
                <a:schemeClr val="bg1"/>
              </a:solidFill>
            </a:endParaRPr>
          </a:p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исполнители</a:t>
            </a:r>
          </a:p>
        </p:txBody>
      </p:sp>
      <p:sp>
        <p:nvSpPr>
          <p:cNvPr id="50" name="Овал 49"/>
          <p:cNvSpPr/>
          <p:nvPr/>
        </p:nvSpPr>
        <p:spPr>
          <a:xfrm>
            <a:off x="6090249" y="1473032"/>
            <a:ext cx="594554" cy="580056"/>
          </a:xfrm>
          <a:prstGeom prst="ellipse">
            <a:avLst/>
          </a:prstGeom>
          <a:solidFill>
            <a:schemeClr val="accent5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1" name="Рисунок 5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0407" y="1561382"/>
            <a:ext cx="450824" cy="411114"/>
          </a:xfrm>
          <a:prstGeom prst="rect">
            <a:avLst/>
          </a:prstGeom>
        </p:spPr>
      </p:pic>
      <p:sp>
        <p:nvSpPr>
          <p:cNvPr id="54" name="Прямоугольник 53"/>
          <p:cNvSpPr/>
          <p:nvPr/>
        </p:nvSpPr>
        <p:spPr>
          <a:xfrm>
            <a:off x="319217" y="2161894"/>
            <a:ext cx="583141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buClr>
                <a:srgbClr val="FF0000"/>
              </a:buClr>
            </a:pP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Franklin Gothic Book" pitchFamily="34" charset="0"/>
                <a:ea typeface="Times New Roman" panose="02020603050405020304" pitchFamily="18" charset="0"/>
              </a:rPr>
              <a:t>Задача 2. Устойчивое развитие сельских территорий</a:t>
            </a:r>
            <a:endParaRPr lang="ru-RU" b="1" dirty="0">
              <a:solidFill>
                <a:schemeClr val="tx2">
                  <a:lumMod val="50000"/>
                </a:schemeClr>
              </a:solidFill>
              <a:latin typeface="Franklin Gothic Book" pitchFamily="34" charset="0"/>
            </a:endParaRPr>
          </a:p>
        </p:txBody>
      </p:sp>
      <p:grpSp>
        <p:nvGrpSpPr>
          <p:cNvPr id="2" name="Группа 33">
            <a:extLst>
              <a:ext uri="{FF2B5EF4-FFF2-40B4-BE49-F238E27FC236}">
                <a16:creationId xmlns="" xmlns:a16="http://schemas.microsoft.com/office/drawing/2014/main" id="{1E7A8EA8-48FA-43F3-8FE3-6FA1BB797EF9}"/>
              </a:ext>
            </a:extLst>
          </p:cNvPr>
          <p:cNvGrpSpPr/>
          <p:nvPr/>
        </p:nvGrpSpPr>
        <p:grpSpPr>
          <a:xfrm>
            <a:off x="263257" y="1153341"/>
            <a:ext cx="7859486" cy="89285"/>
            <a:chOff x="947651" y="2754884"/>
            <a:chExt cx="7257566" cy="89285"/>
          </a:xfrm>
        </p:grpSpPr>
        <p:sp>
          <p:nvSpPr>
            <p:cNvPr id="58" name="Прямоугольник 57">
              <a:extLst>
                <a:ext uri="{FF2B5EF4-FFF2-40B4-BE49-F238E27FC236}">
                  <a16:creationId xmlns="" xmlns:a16="http://schemas.microsoft.com/office/drawing/2014/main" id="{F5DDBDC1-897C-409D-9489-D84754F16302}"/>
                </a:ext>
              </a:extLst>
            </p:cNvPr>
            <p:cNvSpPr/>
            <p:nvPr/>
          </p:nvSpPr>
          <p:spPr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9" name="Прямоугольник 58">
              <a:extLst>
                <a:ext uri="{FF2B5EF4-FFF2-40B4-BE49-F238E27FC236}">
                  <a16:creationId xmlns="" xmlns:a16="http://schemas.microsoft.com/office/drawing/2014/main" id="{E5438E87-10CD-40F7-8670-18A129432887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61" name="Пятиугольник 60"/>
          <p:cNvSpPr/>
          <p:nvPr/>
        </p:nvSpPr>
        <p:spPr>
          <a:xfrm>
            <a:off x="433714" y="6110896"/>
            <a:ext cx="8146005" cy="622903"/>
          </a:xfrm>
          <a:prstGeom prst="homePlate">
            <a:avLst/>
          </a:prstGeom>
          <a:solidFill>
            <a:schemeClr val="accent1">
              <a:lumMod val="75000"/>
            </a:schemeClr>
          </a:solidFill>
        </p:spPr>
        <p:style>
          <a:lnRef idx="3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62" name="Пятиугольник 4"/>
          <p:cNvSpPr txBox="1"/>
          <p:nvPr/>
        </p:nvSpPr>
        <p:spPr>
          <a:xfrm>
            <a:off x="544800" y="6110895"/>
            <a:ext cx="7529524" cy="606626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96012" tIns="48006" rIns="24003" bIns="48006" numCol="1" spcCol="1270" anchor="ctr" anchorCtr="0">
            <a:noAutofit/>
          </a:bodyPr>
          <a:lstStyle/>
          <a:p>
            <a:pPr fontAlgn="base"/>
            <a:r>
              <a:rPr lang="ru-RU" sz="2000" b="1" dirty="0" smtClean="0">
                <a:solidFill>
                  <a:schemeClr val="bg1"/>
                </a:solidFill>
              </a:rPr>
              <a:t>Ввод (приобретение) жилья для граждан, проживающих в сельской местности- 0,942 тыс.кв.м. к 2030 году</a:t>
            </a:r>
            <a:endParaRPr lang="ru-RU" sz="2000" b="1" dirty="0">
              <a:solidFill>
                <a:schemeClr val="bg1"/>
              </a:solidFill>
            </a:endParaRPr>
          </a:p>
        </p:txBody>
      </p:sp>
      <p:pic>
        <p:nvPicPr>
          <p:cNvPr id="29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7083" y="521215"/>
            <a:ext cx="826270" cy="890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Прямоугольник 25"/>
          <p:cNvSpPr/>
          <p:nvPr/>
        </p:nvSpPr>
        <p:spPr>
          <a:xfrm>
            <a:off x="3053750" y="2768926"/>
            <a:ext cx="278633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/>
              <a:t>предоставление социальных выплат на строительство (приобретение) жилья</a:t>
            </a:r>
          </a:p>
        </p:txBody>
      </p:sp>
      <p:sp>
        <p:nvSpPr>
          <p:cNvPr id="28" name="Прямоугольник 27"/>
          <p:cNvSpPr/>
          <p:nvPr/>
        </p:nvSpPr>
        <p:spPr>
          <a:xfrm>
            <a:off x="872192" y="1494661"/>
            <a:ext cx="2280293" cy="558426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Овал 29"/>
          <p:cNvSpPr/>
          <p:nvPr/>
        </p:nvSpPr>
        <p:spPr>
          <a:xfrm>
            <a:off x="3459191" y="1509623"/>
            <a:ext cx="612475" cy="577970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1" name="Рисунок 3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8212" y="1561380"/>
            <a:ext cx="389211" cy="389211"/>
          </a:xfrm>
          <a:prstGeom prst="rect">
            <a:avLst/>
          </a:prstGeom>
        </p:spPr>
      </p:pic>
      <p:sp>
        <p:nvSpPr>
          <p:cNvPr id="32" name="Овал 31"/>
          <p:cNvSpPr/>
          <p:nvPr/>
        </p:nvSpPr>
        <p:spPr>
          <a:xfrm>
            <a:off x="431321" y="1466491"/>
            <a:ext cx="621110" cy="603849"/>
          </a:xfrm>
          <a:prstGeom prst="ellipse">
            <a:avLst/>
          </a:prstGeom>
          <a:solidFill>
            <a:srgbClr val="00B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1257861" y="1599085"/>
            <a:ext cx="142058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Мероприятия</a:t>
            </a:r>
          </a:p>
        </p:txBody>
      </p:sp>
      <p:pic>
        <p:nvPicPr>
          <p:cNvPr id="35" name="Рисунок 34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343" y="1586079"/>
            <a:ext cx="363500" cy="363500"/>
          </a:xfrm>
          <a:prstGeom prst="rect">
            <a:avLst/>
          </a:prstGeom>
        </p:spPr>
      </p:pic>
      <p:sp>
        <p:nvSpPr>
          <p:cNvPr id="37" name="Скругленный прямоугольник 36"/>
          <p:cNvSpPr/>
          <p:nvPr/>
        </p:nvSpPr>
        <p:spPr>
          <a:xfrm>
            <a:off x="5934974" y="2119224"/>
            <a:ext cx="3096881" cy="1943818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</a:rPr>
              <a:t>начальник отдела по реализации жилищных программ департамента имущественных отношений Нефтеюганского района Гончаренко Т.Л.</a:t>
            </a:r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390876" y="4313208"/>
            <a:ext cx="2550732" cy="1204820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</a:rPr>
              <a:t>защита населения от болезней, общих для человека и животных</a:t>
            </a:r>
            <a:endParaRPr lang="ru-RU" sz="1600" b="1" dirty="0">
              <a:solidFill>
                <a:schemeClr val="tx1"/>
              </a:solidFill>
            </a:endParaRPr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3102446" y="4321834"/>
            <a:ext cx="2573736" cy="1196197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</a:rPr>
              <a:t>обеспечение стабильной благополучной эпизоотической обстановки </a:t>
            </a:r>
            <a:endParaRPr lang="ru-RU" sz="1600" b="1" dirty="0">
              <a:solidFill>
                <a:schemeClr val="tx1"/>
              </a:solidFill>
            </a:endParaRPr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5960852" y="5256364"/>
            <a:ext cx="3050876" cy="851138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</a:rPr>
              <a:t>директор МКУ «УКС и ЖКК Нефтеюганского района</a:t>
            </a:r>
          </a:p>
          <a:p>
            <a:pPr algn="ctr"/>
            <a:r>
              <a:rPr lang="ru-RU" sz="1600" b="1" dirty="0" smtClean="0">
                <a:solidFill>
                  <a:schemeClr val="tx1"/>
                </a:solidFill>
              </a:rPr>
              <a:t>Убасов С.В.</a:t>
            </a:r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5926349" y="4149305"/>
            <a:ext cx="3096882" cy="1043796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</a:rPr>
              <a:t>начальник отдела по сельскому хозяйству администрации Нефтеюганского района Березецкая Ю.Н.</a:t>
            </a:r>
            <a:endParaRPr lang="ru-RU" sz="16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645909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/>
          <p:cNvSpPr txBox="1">
            <a:spLocks/>
          </p:cNvSpPr>
          <p:nvPr/>
        </p:nvSpPr>
        <p:spPr>
          <a:xfrm>
            <a:off x="0" y="31138"/>
            <a:ext cx="8367623" cy="89620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ru-RU" sz="2400" b="1" dirty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  <a:t>Финансирование </a:t>
            </a:r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  <a:t>муниципальной программы</a:t>
            </a:r>
            <a:r>
              <a:rPr lang="ru-RU" sz="2400" b="1" dirty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  <a:t>, </a:t>
            </a:r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  <a:t>млн. рублей</a:t>
            </a:r>
            <a:endParaRPr lang="en-US" sz="2400" b="1" dirty="0">
              <a:solidFill>
                <a:schemeClr val="accent5">
                  <a:lumMod val="50000"/>
                </a:schemeClr>
              </a:solidFill>
              <a:latin typeface="Franklin Gothic Medium" panose="020B0603020102020204" pitchFamily="34" charset="0"/>
            </a:endParaRPr>
          </a:p>
        </p:txBody>
      </p:sp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val="3994986427"/>
              </p:ext>
            </p:extLst>
          </p:nvPr>
        </p:nvGraphicFramePr>
        <p:xfrm>
          <a:off x="3933644" y="1205000"/>
          <a:ext cx="5218027" cy="46695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6" name="Таблица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9086731"/>
              </p:ext>
            </p:extLst>
          </p:nvPr>
        </p:nvGraphicFramePr>
        <p:xfrm>
          <a:off x="1949572" y="1597622"/>
          <a:ext cx="2234240" cy="417379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23424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17890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Федеральный бюджет</a:t>
                      </a:r>
                    </a:p>
                  </a:txBody>
                  <a:tcPr marL="7620" marR="7620" marT="7620" marB="0" anchor="ctr"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4378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Бюджет Ханты-Мансийского</a:t>
                      </a:r>
                      <a:r>
                        <a:rPr lang="ru-RU" sz="14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автономного округа -Югра</a:t>
                      </a:r>
                      <a:endParaRPr lang="ru-RU" sz="14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l" fontAlgn="ctr"/>
                      <a:endParaRPr lang="ru-RU" sz="14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l" fontAlgn="ctr"/>
                      <a:endParaRPr lang="ru-RU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866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Бюджет Нефтеюганского</a:t>
                      </a:r>
                      <a:r>
                        <a:rPr lang="ru-RU" sz="14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района</a:t>
                      </a:r>
                    </a:p>
                    <a:p>
                      <a:pPr algn="l" fontAlgn="ctr"/>
                      <a:endParaRPr lang="ru-RU" sz="1400" kern="1200" baseline="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l" fontAlgn="ctr"/>
                      <a:endParaRPr lang="ru-RU" sz="1400" kern="1200" baseline="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l" fontAlgn="ctr"/>
                      <a:r>
                        <a:rPr lang="ru-RU" sz="14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Иные источники</a:t>
                      </a:r>
                      <a:endParaRPr lang="ru-RU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3165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Franklin Gothic Medium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4214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Franklin Gothic Medium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7219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Franklin Gothic Medium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154042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Franklin Gothic Medium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8429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Franklin Gothic Medium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7" name="Прямоугольник 16"/>
          <p:cNvSpPr/>
          <p:nvPr/>
        </p:nvSpPr>
        <p:spPr>
          <a:xfrm>
            <a:off x="413713" y="2010580"/>
            <a:ext cx="327804" cy="33400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3" name="Прямоугольник 82"/>
          <p:cNvSpPr/>
          <p:nvPr/>
        </p:nvSpPr>
        <p:spPr>
          <a:xfrm>
            <a:off x="415329" y="2919883"/>
            <a:ext cx="336430" cy="334002"/>
          </a:xfrm>
          <a:prstGeom prst="rect">
            <a:avLst/>
          </a:prstGeom>
          <a:solidFill>
            <a:srgbClr val="E287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7" name="Прямоугольник 86"/>
          <p:cNvSpPr/>
          <p:nvPr/>
        </p:nvSpPr>
        <p:spPr>
          <a:xfrm>
            <a:off x="424628" y="3752499"/>
            <a:ext cx="319176" cy="334002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0" name="Прямоугольник 89"/>
          <p:cNvSpPr/>
          <p:nvPr/>
        </p:nvSpPr>
        <p:spPr>
          <a:xfrm>
            <a:off x="821600" y="2028592"/>
            <a:ext cx="79154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1,573 </a:t>
            </a:r>
            <a:endParaRPr lang="ru-RU" dirty="0">
              <a:latin typeface="Franklin Gothic Medium" pitchFamily="34" charset="0"/>
              <a:cs typeface="Calibri" panose="020F0502020204030204" pitchFamily="34" charset="0"/>
            </a:endParaRPr>
          </a:p>
        </p:txBody>
      </p:sp>
      <p:sp>
        <p:nvSpPr>
          <p:cNvPr id="91" name="Прямоугольник 90"/>
          <p:cNvSpPr/>
          <p:nvPr/>
        </p:nvSpPr>
        <p:spPr>
          <a:xfrm>
            <a:off x="871629" y="3683562"/>
            <a:ext cx="85365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86,58</a:t>
            </a:r>
            <a:endParaRPr lang="ru-RU" dirty="0"/>
          </a:p>
        </p:txBody>
      </p:sp>
      <p:sp>
        <p:nvSpPr>
          <p:cNvPr id="92" name="Прямоугольник 91"/>
          <p:cNvSpPr/>
          <p:nvPr/>
        </p:nvSpPr>
        <p:spPr>
          <a:xfrm>
            <a:off x="836225" y="2859499"/>
            <a:ext cx="93219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84,2 </a:t>
            </a:r>
            <a:endParaRPr lang="ru-RU" dirty="0">
              <a:latin typeface="Franklin Gothic Medium" pitchFamily="34" charset="0"/>
              <a:cs typeface="Calibri" panose="020F0502020204030204" pitchFamily="34" charset="0"/>
            </a:endParaRPr>
          </a:p>
        </p:txBody>
      </p:sp>
      <p:grpSp>
        <p:nvGrpSpPr>
          <p:cNvPr id="29" name="Группа 28">
            <a:extLst>
              <a:ext uri="{FF2B5EF4-FFF2-40B4-BE49-F238E27FC236}">
                <a16:creationId xmlns="" xmlns:a16="http://schemas.microsoft.com/office/drawing/2014/main" id="{C7C6CE0A-E69F-4027-BF8B-B33274183080}"/>
              </a:ext>
            </a:extLst>
          </p:cNvPr>
          <p:cNvGrpSpPr/>
          <p:nvPr/>
        </p:nvGrpSpPr>
        <p:grpSpPr>
          <a:xfrm>
            <a:off x="-12192" y="1024906"/>
            <a:ext cx="7859486" cy="89285"/>
            <a:chOff x="947651" y="2754884"/>
            <a:chExt cx="7257566" cy="89285"/>
          </a:xfrm>
        </p:grpSpPr>
        <p:sp>
          <p:nvSpPr>
            <p:cNvPr id="30" name="Прямоугольник 29">
              <a:extLst>
                <a:ext uri="{FF2B5EF4-FFF2-40B4-BE49-F238E27FC236}">
                  <a16:creationId xmlns="" xmlns:a16="http://schemas.microsoft.com/office/drawing/2014/main" id="{5BCF956B-8B98-4760-9B8B-8D944EFE084A}"/>
                </a:ext>
              </a:extLst>
            </p:cNvPr>
            <p:cNvSpPr/>
            <p:nvPr/>
          </p:nvSpPr>
          <p:spPr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1" name="Прямоугольник 30">
              <a:extLst>
                <a:ext uri="{FF2B5EF4-FFF2-40B4-BE49-F238E27FC236}">
                  <a16:creationId xmlns="" xmlns:a16="http://schemas.microsoft.com/office/drawing/2014/main" id="{16E1AAD6-6A42-4921-8BE0-C3245A6BD813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aphicFrame>
        <p:nvGraphicFramePr>
          <p:cNvPr id="40" name="Диаграмма 39">
            <a:extLst>
              <a:ext uri="{FF2B5EF4-FFF2-40B4-BE49-F238E27FC236}">
                <a16:creationId xmlns="" xmlns:a16="http://schemas.microsoft.com/office/drawing/2014/main" id="{422B0A89-D7F0-4A1C-8806-D4ABFB9F814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29303711"/>
              </p:ext>
            </p:extLst>
          </p:nvPr>
        </p:nvGraphicFramePr>
        <p:xfrm>
          <a:off x="3917551" y="1234579"/>
          <a:ext cx="5409744" cy="47318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8" name="Прямоугольник 17"/>
          <p:cNvSpPr/>
          <p:nvPr/>
        </p:nvSpPr>
        <p:spPr>
          <a:xfrm>
            <a:off x="6143956" y="3488879"/>
            <a:ext cx="98674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00B050"/>
                </a:solidFill>
                <a:latin typeface="Franklin Gothic Medium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189,9</a:t>
            </a:r>
            <a:endParaRPr lang="ru-RU" sz="2400" b="1" dirty="0">
              <a:solidFill>
                <a:srgbClr val="00B050"/>
              </a:solidFill>
              <a:latin typeface="Franklin Gothic Medium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</p:txBody>
      </p:sp>
      <p:pic>
        <p:nvPicPr>
          <p:cNvPr id="19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7083" y="452204"/>
            <a:ext cx="826270" cy="890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Прямоугольник 19"/>
          <p:cNvSpPr/>
          <p:nvPr/>
        </p:nvSpPr>
        <p:spPr>
          <a:xfrm>
            <a:off x="937764" y="4457064"/>
            <a:ext cx="85365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17,5</a:t>
            </a:r>
            <a:endParaRPr lang="ru-RU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447632" y="4422483"/>
            <a:ext cx="319176" cy="33400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50584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Прямоугольник 24"/>
          <p:cNvSpPr/>
          <p:nvPr/>
        </p:nvSpPr>
        <p:spPr>
          <a:xfrm>
            <a:off x="647701" y="2320338"/>
            <a:ext cx="2295857" cy="1009024"/>
          </a:xfrm>
          <a:prstGeom prst="rect">
            <a:avLst/>
          </a:prstGeom>
          <a:solidFill>
            <a:schemeClr val="bg1">
              <a:lumMod val="85000"/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Franklin Gothic Medium" pitchFamily="34" charset="0"/>
              </a:rPr>
              <a:t>Соисполнители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681005" y="1205120"/>
            <a:ext cx="2262553" cy="932313"/>
          </a:xfrm>
          <a:prstGeom prst="rect">
            <a:avLst/>
          </a:prstGeom>
          <a:solidFill>
            <a:schemeClr val="bg1">
              <a:lumMod val="85000"/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Franklin Gothic Medium" pitchFamily="34" charset="0"/>
              </a:rPr>
              <a:t>Ответственный исполнитель</a:t>
            </a: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93386" y="88250"/>
            <a:ext cx="8646853" cy="896209"/>
          </a:xfrm>
          <a:prstGeom prst="rect">
            <a:avLst/>
          </a:prstGeom>
          <a:effectLst/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Franklin Gothic Medium" pitchFamily="34" charset="0"/>
              </a:rPr>
              <a:t>Ответственный исполнитель (соисполнители ) муниципальной программы</a:t>
            </a:r>
            <a:endParaRPr lang="en-US" sz="2800" b="1" dirty="0">
              <a:solidFill>
                <a:schemeClr val="accent1">
                  <a:lumMod val="50000"/>
                </a:schemeClr>
              </a:solidFill>
              <a:latin typeface="Franklin Gothic Medium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157730" y="1471222"/>
            <a:ext cx="24878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Franklin Gothic Book" pitchFamily="34" charset="0"/>
              </a:rPr>
              <a:t> </a:t>
            </a:r>
            <a:endParaRPr lang="ru-RU" sz="2000" b="1" dirty="0">
              <a:solidFill>
                <a:schemeClr val="tx2">
                  <a:lumMod val="50000"/>
                </a:schemeClr>
              </a:solidFill>
              <a:latin typeface="Franklin Gothic Book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015770" y="1433122"/>
            <a:ext cx="511893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Franklin Gothic Medium" pitchFamily="34" charset="0"/>
              </a:rPr>
              <a:t>Отдел по сельскому хозяйству администрации Нефтеюганского района</a:t>
            </a:r>
            <a:endParaRPr lang="ru-RU" dirty="0">
              <a:solidFill>
                <a:schemeClr val="tx2">
                  <a:lumMod val="50000"/>
                </a:schemeClr>
              </a:solidFill>
              <a:latin typeface="Franklin Gothic Medium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054794" y="2371741"/>
            <a:ext cx="578279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Franklin Gothic Medium" pitchFamily="34" charset="0"/>
              </a:rPr>
              <a:t>Департамент строительства и жилищно-коммунального комплекса Нефтеюганского района</a:t>
            </a:r>
          </a:p>
        </p:txBody>
      </p:sp>
      <p:grpSp>
        <p:nvGrpSpPr>
          <p:cNvPr id="35" name="Группа 34">
            <a:extLst>
              <a:ext uri="{FF2B5EF4-FFF2-40B4-BE49-F238E27FC236}">
                <a16:creationId xmlns="" xmlns:a16="http://schemas.microsoft.com/office/drawing/2014/main" id="{ECF62C37-E2BB-4DBB-8005-DED4B6C3F29B}"/>
              </a:ext>
            </a:extLst>
          </p:cNvPr>
          <p:cNvGrpSpPr/>
          <p:nvPr/>
        </p:nvGrpSpPr>
        <p:grpSpPr>
          <a:xfrm>
            <a:off x="0" y="959530"/>
            <a:ext cx="7859486" cy="89285"/>
            <a:chOff x="947651" y="2754884"/>
            <a:chExt cx="7257566" cy="89285"/>
          </a:xfrm>
        </p:grpSpPr>
        <p:sp>
          <p:nvSpPr>
            <p:cNvPr id="36" name="Прямоугольник 35">
              <a:extLst>
                <a:ext uri="{FF2B5EF4-FFF2-40B4-BE49-F238E27FC236}">
                  <a16:creationId xmlns="" xmlns:a16="http://schemas.microsoft.com/office/drawing/2014/main" id="{046A3631-639E-466D-8A77-3657DE9080D8}"/>
                </a:ext>
              </a:extLst>
            </p:cNvPr>
            <p:cNvSpPr/>
            <p:nvPr/>
          </p:nvSpPr>
          <p:spPr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7" name="Прямоугольник 36">
              <a:extLst>
                <a:ext uri="{FF2B5EF4-FFF2-40B4-BE49-F238E27FC236}">
                  <a16:creationId xmlns="" xmlns:a16="http://schemas.microsoft.com/office/drawing/2014/main" id="{E49B628D-02C5-4A3B-B622-8A9166518EC3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5" name="Прямоугольник 14"/>
          <p:cNvSpPr/>
          <p:nvPr/>
        </p:nvSpPr>
        <p:spPr>
          <a:xfrm>
            <a:off x="3064319" y="3220563"/>
            <a:ext cx="56759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Franklin Gothic Medium" pitchFamily="34" charset="0"/>
              </a:rPr>
              <a:t>Департамент имущественных отношений Нефтеюганского района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3107058" y="4133798"/>
            <a:ext cx="559044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Franklin Gothic Medium" pitchFamily="34" charset="0"/>
              </a:rPr>
              <a:t>МКУ «Управление капитального строительства </a:t>
            </a:r>
            <a:br>
              <a:rPr lang="ru-RU" dirty="0">
                <a:solidFill>
                  <a:schemeClr val="tx2">
                    <a:lumMod val="50000"/>
                  </a:schemeClr>
                </a:solidFill>
                <a:latin typeface="Franklin Gothic Medium" pitchFamily="34" charset="0"/>
              </a:rPr>
            </a:br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Franklin Gothic Medium" pitchFamily="34" charset="0"/>
              </a:rPr>
              <a:t>и жилищно-коммунального комплекса Нефтеюганского района»</a:t>
            </a:r>
          </a:p>
        </p:txBody>
      </p:sp>
      <p:pic>
        <p:nvPicPr>
          <p:cNvPr id="20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34709" y="67598"/>
            <a:ext cx="826270" cy="890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Прямоугольник 20"/>
          <p:cNvSpPr/>
          <p:nvPr/>
        </p:nvSpPr>
        <p:spPr>
          <a:xfrm>
            <a:off x="3149797" y="5419699"/>
            <a:ext cx="559044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Franklin Gothic Medium" pitchFamily="34" charset="0"/>
              </a:rPr>
              <a:t>МКУ «Управление по делам администрации Нефтеюганского района»</a:t>
            </a:r>
          </a:p>
        </p:txBody>
      </p:sp>
    </p:spTree>
    <p:extLst>
      <p:ext uri="{BB962C8B-B14F-4D97-AF65-F5344CB8AC3E}">
        <p14:creationId xmlns:p14="http://schemas.microsoft.com/office/powerpoint/2010/main" val="10297463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>
          <a:xfrm>
            <a:off x="497147" y="-14262"/>
            <a:ext cx="8646853" cy="89620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Franklin Gothic Medium" pitchFamily="34" charset="0"/>
              </a:rPr>
              <a:t>Цели и задачи муниципальной программы</a:t>
            </a:r>
            <a:endParaRPr lang="en-US" sz="2800" b="1" dirty="0">
              <a:solidFill>
                <a:schemeClr val="accent1">
                  <a:lumMod val="50000"/>
                </a:schemeClr>
              </a:solidFill>
              <a:latin typeface="Franklin Gothic Medium" pitchFamily="34" charset="0"/>
            </a:endParaRPr>
          </a:p>
        </p:txBody>
      </p:sp>
      <p:sp>
        <p:nvSpPr>
          <p:cNvPr id="9" name="Объект 2"/>
          <p:cNvSpPr txBox="1">
            <a:spLocks/>
          </p:cNvSpPr>
          <p:nvPr/>
        </p:nvSpPr>
        <p:spPr>
          <a:xfrm>
            <a:off x="2779143" y="1581342"/>
            <a:ext cx="5477774" cy="12863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just">
              <a:lnSpc>
                <a:spcPct val="100000"/>
              </a:lnSpc>
              <a:buClr>
                <a:srgbClr val="FF0000"/>
              </a:buClr>
            </a:pPr>
            <a:endParaRPr lang="ru-RU" sz="2000" dirty="0">
              <a:solidFill>
                <a:schemeClr val="tx2">
                  <a:lumMod val="50000"/>
                </a:schemeClr>
              </a:solidFill>
              <a:latin typeface="Franklin Gothic Medium" pitchFamily="34" charset="0"/>
            </a:endParaRPr>
          </a:p>
        </p:txBody>
      </p:sp>
      <p:grpSp>
        <p:nvGrpSpPr>
          <p:cNvPr id="7" name="Группа 6"/>
          <p:cNvGrpSpPr/>
          <p:nvPr/>
        </p:nvGrpSpPr>
        <p:grpSpPr>
          <a:xfrm>
            <a:off x="2271254" y="1817412"/>
            <a:ext cx="336492" cy="299892"/>
            <a:chOff x="2147276" y="1700808"/>
            <a:chExt cx="336492" cy="299892"/>
          </a:xfrm>
          <a:solidFill>
            <a:srgbClr val="00B050"/>
          </a:solidFill>
        </p:grpSpPr>
        <p:sp>
          <p:nvSpPr>
            <p:cNvPr id="10" name="Нашивка 65"/>
            <p:cNvSpPr/>
            <p:nvPr/>
          </p:nvSpPr>
          <p:spPr>
            <a:xfrm>
              <a:off x="2147276" y="1700808"/>
              <a:ext cx="192476" cy="299892"/>
            </a:xfrm>
            <a:prstGeom prst="chevron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900" tIns="42450" rIns="84900" bIns="42450"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11" name="Нашивка 66"/>
            <p:cNvSpPr/>
            <p:nvPr/>
          </p:nvSpPr>
          <p:spPr>
            <a:xfrm>
              <a:off x="2291292" y="1700808"/>
              <a:ext cx="192476" cy="299892"/>
            </a:xfrm>
            <a:prstGeom prst="chevron">
              <a:avLst/>
            </a:prstGeom>
            <a:grpFill/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900" tIns="42450" rIns="84900" bIns="42450"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</p:grpSp>
      <p:sp>
        <p:nvSpPr>
          <p:cNvPr id="2" name="Овал 1"/>
          <p:cNvSpPr/>
          <p:nvPr/>
        </p:nvSpPr>
        <p:spPr>
          <a:xfrm>
            <a:off x="454241" y="1694767"/>
            <a:ext cx="545182" cy="545182"/>
          </a:xfrm>
          <a:prstGeom prst="ellipse">
            <a:avLst/>
          </a:prstGeom>
          <a:solidFill>
            <a:schemeClr val="bg1"/>
          </a:solidFill>
          <a:ln w="28575">
            <a:solidFill>
              <a:srgbClr val="00B050"/>
            </a:solidFill>
            <a:prstDash val="soli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Franklin Gothic Heavy" panose="020B0903020102020204" pitchFamily="34" charset="0"/>
              </a:rPr>
              <a:t>1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273687" y="1736525"/>
            <a:ext cx="94929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Franklin Gothic Heavy" panose="020B0903020102020204" pitchFamily="34" charset="0"/>
              </a:rPr>
              <a:t>ЦЕЛЬ</a:t>
            </a:r>
          </a:p>
        </p:txBody>
      </p:sp>
      <p:grpSp>
        <p:nvGrpSpPr>
          <p:cNvPr id="42" name="Группа 41">
            <a:extLst>
              <a:ext uri="{FF2B5EF4-FFF2-40B4-BE49-F238E27FC236}">
                <a16:creationId xmlns="" xmlns:a16="http://schemas.microsoft.com/office/drawing/2014/main" id="{D1C832A0-B704-4DAC-A887-33C365C9CC61}"/>
              </a:ext>
            </a:extLst>
          </p:cNvPr>
          <p:cNvGrpSpPr/>
          <p:nvPr/>
        </p:nvGrpSpPr>
        <p:grpSpPr>
          <a:xfrm>
            <a:off x="0" y="959530"/>
            <a:ext cx="7859486" cy="89285"/>
            <a:chOff x="947651" y="2754884"/>
            <a:chExt cx="7257566" cy="89285"/>
          </a:xfrm>
        </p:grpSpPr>
        <p:sp>
          <p:nvSpPr>
            <p:cNvPr id="43" name="Прямоугольник 42">
              <a:extLst>
                <a:ext uri="{FF2B5EF4-FFF2-40B4-BE49-F238E27FC236}">
                  <a16:creationId xmlns="" xmlns:a16="http://schemas.microsoft.com/office/drawing/2014/main" id="{07582EAA-751A-47BF-9A96-FE8787FF747A}"/>
                </a:ext>
              </a:extLst>
            </p:cNvPr>
            <p:cNvSpPr/>
            <p:nvPr/>
          </p:nvSpPr>
          <p:spPr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4" name="Прямоугольник 43">
              <a:extLst>
                <a:ext uri="{FF2B5EF4-FFF2-40B4-BE49-F238E27FC236}">
                  <a16:creationId xmlns="" xmlns:a16="http://schemas.microsoft.com/office/drawing/2014/main" id="{1DDBB906-6737-434B-986D-5731AE3FD97B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1649434" y="3310382"/>
            <a:ext cx="587776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Franklin Gothic Medium" pitchFamily="34" charset="0"/>
                <a:ea typeface="+mj-ea"/>
                <a:cs typeface="+mj-cs"/>
              </a:rPr>
              <a:t>ЗАДАЧИ 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Franklin Gothic Medium" pitchFamily="34" charset="0"/>
                <a:ea typeface="+mj-ea"/>
                <a:cs typeface="+mj-cs"/>
              </a:rPr>
              <a:t>МУНИЦИПАЛЬНОЙ ПРОГРАММЫ</a:t>
            </a: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Franklin Gothic Medium" pitchFamily="34" charset="0"/>
                <a:ea typeface="+mj-ea"/>
                <a:cs typeface="+mj-cs"/>
              </a:rPr>
              <a:t>:</a:t>
            </a:r>
          </a:p>
        </p:txBody>
      </p:sp>
      <p:sp>
        <p:nvSpPr>
          <p:cNvPr id="14" name="Овал 13"/>
          <p:cNvSpPr/>
          <p:nvPr/>
        </p:nvSpPr>
        <p:spPr>
          <a:xfrm>
            <a:off x="409548" y="4066492"/>
            <a:ext cx="545182" cy="545182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5"/>
            </a:solidFill>
            <a:prstDash val="soli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Franklin Gothic Heavy" panose="020B0903020102020204" pitchFamily="34" charset="0"/>
              </a:rPr>
              <a:t>1</a:t>
            </a:r>
          </a:p>
        </p:txBody>
      </p:sp>
      <p:sp>
        <p:nvSpPr>
          <p:cNvPr id="15" name="Овал 14"/>
          <p:cNvSpPr/>
          <p:nvPr/>
        </p:nvSpPr>
        <p:spPr>
          <a:xfrm>
            <a:off x="390498" y="5038042"/>
            <a:ext cx="545182" cy="545182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5"/>
            </a:solidFill>
            <a:prstDash val="soli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  <a:latin typeface="Franklin Gothic Heavy" panose="020B0903020102020204" pitchFamily="34" charset="0"/>
              </a:rPr>
              <a:t>2</a:t>
            </a:r>
            <a:endParaRPr lang="ru-RU" sz="2000" dirty="0">
              <a:solidFill>
                <a:schemeClr val="accent1">
                  <a:lumMod val="50000"/>
                </a:schemeClr>
              </a:solidFill>
              <a:latin typeface="Franklin Gothic Heavy" panose="020B0903020102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187962" y="4108250"/>
            <a:ext cx="135043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Franklin Gothic Heavy" panose="020B0903020102020204" pitchFamily="34" charset="0"/>
              </a:rPr>
              <a:t>ЗАДАЧА</a:t>
            </a:r>
            <a:endParaRPr lang="ru-RU" sz="2400" dirty="0">
              <a:solidFill>
                <a:schemeClr val="accent1">
                  <a:lumMod val="50000"/>
                </a:schemeClr>
              </a:solidFill>
              <a:latin typeface="Franklin Gothic Heavy" panose="020B0903020102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178437" y="5060067"/>
            <a:ext cx="135043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Franklin Gothic Heavy" panose="020B0903020102020204" pitchFamily="34" charset="0"/>
              </a:rPr>
              <a:t>ЗАДАЧА</a:t>
            </a:r>
            <a:endParaRPr lang="ru-RU" sz="2400" dirty="0">
              <a:solidFill>
                <a:schemeClr val="accent1">
                  <a:lumMod val="50000"/>
                </a:schemeClr>
              </a:solidFill>
              <a:latin typeface="Franklin Gothic Heavy" panose="020B0903020102020204" pitchFamily="34" charset="0"/>
            </a:endParaRPr>
          </a:p>
        </p:txBody>
      </p:sp>
      <p:grpSp>
        <p:nvGrpSpPr>
          <p:cNvPr id="18" name="Группа 17"/>
          <p:cNvGrpSpPr/>
          <p:nvPr/>
        </p:nvGrpSpPr>
        <p:grpSpPr>
          <a:xfrm>
            <a:off x="2663908" y="4189137"/>
            <a:ext cx="336492" cy="299892"/>
            <a:chOff x="2147276" y="1700808"/>
            <a:chExt cx="336492" cy="299892"/>
          </a:xfrm>
          <a:solidFill>
            <a:schemeClr val="accent5"/>
          </a:solidFill>
        </p:grpSpPr>
        <p:sp>
          <p:nvSpPr>
            <p:cNvPr id="19" name="Нашивка 65"/>
            <p:cNvSpPr/>
            <p:nvPr/>
          </p:nvSpPr>
          <p:spPr>
            <a:xfrm>
              <a:off x="2147276" y="1700808"/>
              <a:ext cx="192476" cy="299892"/>
            </a:xfrm>
            <a:prstGeom prst="chevron">
              <a:avLst/>
            </a:prstGeom>
            <a:grpFill/>
            <a:ln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900" tIns="42450" rIns="84900" bIns="42450"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20" name="Нашивка 66"/>
            <p:cNvSpPr/>
            <p:nvPr/>
          </p:nvSpPr>
          <p:spPr>
            <a:xfrm>
              <a:off x="2291292" y="1700808"/>
              <a:ext cx="192476" cy="299892"/>
            </a:xfrm>
            <a:prstGeom prst="chevron">
              <a:avLst/>
            </a:prstGeom>
            <a:grpFill/>
            <a:ln w="3175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900" tIns="42450" rIns="84900" bIns="42450"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1" name="Группа 20"/>
          <p:cNvGrpSpPr/>
          <p:nvPr/>
        </p:nvGrpSpPr>
        <p:grpSpPr>
          <a:xfrm>
            <a:off x="2651138" y="5140953"/>
            <a:ext cx="336492" cy="299892"/>
            <a:chOff x="2147276" y="1700808"/>
            <a:chExt cx="336492" cy="299892"/>
          </a:xfrm>
          <a:solidFill>
            <a:schemeClr val="accent5"/>
          </a:solidFill>
        </p:grpSpPr>
        <p:sp>
          <p:nvSpPr>
            <p:cNvPr id="22" name="Нашивка 65"/>
            <p:cNvSpPr/>
            <p:nvPr/>
          </p:nvSpPr>
          <p:spPr>
            <a:xfrm>
              <a:off x="2147276" y="1700808"/>
              <a:ext cx="192476" cy="299892"/>
            </a:xfrm>
            <a:prstGeom prst="chevron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900" tIns="42450" rIns="84900" bIns="42450"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23" name="Нашивка 66"/>
            <p:cNvSpPr/>
            <p:nvPr/>
          </p:nvSpPr>
          <p:spPr>
            <a:xfrm>
              <a:off x="2291292" y="1700808"/>
              <a:ext cx="192476" cy="299892"/>
            </a:xfrm>
            <a:prstGeom prst="chevron">
              <a:avLst/>
            </a:prstGeom>
            <a:grpFill/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900" tIns="42450" rIns="84900" bIns="42450"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</p:grpSp>
      <p:sp>
        <p:nvSpPr>
          <p:cNvPr id="24" name="Объект 2"/>
          <p:cNvSpPr txBox="1">
            <a:spLocks/>
          </p:cNvSpPr>
          <p:nvPr/>
        </p:nvSpPr>
        <p:spPr>
          <a:xfrm>
            <a:off x="3131568" y="4066492"/>
            <a:ext cx="5477774" cy="10744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just">
              <a:lnSpc>
                <a:spcPct val="100000"/>
              </a:lnSpc>
              <a:buClr>
                <a:srgbClr val="FF0000"/>
              </a:buClr>
            </a:pPr>
            <a:r>
              <a:rPr lang="ru-RU" sz="2000" b="1" dirty="0">
                <a:solidFill>
                  <a:schemeClr val="tx2">
                    <a:lumMod val="50000"/>
                  </a:schemeClr>
                </a:solidFill>
                <a:latin typeface="Franklin Gothic Book" pitchFamily="34" charset="0"/>
                <a:ea typeface="Times New Roman" panose="02020603050405020304" pitchFamily="18" charset="0"/>
              </a:rPr>
              <a:t>Увеличение объемов производства и переработки основных видов сельскохозяйственной продукции</a:t>
            </a:r>
          </a:p>
        </p:txBody>
      </p:sp>
      <p:sp>
        <p:nvSpPr>
          <p:cNvPr id="25" name="Объект 2"/>
          <p:cNvSpPr txBox="1">
            <a:spLocks/>
          </p:cNvSpPr>
          <p:nvPr/>
        </p:nvSpPr>
        <p:spPr>
          <a:xfrm>
            <a:off x="3198243" y="5140953"/>
            <a:ext cx="5477774" cy="12863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just">
              <a:lnSpc>
                <a:spcPct val="100000"/>
              </a:lnSpc>
              <a:buClr>
                <a:srgbClr val="FF0000"/>
              </a:buClr>
            </a:pPr>
            <a:r>
              <a:rPr lang="ru-RU" sz="2000" b="1" dirty="0">
                <a:solidFill>
                  <a:schemeClr val="tx2">
                    <a:lumMod val="50000"/>
                  </a:schemeClr>
                </a:solidFill>
                <a:latin typeface="Franklin Gothic Book" pitchFamily="34" charset="0"/>
                <a:ea typeface="Times New Roman" panose="02020603050405020304" pitchFamily="18" charset="0"/>
              </a:rPr>
              <a:t>Устойчивое развитие сельских территорий</a:t>
            </a:r>
          </a:p>
        </p:txBody>
      </p:sp>
      <p:pic>
        <p:nvPicPr>
          <p:cNvPr id="26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34709" y="67598"/>
            <a:ext cx="826270" cy="890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813853" y="1697276"/>
            <a:ext cx="544306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chemeClr val="tx2">
                    <a:lumMod val="50000"/>
                  </a:schemeClr>
                </a:solidFill>
                <a:latin typeface="Franklin Gothic Book" pitchFamily="34" charset="0"/>
                <a:ea typeface="Times New Roman" panose="02020603050405020304" pitchFamily="18" charset="0"/>
              </a:rPr>
              <a:t>Устойчивое развитие агропромышленного комплекса </a:t>
            </a: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Franklin Gothic Book" pitchFamily="34" charset="0"/>
                <a:ea typeface="Times New Roman" panose="02020603050405020304" pitchFamily="18" charset="0"/>
              </a:rPr>
              <a:t>и </a:t>
            </a:r>
            <a:r>
              <a:rPr lang="ru-RU" sz="2000" b="1" dirty="0">
                <a:solidFill>
                  <a:schemeClr val="tx2">
                    <a:lumMod val="50000"/>
                  </a:schemeClr>
                </a:solidFill>
                <a:latin typeface="Franklin Gothic Book" pitchFamily="34" charset="0"/>
                <a:ea typeface="Times New Roman" panose="02020603050405020304" pitchFamily="18" charset="0"/>
              </a:rPr>
              <a:t>сельских территорий Нефтеюганского района</a:t>
            </a:r>
          </a:p>
        </p:txBody>
      </p:sp>
    </p:spTree>
    <p:extLst>
      <p:ext uri="{BB962C8B-B14F-4D97-AF65-F5344CB8AC3E}">
        <p14:creationId xmlns:p14="http://schemas.microsoft.com/office/powerpoint/2010/main" val="42766327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Скругленный прямоугольник 26"/>
          <p:cNvSpPr/>
          <p:nvPr/>
        </p:nvSpPr>
        <p:spPr>
          <a:xfrm>
            <a:off x="3217463" y="3065251"/>
            <a:ext cx="2795149" cy="1170319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latin typeface="Franklin Gothic Medium" pitchFamily="34" charset="0"/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333365" y="3321169"/>
            <a:ext cx="2668628" cy="1164566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latin typeface="Franklin Gothic Medium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6654" y="132053"/>
            <a:ext cx="84331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Цель 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: </a:t>
            </a: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Устойчивое развитие агропромышленного комплекса и сельских территорий Нефтеюганского района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297851" y="3312543"/>
            <a:ext cx="274727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/>
              <a:t>поддержка </a:t>
            </a:r>
            <a:r>
              <a:rPr lang="ru-RU" sz="1600" b="1" dirty="0"/>
              <a:t>растениеводства, переработки и реализации продукции растениеводства</a:t>
            </a:r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4122464144"/>
              </p:ext>
            </p:extLst>
          </p:nvPr>
        </p:nvGraphicFramePr>
        <p:xfrm>
          <a:off x="3134904" y="3679437"/>
          <a:ext cx="2644794" cy="3627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3" name="Прямоугольник 42"/>
          <p:cNvSpPr/>
          <p:nvPr/>
        </p:nvSpPr>
        <p:spPr>
          <a:xfrm>
            <a:off x="3700733" y="1518250"/>
            <a:ext cx="2213761" cy="560717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Прямоугольник 43"/>
          <p:cNvSpPr/>
          <p:nvPr/>
        </p:nvSpPr>
        <p:spPr>
          <a:xfrm>
            <a:off x="6328515" y="1481659"/>
            <a:ext cx="2185757" cy="588681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рямоугольник 44"/>
          <p:cNvSpPr/>
          <p:nvPr/>
        </p:nvSpPr>
        <p:spPr>
          <a:xfrm>
            <a:off x="4303024" y="1625188"/>
            <a:ext cx="137441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600" b="1" dirty="0">
                <a:solidFill>
                  <a:schemeClr val="bg1"/>
                </a:solidFill>
              </a:rPr>
              <a:t>Направление</a:t>
            </a:r>
          </a:p>
        </p:txBody>
      </p:sp>
      <p:sp>
        <p:nvSpPr>
          <p:cNvPr id="46" name="Прямоугольник 45"/>
          <p:cNvSpPr/>
          <p:nvPr/>
        </p:nvSpPr>
        <p:spPr>
          <a:xfrm>
            <a:off x="610880" y="2366836"/>
            <a:ext cx="142058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Мероприятия</a:t>
            </a:r>
          </a:p>
        </p:txBody>
      </p:sp>
      <p:sp>
        <p:nvSpPr>
          <p:cNvPr id="47" name="Прямоугольник 46"/>
          <p:cNvSpPr/>
          <p:nvPr/>
        </p:nvSpPr>
        <p:spPr>
          <a:xfrm>
            <a:off x="6720115" y="1437870"/>
            <a:ext cx="157575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Ответственные </a:t>
            </a:r>
            <a:endParaRPr lang="en-US" sz="1600" b="1" dirty="0">
              <a:solidFill>
                <a:schemeClr val="bg1"/>
              </a:solidFill>
            </a:endParaRPr>
          </a:p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исполнители</a:t>
            </a:r>
          </a:p>
        </p:txBody>
      </p:sp>
      <p:sp>
        <p:nvSpPr>
          <p:cNvPr id="50" name="Овал 49"/>
          <p:cNvSpPr/>
          <p:nvPr/>
        </p:nvSpPr>
        <p:spPr>
          <a:xfrm>
            <a:off x="6090249" y="1473032"/>
            <a:ext cx="594554" cy="580056"/>
          </a:xfrm>
          <a:prstGeom prst="ellipse">
            <a:avLst/>
          </a:prstGeom>
          <a:solidFill>
            <a:schemeClr val="accent5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1" name="Рисунок 5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0407" y="1561382"/>
            <a:ext cx="450824" cy="411114"/>
          </a:xfrm>
          <a:prstGeom prst="rect">
            <a:avLst/>
          </a:prstGeom>
        </p:spPr>
      </p:pic>
      <p:sp>
        <p:nvSpPr>
          <p:cNvPr id="54" name="Прямоугольник 53"/>
          <p:cNvSpPr/>
          <p:nvPr/>
        </p:nvSpPr>
        <p:spPr>
          <a:xfrm>
            <a:off x="439985" y="2136014"/>
            <a:ext cx="870401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buClr>
                <a:srgbClr val="FF0000"/>
              </a:buClr>
            </a:pPr>
            <a:r>
              <a:rPr lang="ru-RU" b="1" dirty="0">
                <a:solidFill>
                  <a:schemeClr val="tx2">
                    <a:lumMod val="50000"/>
                  </a:schemeClr>
                </a:solidFill>
                <a:latin typeface="Franklin Gothic Book" pitchFamily="34" charset="0"/>
                <a:ea typeface="Times New Roman" panose="02020603050405020304" pitchFamily="18" charset="0"/>
              </a:rPr>
              <a:t>Задача 1: </a:t>
            </a:r>
            <a:r>
              <a:rPr lang="ru-RU" b="1" dirty="0">
                <a:solidFill>
                  <a:srgbClr val="44546A">
                    <a:lumMod val="50000"/>
                  </a:srgbClr>
                </a:solidFill>
                <a:latin typeface="Franklin Gothic Book" pitchFamily="34" charset="0"/>
                <a:ea typeface="Times New Roman" panose="02020603050405020304" pitchFamily="18" charset="0"/>
              </a:rPr>
              <a:t>Увеличение объемов производства и переработки основных видов сельскохозяйственной </a:t>
            </a:r>
            <a:r>
              <a:rPr lang="ru-RU" b="1" dirty="0" smtClean="0">
                <a:solidFill>
                  <a:srgbClr val="44546A">
                    <a:lumMod val="50000"/>
                  </a:srgbClr>
                </a:solidFill>
                <a:latin typeface="Franklin Gothic Book" pitchFamily="34" charset="0"/>
                <a:ea typeface="Times New Roman" panose="02020603050405020304" pitchFamily="18" charset="0"/>
              </a:rPr>
              <a:t>продукции</a:t>
            </a:r>
            <a:endParaRPr lang="ru-RU" b="1" dirty="0">
              <a:solidFill>
                <a:schemeClr val="tx2">
                  <a:lumMod val="50000"/>
                </a:schemeClr>
              </a:solidFill>
              <a:latin typeface="Franklin Gothic Book" pitchFamily="34" charset="0"/>
            </a:endParaRPr>
          </a:p>
        </p:txBody>
      </p:sp>
      <p:grpSp>
        <p:nvGrpSpPr>
          <p:cNvPr id="34" name="Группа 33">
            <a:extLst>
              <a:ext uri="{FF2B5EF4-FFF2-40B4-BE49-F238E27FC236}">
                <a16:creationId xmlns="" xmlns:a16="http://schemas.microsoft.com/office/drawing/2014/main" id="{1E7A8EA8-48FA-43F3-8FE3-6FA1BB797EF9}"/>
              </a:ext>
            </a:extLst>
          </p:cNvPr>
          <p:cNvGrpSpPr/>
          <p:nvPr/>
        </p:nvGrpSpPr>
        <p:grpSpPr>
          <a:xfrm>
            <a:off x="263257" y="1153341"/>
            <a:ext cx="7859486" cy="89285"/>
            <a:chOff x="947651" y="2754884"/>
            <a:chExt cx="7257566" cy="89285"/>
          </a:xfrm>
        </p:grpSpPr>
        <p:sp>
          <p:nvSpPr>
            <p:cNvPr id="58" name="Прямоугольник 57">
              <a:extLst>
                <a:ext uri="{FF2B5EF4-FFF2-40B4-BE49-F238E27FC236}">
                  <a16:creationId xmlns="" xmlns:a16="http://schemas.microsoft.com/office/drawing/2014/main" id="{F5DDBDC1-897C-409D-9489-D84754F16302}"/>
                </a:ext>
              </a:extLst>
            </p:cNvPr>
            <p:cNvSpPr/>
            <p:nvPr/>
          </p:nvSpPr>
          <p:spPr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9" name="Прямоугольник 58">
              <a:extLst>
                <a:ext uri="{FF2B5EF4-FFF2-40B4-BE49-F238E27FC236}">
                  <a16:creationId xmlns="" xmlns:a16="http://schemas.microsoft.com/office/drawing/2014/main" id="{E5438E87-10CD-40F7-8670-18A129432887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61" name="Пятиугольник 60"/>
          <p:cNvSpPr/>
          <p:nvPr/>
        </p:nvSpPr>
        <p:spPr>
          <a:xfrm>
            <a:off x="597615" y="4946329"/>
            <a:ext cx="8146005" cy="622903"/>
          </a:xfrm>
          <a:prstGeom prst="homePlate">
            <a:avLst/>
          </a:prstGeom>
          <a:solidFill>
            <a:schemeClr val="accent1">
              <a:lumMod val="75000"/>
            </a:schemeClr>
          </a:solidFill>
        </p:spPr>
        <p:style>
          <a:lnRef idx="3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62" name="Пятиугольник 4"/>
          <p:cNvSpPr txBox="1"/>
          <p:nvPr/>
        </p:nvSpPr>
        <p:spPr>
          <a:xfrm>
            <a:off x="786340" y="4972207"/>
            <a:ext cx="7529524" cy="606626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96012" tIns="48006" rIns="24003" bIns="48006" numCol="1" spcCol="1270" anchor="ctr" anchorCtr="0">
            <a:noAutofit/>
          </a:bodyPr>
          <a:lstStyle/>
          <a:p>
            <a:pPr fontAlgn="base"/>
            <a:r>
              <a:rPr lang="ru-RU" sz="1400" dirty="0">
                <a:solidFill>
                  <a:schemeClr val="bg1"/>
                </a:solidFill>
                <a:latin typeface="Franklin Gothic Book" pitchFamily="34" charset="0"/>
              </a:rPr>
              <a:t> </a:t>
            </a:r>
            <a:r>
              <a:rPr lang="ru-RU" sz="2000" b="1" dirty="0">
                <a:solidFill>
                  <a:schemeClr val="bg1"/>
                </a:solidFill>
              </a:rPr>
              <a:t>Валовый сбор овощей  открытого </a:t>
            </a:r>
            <a:r>
              <a:rPr lang="ru-RU" sz="2000" b="1" dirty="0" smtClean="0">
                <a:solidFill>
                  <a:schemeClr val="bg1"/>
                </a:solidFill>
              </a:rPr>
              <a:t>грунта – 290,0 тонн к 2030 году</a:t>
            </a:r>
            <a:endParaRPr lang="ru-RU" sz="2000" b="1" dirty="0">
              <a:solidFill>
                <a:schemeClr val="bg1"/>
              </a:solidFill>
            </a:endParaRPr>
          </a:p>
        </p:txBody>
      </p:sp>
      <p:pic>
        <p:nvPicPr>
          <p:cNvPr id="29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7083" y="521215"/>
            <a:ext cx="826270" cy="890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Прямоугольник 25"/>
          <p:cNvSpPr/>
          <p:nvPr/>
        </p:nvSpPr>
        <p:spPr>
          <a:xfrm>
            <a:off x="3252159" y="3113984"/>
            <a:ext cx="270006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/>
              <a:t>предоставление субсидий за произведенную и реализованную продукцию растениеводства</a:t>
            </a:r>
            <a:endParaRPr lang="ru-RU" sz="1600" b="1" dirty="0"/>
          </a:p>
        </p:txBody>
      </p:sp>
      <p:sp>
        <p:nvSpPr>
          <p:cNvPr id="28" name="Прямоугольник 27"/>
          <p:cNvSpPr/>
          <p:nvPr/>
        </p:nvSpPr>
        <p:spPr>
          <a:xfrm>
            <a:off x="872192" y="1494661"/>
            <a:ext cx="2280293" cy="558426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Овал 29"/>
          <p:cNvSpPr/>
          <p:nvPr/>
        </p:nvSpPr>
        <p:spPr>
          <a:xfrm>
            <a:off x="3459191" y="1509623"/>
            <a:ext cx="612475" cy="577970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1" name="Рисунок 3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8212" y="1561380"/>
            <a:ext cx="389211" cy="389211"/>
          </a:xfrm>
          <a:prstGeom prst="rect">
            <a:avLst/>
          </a:prstGeom>
        </p:spPr>
      </p:pic>
      <p:sp>
        <p:nvSpPr>
          <p:cNvPr id="32" name="Овал 31"/>
          <p:cNvSpPr/>
          <p:nvPr/>
        </p:nvSpPr>
        <p:spPr>
          <a:xfrm>
            <a:off x="431321" y="1466491"/>
            <a:ext cx="621110" cy="603849"/>
          </a:xfrm>
          <a:prstGeom prst="ellipse">
            <a:avLst/>
          </a:prstGeom>
          <a:solidFill>
            <a:srgbClr val="00B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1257861" y="1599085"/>
            <a:ext cx="142058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Мероприятия</a:t>
            </a:r>
          </a:p>
        </p:txBody>
      </p:sp>
      <p:pic>
        <p:nvPicPr>
          <p:cNvPr id="35" name="Рисунок 34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343" y="1586079"/>
            <a:ext cx="363500" cy="363500"/>
          </a:xfrm>
          <a:prstGeom prst="rect">
            <a:avLst/>
          </a:prstGeom>
        </p:spPr>
      </p:pic>
      <p:sp>
        <p:nvSpPr>
          <p:cNvPr id="37" name="Скругленный прямоугольник 36"/>
          <p:cNvSpPr/>
          <p:nvPr/>
        </p:nvSpPr>
        <p:spPr>
          <a:xfrm>
            <a:off x="6193766" y="3292416"/>
            <a:ext cx="2656937" cy="1184693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</a:rPr>
              <a:t>главный специалист отдела по сельскому хозяйству администрации Нефтеюганского района Нагуманова О.М.</a:t>
            </a:r>
            <a:endParaRPr lang="ru-RU" sz="16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64590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Пятиугольник 33"/>
          <p:cNvSpPr/>
          <p:nvPr/>
        </p:nvSpPr>
        <p:spPr>
          <a:xfrm>
            <a:off x="620619" y="5685326"/>
            <a:ext cx="8146005" cy="622903"/>
          </a:xfrm>
          <a:prstGeom prst="homePlate">
            <a:avLst/>
          </a:prstGeom>
          <a:solidFill>
            <a:schemeClr val="accent1">
              <a:lumMod val="75000"/>
            </a:schemeClr>
          </a:solidFill>
        </p:spPr>
        <p:style>
          <a:lnRef idx="3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27" name="Скругленный прямоугольник 26"/>
          <p:cNvSpPr/>
          <p:nvPr/>
        </p:nvSpPr>
        <p:spPr>
          <a:xfrm>
            <a:off x="3153527" y="2782345"/>
            <a:ext cx="2795149" cy="2067466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latin typeface="Franklin Gothic Medium" pitchFamily="34" charset="0"/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333365" y="3321169"/>
            <a:ext cx="2668628" cy="1164566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latin typeface="Franklin Gothic Medium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6654" y="132053"/>
            <a:ext cx="84331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Цель 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: </a:t>
            </a: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Устойчивое развитие агропромышленного комплекса и сельских территорий Нефтеюганского района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315104" y="3605841"/>
            <a:ext cx="274727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/>
              <a:t>поддержка развития животноводства</a:t>
            </a:r>
            <a:endParaRPr lang="ru-RU" sz="1600" b="1" dirty="0"/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4122464144"/>
              </p:ext>
            </p:extLst>
          </p:nvPr>
        </p:nvGraphicFramePr>
        <p:xfrm>
          <a:off x="3134904" y="3679437"/>
          <a:ext cx="2644794" cy="3627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3" name="Прямоугольник 42"/>
          <p:cNvSpPr/>
          <p:nvPr/>
        </p:nvSpPr>
        <p:spPr>
          <a:xfrm>
            <a:off x="3700733" y="1518250"/>
            <a:ext cx="2213761" cy="560717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Прямоугольник 43"/>
          <p:cNvSpPr/>
          <p:nvPr/>
        </p:nvSpPr>
        <p:spPr>
          <a:xfrm>
            <a:off x="6328515" y="1481659"/>
            <a:ext cx="2185757" cy="588681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рямоугольник 44"/>
          <p:cNvSpPr/>
          <p:nvPr/>
        </p:nvSpPr>
        <p:spPr>
          <a:xfrm>
            <a:off x="4303024" y="1625188"/>
            <a:ext cx="137441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600" b="1" dirty="0">
                <a:solidFill>
                  <a:schemeClr val="bg1"/>
                </a:solidFill>
              </a:rPr>
              <a:t>Направление</a:t>
            </a:r>
          </a:p>
        </p:txBody>
      </p:sp>
      <p:sp>
        <p:nvSpPr>
          <p:cNvPr id="46" name="Прямоугольник 45"/>
          <p:cNvSpPr/>
          <p:nvPr/>
        </p:nvSpPr>
        <p:spPr>
          <a:xfrm>
            <a:off x="610880" y="2366836"/>
            <a:ext cx="142058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Мероприятия</a:t>
            </a:r>
          </a:p>
        </p:txBody>
      </p:sp>
      <p:sp>
        <p:nvSpPr>
          <p:cNvPr id="47" name="Прямоугольник 46"/>
          <p:cNvSpPr/>
          <p:nvPr/>
        </p:nvSpPr>
        <p:spPr>
          <a:xfrm>
            <a:off x="6720115" y="1437870"/>
            <a:ext cx="157575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Ответственные </a:t>
            </a:r>
            <a:endParaRPr lang="en-US" sz="1600" b="1" dirty="0">
              <a:solidFill>
                <a:schemeClr val="bg1"/>
              </a:solidFill>
            </a:endParaRPr>
          </a:p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исполнители</a:t>
            </a:r>
          </a:p>
        </p:txBody>
      </p:sp>
      <p:sp>
        <p:nvSpPr>
          <p:cNvPr id="50" name="Овал 49"/>
          <p:cNvSpPr/>
          <p:nvPr/>
        </p:nvSpPr>
        <p:spPr>
          <a:xfrm>
            <a:off x="6090249" y="1473032"/>
            <a:ext cx="594554" cy="580056"/>
          </a:xfrm>
          <a:prstGeom prst="ellipse">
            <a:avLst/>
          </a:prstGeom>
          <a:solidFill>
            <a:schemeClr val="accent5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1" name="Рисунок 5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0407" y="1561382"/>
            <a:ext cx="450824" cy="411114"/>
          </a:xfrm>
          <a:prstGeom prst="rect">
            <a:avLst/>
          </a:prstGeom>
        </p:spPr>
      </p:pic>
      <p:sp>
        <p:nvSpPr>
          <p:cNvPr id="54" name="Прямоугольник 53"/>
          <p:cNvSpPr/>
          <p:nvPr/>
        </p:nvSpPr>
        <p:spPr>
          <a:xfrm>
            <a:off x="439985" y="2136014"/>
            <a:ext cx="870401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buClr>
                <a:srgbClr val="FF0000"/>
              </a:buClr>
            </a:pPr>
            <a:r>
              <a:rPr lang="ru-RU" b="1" dirty="0">
                <a:solidFill>
                  <a:schemeClr val="tx2">
                    <a:lumMod val="50000"/>
                  </a:schemeClr>
                </a:solidFill>
                <a:latin typeface="Franklin Gothic Book" pitchFamily="34" charset="0"/>
                <a:ea typeface="Times New Roman" panose="02020603050405020304" pitchFamily="18" charset="0"/>
              </a:rPr>
              <a:t>Задача 1: </a:t>
            </a:r>
            <a:r>
              <a:rPr lang="ru-RU" b="1" dirty="0">
                <a:solidFill>
                  <a:srgbClr val="44546A">
                    <a:lumMod val="50000"/>
                  </a:srgbClr>
                </a:solidFill>
                <a:latin typeface="Franklin Gothic Book" pitchFamily="34" charset="0"/>
                <a:ea typeface="Times New Roman" panose="02020603050405020304" pitchFamily="18" charset="0"/>
              </a:rPr>
              <a:t>Увеличение объемов производства и переработки основных видов сельскохозяйственной </a:t>
            </a:r>
            <a:r>
              <a:rPr lang="ru-RU" b="1" dirty="0" smtClean="0">
                <a:solidFill>
                  <a:srgbClr val="44546A">
                    <a:lumMod val="50000"/>
                  </a:srgbClr>
                </a:solidFill>
                <a:latin typeface="Franklin Gothic Book" pitchFamily="34" charset="0"/>
                <a:ea typeface="Times New Roman" panose="02020603050405020304" pitchFamily="18" charset="0"/>
              </a:rPr>
              <a:t>продукции</a:t>
            </a:r>
            <a:endParaRPr lang="ru-RU" b="1" dirty="0">
              <a:solidFill>
                <a:schemeClr val="tx2">
                  <a:lumMod val="50000"/>
                </a:schemeClr>
              </a:solidFill>
              <a:latin typeface="Franklin Gothic Book" pitchFamily="34" charset="0"/>
            </a:endParaRPr>
          </a:p>
        </p:txBody>
      </p:sp>
      <p:grpSp>
        <p:nvGrpSpPr>
          <p:cNvPr id="2" name="Группа 33">
            <a:extLst>
              <a:ext uri="{FF2B5EF4-FFF2-40B4-BE49-F238E27FC236}">
                <a16:creationId xmlns="" xmlns:a16="http://schemas.microsoft.com/office/drawing/2014/main" id="{1E7A8EA8-48FA-43F3-8FE3-6FA1BB797EF9}"/>
              </a:ext>
            </a:extLst>
          </p:cNvPr>
          <p:cNvGrpSpPr/>
          <p:nvPr/>
        </p:nvGrpSpPr>
        <p:grpSpPr>
          <a:xfrm>
            <a:off x="263257" y="1153341"/>
            <a:ext cx="7859486" cy="89285"/>
            <a:chOff x="947651" y="2754884"/>
            <a:chExt cx="7257566" cy="89285"/>
          </a:xfrm>
        </p:grpSpPr>
        <p:sp>
          <p:nvSpPr>
            <p:cNvPr id="58" name="Прямоугольник 57">
              <a:extLst>
                <a:ext uri="{FF2B5EF4-FFF2-40B4-BE49-F238E27FC236}">
                  <a16:creationId xmlns="" xmlns:a16="http://schemas.microsoft.com/office/drawing/2014/main" id="{F5DDBDC1-897C-409D-9489-D84754F16302}"/>
                </a:ext>
              </a:extLst>
            </p:cNvPr>
            <p:cNvSpPr/>
            <p:nvPr/>
          </p:nvSpPr>
          <p:spPr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9" name="Прямоугольник 58">
              <a:extLst>
                <a:ext uri="{FF2B5EF4-FFF2-40B4-BE49-F238E27FC236}">
                  <a16:creationId xmlns="" xmlns:a16="http://schemas.microsoft.com/office/drawing/2014/main" id="{E5438E87-10CD-40F7-8670-18A129432887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61" name="Пятиугольник 60"/>
          <p:cNvSpPr/>
          <p:nvPr/>
        </p:nvSpPr>
        <p:spPr>
          <a:xfrm>
            <a:off x="632121" y="4972209"/>
            <a:ext cx="8146005" cy="622903"/>
          </a:xfrm>
          <a:prstGeom prst="homePlate">
            <a:avLst/>
          </a:prstGeom>
          <a:solidFill>
            <a:schemeClr val="accent1">
              <a:lumMod val="75000"/>
            </a:schemeClr>
          </a:solidFill>
        </p:spPr>
        <p:style>
          <a:lnRef idx="3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62" name="Пятиугольник 4"/>
          <p:cNvSpPr txBox="1"/>
          <p:nvPr/>
        </p:nvSpPr>
        <p:spPr>
          <a:xfrm>
            <a:off x="786340" y="4972207"/>
            <a:ext cx="7529524" cy="606626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96012" tIns="48006" rIns="24003" bIns="48006" numCol="1" spcCol="1270" anchor="ctr" anchorCtr="0">
            <a:noAutofit/>
          </a:bodyPr>
          <a:lstStyle/>
          <a:p>
            <a:pPr fontAlgn="base"/>
            <a:r>
              <a:rPr lang="ru-RU" sz="2000" b="1" dirty="0" smtClean="0">
                <a:solidFill>
                  <a:schemeClr val="bg1"/>
                </a:solidFill>
              </a:rPr>
              <a:t>Общее поголовье сельскохозяйственных животных (за исключением кроликов и птицы)- 6700 голов к 2030 году</a:t>
            </a:r>
            <a:endParaRPr lang="ru-RU" sz="2000" b="1" dirty="0">
              <a:solidFill>
                <a:schemeClr val="bg1"/>
              </a:solidFill>
            </a:endParaRPr>
          </a:p>
        </p:txBody>
      </p:sp>
      <p:pic>
        <p:nvPicPr>
          <p:cNvPr id="29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7083" y="521215"/>
            <a:ext cx="826270" cy="890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Прямоугольник 25"/>
          <p:cNvSpPr/>
          <p:nvPr/>
        </p:nvSpPr>
        <p:spPr>
          <a:xfrm>
            <a:off x="3243533" y="2967334"/>
            <a:ext cx="2700068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100" b="1" dirty="0" smtClean="0"/>
              <a:t>предоставление субсидий за продукцию животноводства; на содержание маточного поголовья скота; обеспечение с/х объектов коммунальными </a:t>
            </a:r>
            <a:r>
              <a:rPr lang="ru-RU" sz="1100" b="1" dirty="0"/>
              <a:t>услугами, приобретение ГСМ, </a:t>
            </a:r>
            <a:r>
              <a:rPr lang="ru-RU" sz="1100" b="1" dirty="0" smtClean="0"/>
              <a:t>запчастей для с/х техники и (или) техники;</a:t>
            </a:r>
            <a:endParaRPr lang="ru-RU" sz="1100" b="1" dirty="0"/>
          </a:p>
          <a:p>
            <a:pPr algn="ctr"/>
            <a:r>
              <a:rPr lang="ru-RU" sz="1100" b="1" dirty="0" smtClean="0"/>
              <a:t>корма </a:t>
            </a:r>
            <a:r>
              <a:rPr lang="ru-RU" sz="1100" b="1" dirty="0"/>
              <a:t>для сельскохозяйственных животных</a:t>
            </a:r>
          </a:p>
        </p:txBody>
      </p:sp>
      <p:sp>
        <p:nvSpPr>
          <p:cNvPr id="28" name="Прямоугольник 27"/>
          <p:cNvSpPr/>
          <p:nvPr/>
        </p:nvSpPr>
        <p:spPr>
          <a:xfrm>
            <a:off x="872192" y="1494661"/>
            <a:ext cx="2280293" cy="558426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Овал 29"/>
          <p:cNvSpPr/>
          <p:nvPr/>
        </p:nvSpPr>
        <p:spPr>
          <a:xfrm>
            <a:off x="3459191" y="1509623"/>
            <a:ext cx="612475" cy="577970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1" name="Рисунок 3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8212" y="1561380"/>
            <a:ext cx="389211" cy="389211"/>
          </a:xfrm>
          <a:prstGeom prst="rect">
            <a:avLst/>
          </a:prstGeom>
        </p:spPr>
      </p:pic>
      <p:sp>
        <p:nvSpPr>
          <p:cNvPr id="32" name="Овал 31"/>
          <p:cNvSpPr/>
          <p:nvPr/>
        </p:nvSpPr>
        <p:spPr>
          <a:xfrm>
            <a:off x="431321" y="1466491"/>
            <a:ext cx="621110" cy="603849"/>
          </a:xfrm>
          <a:prstGeom prst="ellipse">
            <a:avLst/>
          </a:prstGeom>
          <a:solidFill>
            <a:srgbClr val="00B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1257861" y="1599085"/>
            <a:ext cx="142058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Мероприятия</a:t>
            </a:r>
          </a:p>
        </p:txBody>
      </p:sp>
      <p:pic>
        <p:nvPicPr>
          <p:cNvPr id="35" name="Рисунок 34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343" y="1586079"/>
            <a:ext cx="363500" cy="363500"/>
          </a:xfrm>
          <a:prstGeom prst="rect">
            <a:avLst/>
          </a:prstGeom>
        </p:spPr>
      </p:pic>
      <p:sp>
        <p:nvSpPr>
          <p:cNvPr id="37" name="Скругленный прямоугольник 36"/>
          <p:cNvSpPr/>
          <p:nvPr/>
        </p:nvSpPr>
        <p:spPr>
          <a:xfrm>
            <a:off x="6193766" y="3292416"/>
            <a:ext cx="2656937" cy="1184693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</a:rPr>
              <a:t>начальник отдела по сельскому хозяйству администрации Нефтеюганского района Березецкая Ю.Н.</a:t>
            </a:r>
            <a:endParaRPr lang="ru-RU" sz="1600" b="1" dirty="0">
              <a:solidFill>
                <a:schemeClr val="tx1"/>
              </a:solidFill>
            </a:endParaRPr>
          </a:p>
        </p:txBody>
      </p:sp>
      <p:sp>
        <p:nvSpPr>
          <p:cNvPr id="36" name="Пятиугольник 4"/>
          <p:cNvSpPr txBox="1"/>
          <p:nvPr/>
        </p:nvSpPr>
        <p:spPr>
          <a:xfrm>
            <a:off x="809344" y="5702577"/>
            <a:ext cx="7529524" cy="606626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96012" tIns="48006" rIns="24003" bIns="48006" numCol="1" spcCol="1270" anchor="ctr" anchorCtr="0">
            <a:noAutofit/>
          </a:bodyPr>
          <a:lstStyle/>
          <a:p>
            <a:pPr fontAlgn="base"/>
            <a:r>
              <a:rPr lang="ru-RU" sz="2000" b="1" dirty="0" smtClean="0">
                <a:solidFill>
                  <a:schemeClr val="bg1"/>
                </a:solidFill>
              </a:rPr>
              <a:t>Доля прибыльных сельскохозяйственных организаций в общем их числе- 100 %</a:t>
            </a:r>
            <a:endParaRPr lang="ru-RU" sz="2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64590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Скругленный прямоугольник 26"/>
          <p:cNvSpPr/>
          <p:nvPr/>
        </p:nvSpPr>
        <p:spPr>
          <a:xfrm>
            <a:off x="3200210" y="2797832"/>
            <a:ext cx="2795149" cy="2067466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latin typeface="Franklin Gothic Medium" pitchFamily="34" charset="0"/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333365" y="3321169"/>
            <a:ext cx="2668628" cy="1164566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latin typeface="Franklin Gothic Medium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6654" y="132053"/>
            <a:ext cx="84331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Цель 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: </a:t>
            </a: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Устойчивое развитие агропромышленного комплекса и сельских территорий Нефтеюганского района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315104" y="3485072"/>
            <a:ext cx="274727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/>
              <a:t>поддержка развития рыбохозяйственного комплекса</a:t>
            </a:r>
            <a:endParaRPr lang="ru-RU" sz="1600" b="1" dirty="0"/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4122464144"/>
              </p:ext>
            </p:extLst>
          </p:nvPr>
        </p:nvGraphicFramePr>
        <p:xfrm>
          <a:off x="3134904" y="3679437"/>
          <a:ext cx="2644794" cy="3627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3" name="Прямоугольник 42"/>
          <p:cNvSpPr/>
          <p:nvPr/>
        </p:nvSpPr>
        <p:spPr>
          <a:xfrm>
            <a:off x="3700733" y="1518250"/>
            <a:ext cx="2213761" cy="560717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Прямоугольник 43"/>
          <p:cNvSpPr/>
          <p:nvPr/>
        </p:nvSpPr>
        <p:spPr>
          <a:xfrm>
            <a:off x="6328515" y="1481659"/>
            <a:ext cx="2185757" cy="588681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рямоугольник 44"/>
          <p:cNvSpPr/>
          <p:nvPr/>
        </p:nvSpPr>
        <p:spPr>
          <a:xfrm>
            <a:off x="4303024" y="1625188"/>
            <a:ext cx="137441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600" b="1" dirty="0">
                <a:solidFill>
                  <a:schemeClr val="bg1"/>
                </a:solidFill>
              </a:rPr>
              <a:t>Направление</a:t>
            </a:r>
          </a:p>
        </p:txBody>
      </p:sp>
      <p:sp>
        <p:nvSpPr>
          <p:cNvPr id="46" name="Прямоугольник 45"/>
          <p:cNvSpPr/>
          <p:nvPr/>
        </p:nvSpPr>
        <p:spPr>
          <a:xfrm>
            <a:off x="610880" y="2366836"/>
            <a:ext cx="142058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Мероприятия</a:t>
            </a:r>
          </a:p>
        </p:txBody>
      </p:sp>
      <p:sp>
        <p:nvSpPr>
          <p:cNvPr id="47" name="Прямоугольник 46"/>
          <p:cNvSpPr/>
          <p:nvPr/>
        </p:nvSpPr>
        <p:spPr>
          <a:xfrm>
            <a:off x="6720115" y="1437870"/>
            <a:ext cx="157575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Ответственные </a:t>
            </a:r>
            <a:endParaRPr lang="en-US" sz="1600" b="1" dirty="0">
              <a:solidFill>
                <a:schemeClr val="bg1"/>
              </a:solidFill>
            </a:endParaRPr>
          </a:p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исполнители</a:t>
            </a:r>
          </a:p>
        </p:txBody>
      </p:sp>
      <p:sp>
        <p:nvSpPr>
          <p:cNvPr id="50" name="Овал 49"/>
          <p:cNvSpPr/>
          <p:nvPr/>
        </p:nvSpPr>
        <p:spPr>
          <a:xfrm>
            <a:off x="6090249" y="1473032"/>
            <a:ext cx="594554" cy="580056"/>
          </a:xfrm>
          <a:prstGeom prst="ellipse">
            <a:avLst/>
          </a:prstGeom>
          <a:solidFill>
            <a:schemeClr val="accent5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1" name="Рисунок 5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0407" y="1561382"/>
            <a:ext cx="450824" cy="411114"/>
          </a:xfrm>
          <a:prstGeom prst="rect">
            <a:avLst/>
          </a:prstGeom>
        </p:spPr>
      </p:pic>
      <p:sp>
        <p:nvSpPr>
          <p:cNvPr id="54" name="Прямоугольник 53"/>
          <p:cNvSpPr/>
          <p:nvPr/>
        </p:nvSpPr>
        <p:spPr>
          <a:xfrm>
            <a:off x="439985" y="2136014"/>
            <a:ext cx="870401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buClr>
                <a:srgbClr val="FF0000"/>
              </a:buClr>
            </a:pPr>
            <a:r>
              <a:rPr lang="ru-RU" b="1" dirty="0">
                <a:solidFill>
                  <a:schemeClr val="tx2">
                    <a:lumMod val="50000"/>
                  </a:schemeClr>
                </a:solidFill>
                <a:latin typeface="Franklin Gothic Book" pitchFamily="34" charset="0"/>
                <a:ea typeface="Times New Roman" panose="02020603050405020304" pitchFamily="18" charset="0"/>
              </a:rPr>
              <a:t>Задача 1: </a:t>
            </a:r>
            <a:r>
              <a:rPr lang="ru-RU" b="1" dirty="0">
                <a:solidFill>
                  <a:srgbClr val="44546A">
                    <a:lumMod val="50000"/>
                  </a:srgbClr>
                </a:solidFill>
                <a:latin typeface="Franklin Gothic Book" pitchFamily="34" charset="0"/>
                <a:ea typeface="Times New Roman" panose="02020603050405020304" pitchFamily="18" charset="0"/>
              </a:rPr>
              <a:t>Увеличение объемов производства и переработки основных видов сельскохозяйственной </a:t>
            </a:r>
            <a:r>
              <a:rPr lang="ru-RU" b="1" dirty="0" smtClean="0">
                <a:solidFill>
                  <a:srgbClr val="44546A">
                    <a:lumMod val="50000"/>
                  </a:srgbClr>
                </a:solidFill>
                <a:latin typeface="Franklin Gothic Book" pitchFamily="34" charset="0"/>
                <a:ea typeface="Times New Roman" panose="02020603050405020304" pitchFamily="18" charset="0"/>
              </a:rPr>
              <a:t>продукции</a:t>
            </a:r>
            <a:endParaRPr lang="ru-RU" b="1" dirty="0">
              <a:solidFill>
                <a:schemeClr val="tx2">
                  <a:lumMod val="50000"/>
                </a:schemeClr>
              </a:solidFill>
              <a:latin typeface="Franklin Gothic Book" pitchFamily="34" charset="0"/>
            </a:endParaRPr>
          </a:p>
        </p:txBody>
      </p:sp>
      <p:grpSp>
        <p:nvGrpSpPr>
          <p:cNvPr id="2" name="Группа 33">
            <a:extLst>
              <a:ext uri="{FF2B5EF4-FFF2-40B4-BE49-F238E27FC236}">
                <a16:creationId xmlns="" xmlns:a16="http://schemas.microsoft.com/office/drawing/2014/main" id="{1E7A8EA8-48FA-43F3-8FE3-6FA1BB797EF9}"/>
              </a:ext>
            </a:extLst>
          </p:cNvPr>
          <p:cNvGrpSpPr/>
          <p:nvPr/>
        </p:nvGrpSpPr>
        <p:grpSpPr>
          <a:xfrm>
            <a:off x="263257" y="1153341"/>
            <a:ext cx="7859486" cy="89285"/>
            <a:chOff x="947651" y="2754884"/>
            <a:chExt cx="7257566" cy="89285"/>
          </a:xfrm>
        </p:grpSpPr>
        <p:sp>
          <p:nvSpPr>
            <p:cNvPr id="58" name="Прямоугольник 57">
              <a:extLst>
                <a:ext uri="{FF2B5EF4-FFF2-40B4-BE49-F238E27FC236}">
                  <a16:creationId xmlns="" xmlns:a16="http://schemas.microsoft.com/office/drawing/2014/main" id="{F5DDBDC1-897C-409D-9489-D84754F16302}"/>
                </a:ext>
              </a:extLst>
            </p:cNvPr>
            <p:cNvSpPr/>
            <p:nvPr/>
          </p:nvSpPr>
          <p:spPr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9" name="Прямоугольник 58">
              <a:extLst>
                <a:ext uri="{FF2B5EF4-FFF2-40B4-BE49-F238E27FC236}">
                  <a16:creationId xmlns="" xmlns:a16="http://schemas.microsoft.com/office/drawing/2014/main" id="{E5438E87-10CD-40F7-8670-18A129432887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61" name="Пятиугольник 60"/>
          <p:cNvSpPr/>
          <p:nvPr/>
        </p:nvSpPr>
        <p:spPr>
          <a:xfrm>
            <a:off x="597616" y="5205123"/>
            <a:ext cx="8146005" cy="622903"/>
          </a:xfrm>
          <a:prstGeom prst="homePlate">
            <a:avLst/>
          </a:prstGeom>
          <a:solidFill>
            <a:schemeClr val="accent1">
              <a:lumMod val="75000"/>
            </a:schemeClr>
          </a:solidFill>
        </p:spPr>
        <p:style>
          <a:lnRef idx="3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62" name="Пятиугольник 4"/>
          <p:cNvSpPr txBox="1"/>
          <p:nvPr/>
        </p:nvSpPr>
        <p:spPr>
          <a:xfrm>
            <a:off x="967494" y="5256879"/>
            <a:ext cx="7529524" cy="606626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96012" tIns="48006" rIns="24003" bIns="48006" numCol="1" spcCol="1270" anchor="ctr" anchorCtr="0">
            <a:noAutofit/>
          </a:bodyPr>
          <a:lstStyle/>
          <a:p>
            <a:pPr fontAlgn="base"/>
            <a:r>
              <a:rPr lang="ru-RU" sz="2000" b="1" dirty="0" smtClean="0">
                <a:solidFill>
                  <a:schemeClr val="bg1"/>
                </a:solidFill>
              </a:rPr>
              <a:t> Добыча (вылов) рыбы-766,2 тонн к 2030 году</a:t>
            </a:r>
            <a:endParaRPr lang="ru-RU" sz="2000" b="1" dirty="0">
              <a:solidFill>
                <a:schemeClr val="bg1"/>
              </a:solidFill>
            </a:endParaRPr>
          </a:p>
        </p:txBody>
      </p:sp>
      <p:pic>
        <p:nvPicPr>
          <p:cNvPr id="29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7083" y="521215"/>
            <a:ext cx="826270" cy="890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Прямоугольник 25"/>
          <p:cNvSpPr/>
          <p:nvPr/>
        </p:nvSpPr>
        <p:spPr>
          <a:xfrm>
            <a:off x="3243533" y="2846564"/>
            <a:ext cx="2700068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/>
              <a:t>предоставление субсидий на повышение эффективности использования и развития ресурсного потенциала рыбохозяйственного комплекса, рыболовства и рыбной продукции</a:t>
            </a:r>
          </a:p>
        </p:txBody>
      </p:sp>
      <p:sp>
        <p:nvSpPr>
          <p:cNvPr id="28" name="Прямоугольник 27"/>
          <p:cNvSpPr/>
          <p:nvPr/>
        </p:nvSpPr>
        <p:spPr>
          <a:xfrm>
            <a:off x="872192" y="1494661"/>
            <a:ext cx="2280293" cy="558426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Овал 29"/>
          <p:cNvSpPr/>
          <p:nvPr/>
        </p:nvSpPr>
        <p:spPr>
          <a:xfrm>
            <a:off x="3459191" y="1509623"/>
            <a:ext cx="612475" cy="577970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1" name="Рисунок 3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8212" y="1561380"/>
            <a:ext cx="389211" cy="389211"/>
          </a:xfrm>
          <a:prstGeom prst="rect">
            <a:avLst/>
          </a:prstGeom>
        </p:spPr>
      </p:pic>
      <p:sp>
        <p:nvSpPr>
          <p:cNvPr id="32" name="Овал 31"/>
          <p:cNvSpPr/>
          <p:nvPr/>
        </p:nvSpPr>
        <p:spPr>
          <a:xfrm>
            <a:off x="431321" y="1466491"/>
            <a:ext cx="621110" cy="603849"/>
          </a:xfrm>
          <a:prstGeom prst="ellipse">
            <a:avLst/>
          </a:prstGeom>
          <a:solidFill>
            <a:srgbClr val="00B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1257861" y="1599085"/>
            <a:ext cx="142058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Мероприятия</a:t>
            </a:r>
          </a:p>
        </p:txBody>
      </p:sp>
      <p:pic>
        <p:nvPicPr>
          <p:cNvPr id="35" name="Рисунок 34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343" y="1586079"/>
            <a:ext cx="363500" cy="363500"/>
          </a:xfrm>
          <a:prstGeom prst="rect">
            <a:avLst/>
          </a:prstGeom>
        </p:spPr>
      </p:pic>
      <p:sp>
        <p:nvSpPr>
          <p:cNvPr id="37" name="Скругленный прямоугольник 36"/>
          <p:cNvSpPr/>
          <p:nvPr/>
        </p:nvSpPr>
        <p:spPr>
          <a:xfrm>
            <a:off x="6193766" y="3292416"/>
            <a:ext cx="2656937" cy="1184693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</a:rPr>
              <a:t>заместитель начальника отдела по сельскому хозяйству администрации Нефтеюганского района Гирина И.А.</a:t>
            </a:r>
            <a:endParaRPr lang="ru-RU" sz="16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64590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Скругленный прямоугольник 26"/>
          <p:cNvSpPr/>
          <p:nvPr/>
        </p:nvSpPr>
        <p:spPr>
          <a:xfrm>
            <a:off x="3200210" y="2797832"/>
            <a:ext cx="2795149" cy="2067466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latin typeface="Franklin Gothic Medium" pitchFamily="34" charset="0"/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333365" y="3321169"/>
            <a:ext cx="2668628" cy="1164566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latin typeface="Franklin Gothic Medium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6654" y="132053"/>
            <a:ext cx="84331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Цель 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: </a:t>
            </a: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Устойчивое развитие агропромышленного комплекса и сельских территорий Нефтеюганского района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315104" y="3485072"/>
            <a:ext cx="274727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/>
              <a:t>поддержка на развитие системы заготовки и переработки дикоросов</a:t>
            </a:r>
            <a:endParaRPr lang="ru-RU" sz="1600" b="1" dirty="0"/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4122464144"/>
              </p:ext>
            </p:extLst>
          </p:nvPr>
        </p:nvGraphicFramePr>
        <p:xfrm>
          <a:off x="3134904" y="3679437"/>
          <a:ext cx="2644794" cy="3627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3" name="Прямоугольник 42"/>
          <p:cNvSpPr/>
          <p:nvPr/>
        </p:nvSpPr>
        <p:spPr>
          <a:xfrm>
            <a:off x="3700733" y="1518250"/>
            <a:ext cx="2213761" cy="560717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Прямоугольник 43"/>
          <p:cNvSpPr/>
          <p:nvPr/>
        </p:nvSpPr>
        <p:spPr>
          <a:xfrm>
            <a:off x="6328515" y="1481659"/>
            <a:ext cx="2185757" cy="588681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рямоугольник 44"/>
          <p:cNvSpPr/>
          <p:nvPr/>
        </p:nvSpPr>
        <p:spPr>
          <a:xfrm>
            <a:off x="4303024" y="1625188"/>
            <a:ext cx="137441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600" b="1" dirty="0">
                <a:solidFill>
                  <a:schemeClr val="bg1"/>
                </a:solidFill>
              </a:rPr>
              <a:t>Направление</a:t>
            </a:r>
          </a:p>
        </p:txBody>
      </p:sp>
      <p:sp>
        <p:nvSpPr>
          <p:cNvPr id="46" name="Прямоугольник 45"/>
          <p:cNvSpPr/>
          <p:nvPr/>
        </p:nvSpPr>
        <p:spPr>
          <a:xfrm>
            <a:off x="610880" y="2366836"/>
            <a:ext cx="142058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Мероприятия</a:t>
            </a:r>
          </a:p>
        </p:txBody>
      </p:sp>
      <p:sp>
        <p:nvSpPr>
          <p:cNvPr id="47" name="Прямоугольник 46"/>
          <p:cNvSpPr/>
          <p:nvPr/>
        </p:nvSpPr>
        <p:spPr>
          <a:xfrm>
            <a:off x="6720115" y="1437870"/>
            <a:ext cx="157575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Ответственные </a:t>
            </a:r>
            <a:endParaRPr lang="en-US" sz="1600" b="1" dirty="0">
              <a:solidFill>
                <a:schemeClr val="bg1"/>
              </a:solidFill>
            </a:endParaRPr>
          </a:p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исполнители</a:t>
            </a:r>
          </a:p>
        </p:txBody>
      </p:sp>
      <p:sp>
        <p:nvSpPr>
          <p:cNvPr id="50" name="Овал 49"/>
          <p:cNvSpPr/>
          <p:nvPr/>
        </p:nvSpPr>
        <p:spPr>
          <a:xfrm>
            <a:off x="6090249" y="1473032"/>
            <a:ext cx="594554" cy="580056"/>
          </a:xfrm>
          <a:prstGeom prst="ellipse">
            <a:avLst/>
          </a:prstGeom>
          <a:solidFill>
            <a:schemeClr val="accent5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1" name="Рисунок 5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0407" y="1561382"/>
            <a:ext cx="450824" cy="411114"/>
          </a:xfrm>
          <a:prstGeom prst="rect">
            <a:avLst/>
          </a:prstGeom>
        </p:spPr>
      </p:pic>
      <p:sp>
        <p:nvSpPr>
          <p:cNvPr id="54" name="Прямоугольник 53"/>
          <p:cNvSpPr/>
          <p:nvPr/>
        </p:nvSpPr>
        <p:spPr>
          <a:xfrm>
            <a:off x="439985" y="2136014"/>
            <a:ext cx="870401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buClr>
                <a:srgbClr val="FF0000"/>
              </a:buClr>
            </a:pPr>
            <a:r>
              <a:rPr lang="ru-RU" b="1" dirty="0">
                <a:solidFill>
                  <a:schemeClr val="tx2">
                    <a:lumMod val="50000"/>
                  </a:schemeClr>
                </a:solidFill>
                <a:latin typeface="Franklin Gothic Book" pitchFamily="34" charset="0"/>
                <a:ea typeface="Times New Roman" panose="02020603050405020304" pitchFamily="18" charset="0"/>
              </a:rPr>
              <a:t>Задача 1: </a:t>
            </a:r>
            <a:r>
              <a:rPr lang="ru-RU" b="1" dirty="0">
                <a:solidFill>
                  <a:srgbClr val="44546A">
                    <a:lumMod val="50000"/>
                  </a:srgbClr>
                </a:solidFill>
                <a:latin typeface="Franklin Gothic Book" pitchFamily="34" charset="0"/>
                <a:ea typeface="Times New Roman" panose="02020603050405020304" pitchFamily="18" charset="0"/>
              </a:rPr>
              <a:t>Увеличение объемов производства и переработки основных видов сельскохозяйственной </a:t>
            </a:r>
            <a:r>
              <a:rPr lang="ru-RU" b="1" dirty="0" smtClean="0">
                <a:solidFill>
                  <a:srgbClr val="44546A">
                    <a:lumMod val="50000"/>
                  </a:srgbClr>
                </a:solidFill>
                <a:latin typeface="Franklin Gothic Book" pitchFamily="34" charset="0"/>
                <a:ea typeface="Times New Roman" panose="02020603050405020304" pitchFamily="18" charset="0"/>
              </a:rPr>
              <a:t>продукции</a:t>
            </a:r>
            <a:endParaRPr lang="ru-RU" b="1" dirty="0">
              <a:solidFill>
                <a:schemeClr val="tx2">
                  <a:lumMod val="50000"/>
                </a:schemeClr>
              </a:solidFill>
              <a:latin typeface="Franklin Gothic Book" pitchFamily="34" charset="0"/>
            </a:endParaRPr>
          </a:p>
        </p:txBody>
      </p:sp>
      <p:grpSp>
        <p:nvGrpSpPr>
          <p:cNvPr id="2" name="Группа 33">
            <a:extLst>
              <a:ext uri="{FF2B5EF4-FFF2-40B4-BE49-F238E27FC236}">
                <a16:creationId xmlns="" xmlns:a16="http://schemas.microsoft.com/office/drawing/2014/main" id="{1E7A8EA8-48FA-43F3-8FE3-6FA1BB797EF9}"/>
              </a:ext>
            </a:extLst>
          </p:cNvPr>
          <p:cNvGrpSpPr/>
          <p:nvPr/>
        </p:nvGrpSpPr>
        <p:grpSpPr>
          <a:xfrm>
            <a:off x="263257" y="1153341"/>
            <a:ext cx="7859486" cy="89285"/>
            <a:chOff x="947651" y="2754884"/>
            <a:chExt cx="7257566" cy="89285"/>
          </a:xfrm>
        </p:grpSpPr>
        <p:sp>
          <p:nvSpPr>
            <p:cNvPr id="58" name="Прямоугольник 57">
              <a:extLst>
                <a:ext uri="{FF2B5EF4-FFF2-40B4-BE49-F238E27FC236}">
                  <a16:creationId xmlns="" xmlns:a16="http://schemas.microsoft.com/office/drawing/2014/main" id="{F5DDBDC1-897C-409D-9489-D84754F16302}"/>
                </a:ext>
              </a:extLst>
            </p:cNvPr>
            <p:cNvSpPr/>
            <p:nvPr/>
          </p:nvSpPr>
          <p:spPr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9" name="Прямоугольник 58">
              <a:extLst>
                <a:ext uri="{FF2B5EF4-FFF2-40B4-BE49-F238E27FC236}">
                  <a16:creationId xmlns="" xmlns:a16="http://schemas.microsoft.com/office/drawing/2014/main" id="{E5438E87-10CD-40F7-8670-18A129432887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61" name="Пятиугольник 60"/>
          <p:cNvSpPr/>
          <p:nvPr/>
        </p:nvSpPr>
        <p:spPr>
          <a:xfrm>
            <a:off x="597616" y="5205123"/>
            <a:ext cx="8146005" cy="622903"/>
          </a:xfrm>
          <a:prstGeom prst="homePlate">
            <a:avLst/>
          </a:prstGeom>
          <a:solidFill>
            <a:schemeClr val="accent1">
              <a:lumMod val="75000"/>
            </a:schemeClr>
          </a:solidFill>
        </p:spPr>
        <p:style>
          <a:lnRef idx="3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62" name="Пятиугольник 4"/>
          <p:cNvSpPr txBox="1"/>
          <p:nvPr/>
        </p:nvSpPr>
        <p:spPr>
          <a:xfrm>
            <a:off x="967494" y="5256879"/>
            <a:ext cx="7529524" cy="606626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96012" tIns="48006" rIns="24003" bIns="48006" numCol="1" spcCol="1270" anchor="ctr" anchorCtr="0">
            <a:noAutofit/>
          </a:bodyPr>
          <a:lstStyle/>
          <a:p>
            <a:pPr fontAlgn="base"/>
            <a:r>
              <a:rPr lang="ru-RU" sz="2000" b="1" dirty="0" smtClean="0">
                <a:solidFill>
                  <a:schemeClr val="bg1"/>
                </a:solidFill>
              </a:rPr>
              <a:t> Объём заготовки дикоросов - 48,5 тонн к 2030 году</a:t>
            </a:r>
            <a:endParaRPr lang="ru-RU" sz="2000" b="1" dirty="0">
              <a:solidFill>
                <a:schemeClr val="bg1"/>
              </a:solidFill>
            </a:endParaRPr>
          </a:p>
        </p:txBody>
      </p:sp>
      <p:pic>
        <p:nvPicPr>
          <p:cNvPr id="29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7083" y="521215"/>
            <a:ext cx="826270" cy="890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Прямоугольник 25"/>
          <p:cNvSpPr/>
          <p:nvPr/>
        </p:nvSpPr>
        <p:spPr>
          <a:xfrm>
            <a:off x="3234906" y="3338269"/>
            <a:ext cx="270006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/>
              <a:t>предоставление субсидий на развитие системы заготовки и переработки дикоросов</a:t>
            </a:r>
          </a:p>
        </p:txBody>
      </p:sp>
      <p:sp>
        <p:nvSpPr>
          <p:cNvPr id="28" name="Прямоугольник 27"/>
          <p:cNvSpPr/>
          <p:nvPr/>
        </p:nvSpPr>
        <p:spPr>
          <a:xfrm>
            <a:off x="872192" y="1494661"/>
            <a:ext cx="2280293" cy="558426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Овал 29"/>
          <p:cNvSpPr/>
          <p:nvPr/>
        </p:nvSpPr>
        <p:spPr>
          <a:xfrm>
            <a:off x="3459191" y="1509623"/>
            <a:ext cx="612475" cy="577970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1" name="Рисунок 3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8212" y="1561380"/>
            <a:ext cx="389211" cy="389211"/>
          </a:xfrm>
          <a:prstGeom prst="rect">
            <a:avLst/>
          </a:prstGeom>
        </p:spPr>
      </p:pic>
      <p:sp>
        <p:nvSpPr>
          <p:cNvPr id="32" name="Овал 31"/>
          <p:cNvSpPr/>
          <p:nvPr/>
        </p:nvSpPr>
        <p:spPr>
          <a:xfrm>
            <a:off x="431321" y="1466491"/>
            <a:ext cx="621110" cy="603849"/>
          </a:xfrm>
          <a:prstGeom prst="ellipse">
            <a:avLst/>
          </a:prstGeom>
          <a:solidFill>
            <a:srgbClr val="00B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1257861" y="1599085"/>
            <a:ext cx="142058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Мероприятия</a:t>
            </a:r>
          </a:p>
        </p:txBody>
      </p:sp>
      <p:pic>
        <p:nvPicPr>
          <p:cNvPr id="35" name="Рисунок 34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343" y="1586079"/>
            <a:ext cx="363500" cy="363500"/>
          </a:xfrm>
          <a:prstGeom prst="rect">
            <a:avLst/>
          </a:prstGeom>
        </p:spPr>
      </p:pic>
      <p:sp>
        <p:nvSpPr>
          <p:cNvPr id="37" name="Скругленный прямоугольник 36"/>
          <p:cNvSpPr/>
          <p:nvPr/>
        </p:nvSpPr>
        <p:spPr>
          <a:xfrm>
            <a:off x="6193766" y="3292416"/>
            <a:ext cx="2656937" cy="1184693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</a:rPr>
              <a:t>заместитель начальника отдела по сельскому хозяйству администрации Нефтеюганского района Гирина И.А.</a:t>
            </a:r>
            <a:endParaRPr lang="ru-RU" sz="16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645909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Скругленный прямоугольник 26"/>
          <p:cNvSpPr/>
          <p:nvPr/>
        </p:nvSpPr>
        <p:spPr>
          <a:xfrm>
            <a:off x="3234906" y="3040812"/>
            <a:ext cx="2795149" cy="2067466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latin typeface="Franklin Gothic Medium" pitchFamily="34" charset="0"/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333365" y="3321169"/>
            <a:ext cx="2668628" cy="1164566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latin typeface="Franklin Gothic Medium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6654" y="132053"/>
            <a:ext cx="84331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Цель 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: </a:t>
            </a: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Устойчивое развитие агропромышленного комплекса и сельских территорий Нефтеюганского района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315104" y="3485072"/>
            <a:ext cx="274727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/>
              <a:t>организация совещаний, семинаров, ярмарок, конкурсов, выставок</a:t>
            </a:r>
            <a:endParaRPr lang="ru-RU" sz="1600" b="1" dirty="0"/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4122464144"/>
              </p:ext>
            </p:extLst>
          </p:nvPr>
        </p:nvGraphicFramePr>
        <p:xfrm>
          <a:off x="3134904" y="3679437"/>
          <a:ext cx="2644794" cy="3627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3" name="Прямоугольник 42"/>
          <p:cNvSpPr/>
          <p:nvPr/>
        </p:nvSpPr>
        <p:spPr>
          <a:xfrm>
            <a:off x="3700733" y="1518250"/>
            <a:ext cx="2213761" cy="560717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Прямоугольник 43"/>
          <p:cNvSpPr/>
          <p:nvPr/>
        </p:nvSpPr>
        <p:spPr>
          <a:xfrm>
            <a:off x="6328515" y="1481659"/>
            <a:ext cx="2185757" cy="588681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рямоугольник 44"/>
          <p:cNvSpPr/>
          <p:nvPr/>
        </p:nvSpPr>
        <p:spPr>
          <a:xfrm>
            <a:off x="4303024" y="1625188"/>
            <a:ext cx="137441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600" b="1" dirty="0">
                <a:solidFill>
                  <a:schemeClr val="bg1"/>
                </a:solidFill>
              </a:rPr>
              <a:t>Направление</a:t>
            </a:r>
          </a:p>
        </p:txBody>
      </p:sp>
      <p:sp>
        <p:nvSpPr>
          <p:cNvPr id="46" name="Прямоугольник 45"/>
          <p:cNvSpPr/>
          <p:nvPr/>
        </p:nvSpPr>
        <p:spPr>
          <a:xfrm>
            <a:off x="610880" y="2366836"/>
            <a:ext cx="142058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Мероприятия</a:t>
            </a:r>
          </a:p>
        </p:txBody>
      </p:sp>
      <p:sp>
        <p:nvSpPr>
          <p:cNvPr id="47" name="Прямоугольник 46"/>
          <p:cNvSpPr/>
          <p:nvPr/>
        </p:nvSpPr>
        <p:spPr>
          <a:xfrm>
            <a:off x="6720115" y="1437870"/>
            <a:ext cx="157575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Ответственные </a:t>
            </a:r>
            <a:endParaRPr lang="en-US" sz="1600" b="1" dirty="0">
              <a:solidFill>
                <a:schemeClr val="bg1"/>
              </a:solidFill>
            </a:endParaRPr>
          </a:p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исполнители</a:t>
            </a:r>
          </a:p>
        </p:txBody>
      </p:sp>
      <p:sp>
        <p:nvSpPr>
          <p:cNvPr id="50" name="Овал 49"/>
          <p:cNvSpPr/>
          <p:nvPr/>
        </p:nvSpPr>
        <p:spPr>
          <a:xfrm>
            <a:off x="6090249" y="1473032"/>
            <a:ext cx="594554" cy="580056"/>
          </a:xfrm>
          <a:prstGeom prst="ellipse">
            <a:avLst/>
          </a:prstGeom>
          <a:solidFill>
            <a:schemeClr val="accent5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1" name="Рисунок 5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0407" y="1561382"/>
            <a:ext cx="450824" cy="411114"/>
          </a:xfrm>
          <a:prstGeom prst="rect">
            <a:avLst/>
          </a:prstGeom>
        </p:spPr>
      </p:pic>
      <p:sp>
        <p:nvSpPr>
          <p:cNvPr id="54" name="Прямоугольник 53"/>
          <p:cNvSpPr/>
          <p:nvPr/>
        </p:nvSpPr>
        <p:spPr>
          <a:xfrm>
            <a:off x="439985" y="2136014"/>
            <a:ext cx="870401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buClr>
                <a:srgbClr val="FF0000"/>
              </a:buClr>
            </a:pPr>
            <a:r>
              <a:rPr lang="ru-RU" b="1" dirty="0">
                <a:solidFill>
                  <a:schemeClr val="tx2">
                    <a:lumMod val="50000"/>
                  </a:schemeClr>
                </a:solidFill>
                <a:latin typeface="Franklin Gothic Book" pitchFamily="34" charset="0"/>
                <a:ea typeface="Times New Roman" panose="02020603050405020304" pitchFamily="18" charset="0"/>
              </a:rPr>
              <a:t>Задача 1: </a:t>
            </a:r>
            <a:r>
              <a:rPr lang="ru-RU" b="1" dirty="0">
                <a:solidFill>
                  <a:srgbClr val="44546A">
                    <a:lumMod val="50000"/>
                  </a:srgbClr>
                </a:solidFill>
                <a:latin typeface="Franklin Gothic Book" pitchFamily="34" charset="0"/>
                <a:ea typeface="Times New Roman" panose="02020603050405020304" pitchFamily="18" charset="0"/>
              </a:rPr>
              <a:t>Увеличение объемов производства и переработки основных видов сельскохозяйственной </a:t>
            </a:r>
            <a:r>
              <a:rPr lang="ru-RU" b="1" dirty="0" smtClean="0">
                <a:solidFill>
                  <a:srgbClr val="44546A">
                    <a:lumMod val="50000"/>
                  </a:srgbClr>
                </a:solidFill>
                <a:latin typeface="Franklin Gothic Book" pitchFamily="34" charset="0"/>
                <a:ea typeface="Times New Roman" panose="02020603050405020304" pitchFamily="18" charset="0"/>
              </a:rPr>
              <a:t>продукции</a:t>
            </a:r>
            <a:endParaRPr lang="ru-RU" b="1" dirty="0">
              <a:solidFill>
                <a:schemeClr val="tx2">
                  <a:lumMod val="50000"/>
                </a:schemeClr>
              </a:solidFill>
              <a:latin typeface="Franklin Gothic Book" pitchFamily="34" charset="0"/>
            </a:endParaRPr>
          </a:p>
        </p:txBody>
      </p:sp>
      <p:grpSp>
        <p:nvGrpSpPr>
          <p:cNvPr id="2" name="Группа 33">
            <a:extLst>
              <a:ext uri="{FF2B5EF4-FFF2-40B4-BE49-F238E27FC236}">
                <a16:creationId xmlns="" xmlns:a16="http://schemas.microsoft.com/office/drawing/2014/main" id="{1E7A8EA8-48FA-43F3-8FE3-6FA1BB797EF9}"/>
              </a:ext>
            </a:extLst>
          </p:cNvPr>
          <p:cNvGrpSpPr/>
          <p:nvPr/>
        </p:nvGrpSpPr>
        <p:grpSpPr>
          <a:xfrm>
            <a:off x="263257" y="1153341"/>
            <a:ext cx="7859486" cy="89285"/>
            <a:chOff x="947651" y="2754884"/>
            <a:chExt cx="7257566" cy="89285"/>
          </a:xfrm>
        </p:grpSpPr>
        <p:sp>
          <p:nvSpPr>
            <p:cNvPr id="58" name="Прямоугольник 57">
              <a:extLst>
                <a:ext uri="{FF2B5EF4-FFF2-40B4-BE49-F238E27FC236}">
                  <a16:creationId xmlns="" xmlns:a16="http://schemas.microsoft.com/office/drawing/2014/main" id="{F5DDBDC1-897C-409D-9489-D84754F16302}"/>
                </a:ext>
              </a:extLst>
            </p:cNvPr>
            <p:cNvSpPr/>
            <p:nvPr/>
          </p:nvSpPr>
          <p:spPr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9" name="Прямоугольник 58">
              <a:extLst>
                <a:ext uri="{FF2B5EF4-FFF2-40B4-BE49-F238E27FC236}">
                  <a16:creationId xmlns="" xmlns:a16="http://schemas.microsoft.com/office/drawing/2014/main" id="{E5438E87-10CD-40F7-8670-18A129432887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61" name="Пятиугольник 60"/>
          <p:cNvSpPr/>
          <p:nvPr/>
        </p:nvSpPr>
        <p:spPr>
          <a:xfrm>
            <a:off x="588989" y="5800347"/>
            <a:ext cx="8373856" cy="712598"/>
          </a:xfrm>
          <a:prstGeom prst="homePlate">
            <a:avLst/>
          </a:prstGeom>
          <a:solidFill>
            <a:schemeClr val="accent1">
              <a:lumMod val="75000"/>
            </a:schemeClr>
          </a:solidFill>
        </p:spPr>
        <p:style>
          <a:lnRef idx="3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62" name="Пятиугольник 4"/>
          <p:cNvSpPr txBox="1"/>
          <p:nvPr/>
        </p:nvSpPr>
        <p:spPr>
          <a:xfrm>
            <a:off x="629729" y="5739957"/>
            <a:ext cx="8134709" cy="678095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96012" tIns="48006" rIns="24003" bIns="48006" numCol="1" spcCol="1270" anchor="ctr" anchorCtr="0">
            <a:noAutofit/>
          </a:bodyPr>
          <a:lstStyle/>
          <a:p>
            <a:pPr algn="ctr" fontAlgn="base"/>
            <a:r>
              <a:rPr lang="ru-RU" sz="2000" b="1" dirty="0" smtClean="0">
                <a:solidFill>
                  <a:schemeClr val="bg1"/>
                </a:solidFill>
              </a:rPr>
              <a:t> Производство продукции сельского хозяйства - 377,0 млн.рублей </a:t>
            </a:r>
          </a:p>
          <a:p>
            <a:pPr algn="ctr" fontAlgn="base"/>
            <a:r>
              <a:rPr lang="ru-RU" sz="2000" b="1" dirty="0" smtClean="0">
                <a:solidFill>
                  <a:schemeClr val="bg1"/>
                </a:solidFill>
              </a:rPr>
              <a:t>к 2030 году</a:t>
            </a:r>
            <a:endParaRPr lang="ru-RU" sz="2000" b="1" dirty="0">
              <a:solidFill>
                <a:schemeClr val="bg1"/>
              </a:solidFill>
            </a:endParaRPr>
          </a:p>
        </p:txBody>
      </p:sp>
      <p:pic>
        <p:nvPicPr>
          <p:cNvPr id="29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7083" y="521215"/>
            <a:ext cx="826270" cy="890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Прямоугольник 25"/>
          <p:cNvSpPr/>
          <p:nvPr/>
        </p:nvSpPr>
        <p:spPr>
          <a:xfrm>
            <a:off x="3278229" y="3552652"/>
            <a:ext cx="275182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/>
              <a:t>организация и проведение выставок, ярмарок, конкурсов</a:t>
            </a:r>
          </a:p>
        </p:txBody>
      </p:sp>
      <p:sp>
        <p:nvSpPr>
          <p:cNvPr id="28" name="Прямоугольник 27"/>
          <p:cNvSpPr/>
          <p:nvPr/>
        </p:nvSpPr>
        <p:spPr>
          <a:xfrm>
            <a:off x="872192" y="1494661"/>
            <a:ext cx="2280293" cy="558426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Овал 29"/>
          <p:cNvSpPr/>
          <p:nvPr/>
        </p:nvSpPr>
        <p:spPr>
          <a:xfrm>
            <a:off x="3459191" y="1509623"/>
            <a:ext cx="612475" cy="577970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1" name="Рисунок 3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8212" y="1561380"/>
            <a:ext cx="389211" cy="389211"/>
          </a:xfrm>
          <a:prstGeom prst="rect">
            <a:avLst/>
          </a:prstGeom>
        </p:spPr>
      </p:pic>
      <p:sp>
        <p:nvSpPr>
          <p:cNvPr id="32" name="Овал 31"/>
          <p:cNvSpPr/>
          <p:nvPr/>
        </p:nvSpPr>
        <p:spPr>
          <a:xfrm>
            <a:off x="431321" y="1466491"/>
            <a:ext cx="621110" cy="603849"/>
          </a:xfrm>
          <a:prstGeom prst="ellipse">
            <a:avLst/>
          </a:prstGeom>
          <a:solidFill>
            <a:srgbClr val="00B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1257861" y="1599085"/>
            <a:ext cx="142058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Мероприятия</a:t>
            </a:r>
          </a:p>
        </p:txBody>
      </p:sp>
      <p:pic>
        <p:nvPicPr>
          <p:cNvPr id="35" name="Рисунок 34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343" y="1586079"/>
            <a:ext cx="363500" cy="363500"/>
          </a:xfrm>
          <a:prstGeom prst="rect">
            <a:avLst/>
          </a:prstGeom>
        </p:spPr>
      </p:pic>
      <p:sp>
        <p:nvSpPr>
          <p:cNvPr id="37" name="Скругленный прямоугольник 36"/>
          <p:cNvSpPr/>
          <p:nvPr/>
        </p:nvSpPr>
        <p:spPr>
          <a:xfrm>
            <a:off x="6202392" y="2783458"/>
            <a:ext cx="2656937" cy="1184693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</a:rPr>
              <a:t>ведущий экономист отдела по сельскому хозяйству администрации Нефтеюганского района Иванова А.М.</a:t>
            </a:r>
            <a:endParaRPr lang="ru-RU" sz="1600" b="1" dirty="0">
              <a:solidFill>
                <a:schemeClr val="tx1"/>
              </a:solidFill>
            </a:endParaRPr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6251276" y="4074545"/>
            <a:ext cx="2656937" cy="1184693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</a:rPr>
              <a:t>директор МКУ «Управление по делам администрации Нефтеюганского района» Варга Ю.И. </a:t>
            </a:r>
            <a:endParaRPr lang="ru-RU" sz="16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645909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Скругленный прямоугольник 26"/>
          <p:cNvSpPr/>
          <p:nvPr/>
        </p:nvSpPr>
        <p:spPr>
          <a:xfrm>
            <a:off x="3200210" y="2797832"/>
            <a:ext cx="2795149" cy="2067466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latin typeface="Franklin Gothic Medium" pitchFamily="34" charset="0"/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333365" y="3321169"/>
            <a:ext cx="2668628" cy="1164566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latin typeface="Franklin Gothic Medium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6654" y="132053"/>
            <a:ext cx="84331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Цель 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: </a:t>
            </a: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Устойчивое развитие агропромышленного комплекса и сельских территорий Нефтеюганского района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315104" y="3485072"/>
            <a:ext cx="264375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/>
              <a:t>поддержка малых форм хозяйствования</a:t>
            </a:r>
            <a:endParaRPr lang="ru-RU" sz="1600" b="1" dirty="0"/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4122464144"/>
              </p:ext>
            </p:extLst>
          </p:nvPr>
        </p:nvGraphicFramePr>
        <p:xfrm>
          <a:off x="3134904" y="3679437"/>
          <a:ext cx="2644794" cy="3627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3" name="Прямоугольник 42"/>
          <p:cNvSpPr/>
          <p:nvPr/>
        </p:nvSpPr>
        <p:spPr>
          <a:xfrm>
            <a:off x="3700733" y="1518250"/>
            <a:ext cx="2213761" cy="560717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Прямоугольник 43"/>
          <p:cNvSpPr/>
          <p:nvPr/>
        </p:nvSpPr>
        <p:spPr>
          <a:xfrm>
            <a:off x="6328515" y="1481659"/>
            <a:ext cx="2185757" cy="588681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рямоугольник 44"/>
          <p:cNvSpPr/>
          <p:nvPr/>
        </p:nvSpPr>
        <p:spPr>
          <a:xfrm>
            <a:off x="4303024" y="1625188"/>
            <a:ext cx="137441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600" b="1" dirty="0">
                <a:solidFill>
                  <a:schemeClr val="bg1"/>
                </a:solidFill>
              </a:rPr>
              <a:t>Направление</a:t>
            </a:r>
          </a:p>
        </p:txBody>
      </p:sp>
      <p:sp>
        <p:nvSpPr>
          <p:cNvPr id="46" name="Прямоугольник 45"/>
          <p:cNvSpPr/>
          <p:nvPr/>
        </p:nvSpPr>
        <p:spPr>
          <a:xfrm>
            <a:off x="610880" y="2366836"/>
            <a:ext cx="142058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Мероприятия</a:t>
            </a:r>
          </a:p>
        </p:txBody>
      </p:sp>
      <p:sp>
        <p:nvSpPr>
          <p:cNvPr id="47" name="Прямоугольник 46"/>
          <p:cNvSpPr/>
          <p:nvPr/>
        </p:nvSpPr>
        <p:spPr>
          <a:xfrm>
            <a:off x="6720115" y="1437870"/>
            <a:ext cx="157575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Ответственные </a:t>
            </a:r>
            <a:endParaRPr lang="en-US" sz="1600" b="1" dirty="0">
              <a:solidFill>
                <a:schemeClr val="bg1"/>
              </a:solidFill>
            </a:endParaRPr>
          </a:p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исполнители</a:t>
            </a:r>
          </a:p>
        </p:txBody>
      </p:sp>
      <p:sp>
        <p:nvSpPr>
          <p:cNvPr id="50" name="Овал 49"/>
          <p:cNvSpPr/>
          <p:nvPr/>
        </p:nvSpPr>
        <p:spPr>
          <a:xfrm>
            <a:off x="6090249" y="1473032"/>
            <a:ext cx="594554" cy="580056"/>
          </a:xfrm>
          <a:prstGeom prst="ellipse">
            <a:avLst/>
          </a:prstGeom>
          <a:solidFill>
            <a:schemeClr val="accent5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1" name="Рисунок 5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0407" y="1561382"/>
            <a:ext cx="450824" cy="411114"/>
          </a:xfrm>
          <a:prstGeom prst="rect">
            <a:avLst/>
          </a:prstGeom>
        </p:spPr>
      </p:pic>
      <p:sp>
        <p:nvSpPr>
          <p:cNvPr id="54" name="Прямоугольник 53"/>
          <p:cNvSpPr/>
          <p:nvPr/>
        </p:nvSpPr>
        <p:spPr>
          <a:xfrm>
            <a:off x="439985" y="2136014"/>
            <a:ext cx="870401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buClr>
                <a:srgbClr val="FF0000"/>
              </a:buClr>
            </a:pPr>
            <a:r>
              <a:rPr lang="ru-RU" b="1" dirty="0">
                <a:solidFill>
                  <a:schemeClr val="tx2">
                    <a:lumMod val="50000"/>
                  </a:schemeClr>
                </a:solidFill>
                <a:latin typeface="Franklin Gothic Book" pitchFamily="34" charset="0"/>
                <a:ea typeface="Times New Roman" panose="02020603050405020304" pitchFamily="18" charset="0"/>
              </a:rPr>
              <a:t>Задача 1: </a:t>
            </a:r>
            <a:r>
              <a:rPr lang="ru-RU" b="1" dirty="0">
                <a:solidFill>
                  <a:srgbClr val="44546A">
                    <a:lumMod val="50000"/>
                  </a:srgbClr>
                </a:solidFill>
                <a:latin typeface="Franklin Gothic Book" pitchFamily="34" charset="0"/>
                <a:ea typeface="Times New Roman" panose="02020603050405020304" pitchFamily="18" charset="0"/>
              </a:rPr>
              <a:t>Увеличение объемов производства и переработки основных видов сельскохозяйственной </a:t>
            </a:r>
            <a:r>
              <a:rPr lang="ru-RU" b="1" dirty="0" smtClean="0">
                <a:solidFill>
                  <a:srgbClr val="44546A">
                    <a:lumMod val="50000"/>
                  </a:srgbClr>
                </a:solidFill>
                <a:latin typeface="Franklin Gothic Book" pitchFamily="34" charset="0"/>
                <a:ea typeface="Times New Roman" panose="02020603050405020304" pitchFamily="18" charset="0"/>
              </a:rPr>
              <a:t>продукции</a:t>
            </a:r>
            <a:endParaRPr lang="ru-RU" b="1" dirty="0">
              <a:solidFill>
                <a:schemeClr val="tx2">
                  <a:lumMod val="50000"/>
                </a:schemeClr>
              </a:solidFill>
              <a:latin typeface="Franklin Gothic Book" pitchFamily="34" charset="0"/>
            </a:endParaRPr>
          </a:p>
        </p:txBody>
      </p:sp>
      <p:grpSp>
        <p:nvGrpSpPr>
          <p:cNvPr id="2" name="Группа 33">
            <a:extLst>
              <a:ext uri="{FF2B5EF4-FFF2-40B4-BE49-F238E27FC236}">
                <a16:creationId xmlns="" xmlns:a16="http://schemas.microsoft.com/office/drawing/2014/main" id="{1E7A8EA8-48FA-43F3-8FE3-6FA1BB797EF9}"/>
              </a:ext>
            </a:extLst>
          </p:cNvPr>
          <p:cNvGrpSpPr/>
          <p:nvPr/>
        </p:nvGrpSpPr>
        <p:grpSpPr>
          <a:xfrm>
            <a:off x="263257" y="1153341"/>
            <a:ext cx="7859486" cy="89285"/>
            <a:chOff x="947651" y="2754884"/>
            <a:chExt cx="7257566" cy="89285"/>
          </a:xfrm>
        </p:grpSpPr>
        <p:sp>
          <p:nvSpPr>
            <p:cNvPr id="58" name="Прямоугольник 57">
              <a:extLst>
                <a:ext uri="{FF2B5EF4-FFF2-40B4-BE49-F238E27FC236}">
                  <a16:creationId xmlns="" xmlns:a16="http://schemas.microsoft.com/office/drawing/2014/main" id="{F5DDBDC1-897C-409D-9489-D84754F16302}"/>
                </a:ext>
              </a:extLst>
            </p:cNvPr>
            <p:cNvSpPr/>
            <p:nvPr/>
          </p:nvSpPr>
          <p:spPr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9" name="Прямоугольник 58">
              <a:extLst>
                <a:ext uri="{FF2B5EF4-FFF2-40B4-BE49-F238E27FC236}">
                  <a16:creationId xmlns="" xmlns:a16="http://schemas.microsoft.com/office/drawing/2014/main" id="{E5438E87-10CD-40F7-8670-18A129432887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29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7083" y="521215"/>
            <a:ext cx="826270" cy="890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Прямоугольник 25"/>
          <p:cNvSpPr/>
          <p:nvPr/>
        </p:nvSpPr>
        <p:spPr>
          <a:xfrm>
            <a:off x="3234906" y="3338269"/>
            <a:ext cx="275182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/>
              <a:t>предоставление субсидий на поддержку малых форм хозяйствования, на развитие материально-технической базы</a:t>
            </a:r>
          </a:p>
        </p:txBody>
      </p:sp>
      <p:sp>
        <p:nvSpPr>
          <p:cNvPr id="28" name="Прямоугольник 27"/>
          <p:cNvSpPr/>
          <p:nvPr/>
        </p:nvSpPr>
        <p:spPr>
          <a:xfrm>
            <a:off x="872192" y="1494661"/>
            <a:ext cx="2280293" cy="558426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Овал 29"/>
          <p:cNvSpPr/>
          <p:nvPr/>
        </p:nvSpPr>
        <p:spPr>
          <a:xfrm>
            <a:off x="3459191" y="1509623"/>
            <a:ext cx="612475" cy="577970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1" name="Рисунок 3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8212" y="1561380"/>
            <a:ext cx="389211" cy="389211"/>
          </a:xfrm>
          <a:prstGeom prst="rect">
            <a:avLst/>
          </a:prstGeom>
        </p:spPr>
      </p:pic>
      <p:sp>
        <p:nvSpPr>
          <p:cNvPr id="32" name="Овал 31"/>
          <p:cNvSpPr/>
          <p:nvPr/>
        </p:nvSpPr>
        <p:spPr>
          <a:xfrm>
            <a:off x="431321" y="1466491"/>
            <a:ext cx="621110" cy="603849"/>
          </a:xfrm>
          <a:prstGeom prst="ellipse">
            <a:avLst/>
          </a:prstGeom>
          <a:solidFill>
            <a:srgbClr val="00B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1257861" y="1599085"/>
            <a:ext cx="142058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Мероприятия</a:t>
            </a:r>
          </a:p>
        </p:txBody>
      </p:sp>
      <p:pic>
        <p:nvPicPr>
          <p:cNvPr id="35" name="Рисунок 34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343" y="1586079"/>
            <a:ext cx="363500" cy="363500"/>
          </a:xfrm>
          <a:prstGeom prst="rect">
            <a:avLst/>
          </a:prstGeom>
        </p:spPr>
      </p:pic>
      <p:sp>
        <p:nvSpPr>
          <p:cNvPr id="37" name="Скругленный прямоугольник 36"/>
          <p:cNvSpPr/>
          <p:nvPr/>
        </p:nvSpPr>
        <p:spPr>
          <a:xfrm>
            <a:off x="6193766" y="3292416"/>
            <a:ext cx="2656937" cy="1184693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</a:rPr>
              <a:t>главный специалист отдела по сельскому хозяйству администрации Нефтеюганского района Нагуманова О.М.</a:t>
            </a:r>
            <a:endParaRPr lang="ru-RU" sz="16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64590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Essential</Template>
  <TotalTime>1722</TotalTime>
  <Words>736</Words>
  <Application>Microsoft Office PowerPoint</Application>
  <PresentationFormat>Экран (4:3)</PresentationFormat>
  <Paragraphs>141</Paragraphs>
  <Slides>12</Slides>
  <Notes>9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Office Theme</vt:lpstr>
      <vt:lpstr>Публичная декларация муниципальной программы Нефтеюганского района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presentation</dc:title>
  <dc:creator>user</dc:creator>
  <cp:lastModifiedBy>Гирина Ирина Александровна</cp:lastModifiedBy>
  <cp:revision>214</cp:revision>
  <cp:lastPrinted>2018-10-02T05:15:37Z</cp:lastPrinted>
  <dcterms:created xsi:type="dcterms:W3CDTF">2018-09-04T12:10:47Z</dcterms:created>
  <dcterms:modified xsi:type="dcterms:W3CDTF">2019-11-19T09:59:31Z</dcterms:modified>
</cp:coreProperties>
</file>