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8" r:id="rId3"/>
    <p:sldId id="298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290" r:id="rId13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6FE"/>
    <a:srgbClr val="2B7885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 varScale="1">
        <p:scale>
          <a:sx n="89" d="100"/>
          <a:sy n="89" d="100"/>
        </p:scale>
        <p:origin x="1267" y="58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 b="0">
                <a:solidFill>
                  <a:schemeClr val="tx2">
                    <a:lumMod val="50000"/>
                  </a:schemeClr>
                </a:solidFill>
              </a:defRPr>
            </a:pPr>
            <a:r>
              <a:rPr lang="ru-RU" sz="1600" b="0">
                <a:solidFill>
                  <a:schemeClr val="tx2">
                    <a:lumMod val="50000"/>
                  </a:schemeClr>
                </a:solidFill>
              </a:rPr>
              <a:t>2019 год</a:t>
            </a:r>
          </a:p>
        </c:rich>
      </c:tx>
      <c:layout>
        <c:manualLayout>
          <c:xMode val="edge"/>
          <c:yMode val="edge"/>
          <c:x val="0.40297895796917615"/>
          <c:y val="1.6103774242837349E-2"/>
        </c:manualLayout>
      </c:layout>
      <c:overlay val="0"/>
    </c:title>
    <c:autoTitleDeleted val="0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3"/>
      </c:doughnutChart>
    </c:plotArea>
    <c:plotVisOnly val="1"/>
    <c:dispBlanksAs val="zero"/>
    <c:showDLblsOverMax val="0"/>
  </c:chart>
  <c:txPr>
    <a:bodyPr/>
    <a:lstStyle/>
    <a:p>
      <a:pPr>
        <a:defRPr sz="1800" b="1">
          <a:latin typeface="Franklin Gothic Medium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dirty="0" smtClean="0"/>
              <a:t>2020 год</a:t>
            </a:r>
            <a:endParaRPr lang="ru-RU" dirty="0"/>
          </a:p>
        </c:rich>
      </c:tx>
      <c:layout>
        <c:manualLayout>
          <c:xMode val="edge"/>
          <c:yMode val="edge"/>
          <c:x val="0.40297895796917593"/>
          <c:y val="1.610377424283733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301007219565289"/>
          <c:y val="0.11384036975280071"/>
          <c:w val="0.74458957762141831"/>
          <c:h val="0.851268119387718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explosion val="25"/>
          <c:dPt>
            <c:idx val="0"/>
            <c:bubble3D val="0"/>
            <c:explosion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F1F7-4D2D-893B-5ED8A7AA0547}"/>
              </c:ext>
            </c:extLst>
          </c:dPt>
          <c:cat>
            <c:strRef>
              <c:f>Лист1!$A$2:$A$6</c:f>
              <c:strCache>
                <c:ptCount val="4"/>
                <c:pt idx="0">
                  <c:v>Федеральный бюджет</c:v>
                </c:pt>
                <c:pt idx="1">
                  <c:v>Бюджет ХМАО</c:v>
                </c:pt>
                <c:pt idx="2">
                  <c:v>Бюджета района</c:v>
                </c:pt>
                <c:pt idx="3">
                  <c:v>иные источники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0.37</c:v>
                </c:pt>
                <c:pt idx="1">
                  <c:v>72.900000000000006</c:v>
                </c:pt>
                <c:pt idx="2">
                  <c:v>49.06</c:v>
                </c:pt>
                <c:pt idx="3">
                  <c:v>70.599999999999994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2DB8887-2F49-4E49-AA8A-30C810E4B9D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7A693C3-E2C2-497D-AC84-A2BBB6AB65DC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292D811-AB55-444E-90C6-998381BB49D0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3D55287-0320-45D3-AF3E-4BB8F54FDD8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53EED496-D564-480E-B9DE-127E062D5F90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5B992C61-C36C-417B-9932-2680861FC6B9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A46D8C1-DC9F-4BBD-96D4-D484F0B7606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4D6C65E-92B0-43F6-A5D6-F0D0FA576F49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18.02.2020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2/18/2020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2/18/2020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8.xml"/><Relationship Id="rId9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6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6.xml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xmlns="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9" y="1231900"/>
            <a:ext cx="7914904" cy="14122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CAE22D93-86C6-4012-8C95-C05004B2E97F}"/>
              </a:ext>
            </a:extLst>
          </p:cNvPr>
          <p:cNvGrpSpPr/>
          <p:nvPr/>
        </p:nvGrpSpPr>
        <p:grpSpPr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74607" y="2865206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47651" y="3122658"/>
            <a:ext cx="772133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«Развитие агропромышленного комплекса 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и рынков сельскохозяйственной продукции, 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сырья и продовольствия в Нефтеюганском районе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в 2019-2024 годах и на период до 2030 года»</a:t>
            </a:r>
            <a:r>
              <a:rPr kumimoji="0" lang="ru-RU" sz="21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1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20" y="77189"/>
            <a:ext cx="1365661" cy="188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00210" y="279783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23730" y="3441939"/>
            <a:ext cx="27472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развитие сельскохозяйственной потребительской кооперации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606242" y="5248254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743208" y="5248253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Создание сельскохозяйственного потребительского кооператива 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95292" y="3226126"/>
            <a:ext cx="27000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поддержки на развитие материально-технической базы сельскохозяйственных кооперативов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начальник отдела по сельскому хозяйству администрации Нефтеюганского района Березецкая Ю.Н.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044935" y="2562046"/>
            <a:ext cx="2795149" cy="118182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11005" y="2562043"/>
            <a:ext cx="2513350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09994" y="2639681"/>
            <a:ext cx="25316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улучшение жилищных условий граждан, проживающих в сельской местности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19217" y="2161894"/>
            <a:ext cx="5831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2. Устойчивое развитие сельских территорий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433714" y="6110896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544800" y="6244597"/>
            <a:ext cx="7529524" cy="472924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Ввод (приобретение) жилья для граждан, проживающих в сельской местности- 0,888 </a:t>
            </a:r>
            <a:r>
              <a:rPr lang="ru-RU" sz="2000" b="1" dirty="0" err="1" smtClean="0">
                <a:solidFill>
                  <a:schemeClr val="bg1"/>
                </a:solidFill>
              </a:rPr>
              <a:t>тыс.кв.м</a:t>
            </a:r>
            <a:r>
              <a:rPr lang="ru-RU" sz="2000" b="1" dirty="0" smtClean="0">
                <a:solidFill>
                  <a:schemeClr val="bg1"/>
                </a:solidFill>
              </a:rPr>
              <a:t>.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053750" y="2768926"/>
            <a:ext cx="27863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социальных выплат на строительство (приобретение) жилья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5936547" y="2141612"/>
            <a:ext cx="3096881" cy="146855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директор департамента имущественных отношений- заместитель главы Нефтеюганского района Бородкина О.В.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90876" y="4313208"/>
            <a:ext cx="2550732" cy="120482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з</a:t>
            </a:r>
            <a:r>
              <a:rPr lang="ru-RU" sz="1600" b="1" dirty="0" smtClean="0">
                <a:solidFill>
                  <a:schemeClr val="tx1"/>
                </a:solidFill>
              </a:rPr>
              <a:t>ащита </a:t>
            </a:r>
            <a:r>
              <a:rPr lang="ru-RU" sz="1600" b="1" dirty="0">
                <a:solidFill>
                  <a:schemeClr val="tx1"/>
                </a:solidFill>
              </a:rPr>
              <a:t>населения от болезней, общих для человека и </a:t>
            </a:r>
            <a:r>
              <a:rPr lang="ru-RU" sz="1600" b="1" dirty="0" smtClean="0">
                <a:solidFill>
                  <a:schemeClr val="tx1"/>
                </a:solidFill>
              </a:rPr>
              <a:t>животных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102446" y="4321834"/>
            <a:ext cx="2573736" cy="119619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обеспечение стабильной благополучной эпизоотической обстановки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943411" y="4758803"/>
            <a:ext cx="3073879" cy="85113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директор МКУ «УКС и ЖКК Нефтеюганского района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Бабин С.М.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943412" y="3655900"/>
            <a:ext cx="3096882" cy="104379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начальник отдела по сельскому хозяйству администрации Нефтеюганского района Березецкая Ю.Н.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943412" y="5669049"/>
            <a:ext cx="3073879" cy="42556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администрации поселений</a:t>
            </a:r>
            <a:endParaRPr lang="ru-RU" sz="16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31138"/>
            <a:ext cx="836762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Финансирование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,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млн. рублей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994986427"/>
              </p:ext>
            </p:extLst>
          </p:nvPr>
        </p:nvGraphicFramePr>
        <p:xfrm>
          <a:off x="3933644" y="1205000"/>
          <a:ext cx="5218027" cy="4669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8177562"/>
              </p:ext>
            </p:extLst>
          </p:nvPr>
        </p:nvGraphicFramePr>
        <p:xfrm>
          <a:off x="1949572" y="1597622"/>
          <a:ext cx="2234240" cy="41737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4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178907">
                <a:tc>
                  <a:txBody>
                    <a:bodyPr/>
                    <a:lstStyle/>
                    <a:p>
                      <a:pPr algn="l" fontAlgn="ctr"/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Федеральный бюджет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37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Ханты-Мансийского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автономного округа -Югра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86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Нефтеюганского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</a:t>
                      </a:r>
                    </a:p>
                    <a:p>
                      <a:pPr algn="l" fontAlgn="ctr"/>
                      <a:endParaRPr lang="ru-RU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Иные источники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16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21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721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540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4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83" name="Прямоугольник 82"/>
          <p:cNvSpPr/>
          <p:nvPr/>
        </p:nvSpPr>
        <p:spPr>
          <a:xfrm>
            <a:off x="415329" y="2919883"/>
            <a:ext cx="336430" cy="334002"/>
          </a:xfrm>
          <a:prstGeom prst="rect">
            <a:avLst/>
          </a:prstGeom>
          <a:solidFill>
            <a:srgbClr val="E28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424628" y="3752499"/>
            <a:ext cx="319176" cy="3340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871630" y="3683562"/>
            <a:ext cx="720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49,06</a:t>
            </a:r>
          </a:p>
          <a:p>
            <a:endParaRPr lang="ru-RU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903958" y="2893365"/>
            <a:ext cx="6877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72,9 </a:t>
            </a:r>
            <a:endParaRPr lang="ru-RU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xmlns="" id="{C7C6CE0A-E69F-4027-BF8B-B33274183080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40" name="Диаграмма 39">
            <a:extLst>
              <a:ext uri="{FF2B5EF4-FFF2-40B4-BE49-F238E27FC236}">
                <a16:creationId xmlns:a16="http://schemas.microsoft.com/office/drawing/2014/main" xmlns="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1658478"/>
              </p:ext>
            </p:extLst>
          </p:nvPr>
        </p:nvGraphicFramePr>
        <p:xfrm>
          <a:off x="3917551" y="1234579"/>
          <a:ext cx="5409744" cy="4731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6143956" y="3488879"/>
            <a:ext cx="982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192,9</a:t>
            </a:r>
            <a:endParaRPr lang="ru-RU" sz="2400" b="1" dirty="0">
              <a:solidFill>
                <a:srgbClr val="00B050"/>
              </a:solidFill>
              <a:latin typeface="Franklin Gothic Medium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452204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886964" y="4457064"/>
            <a:ext cx="8536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70,6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24628" y="4457064"/>
            <a:ext cx="319176" cy="3340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49195" y="2259483"/>
            <a:ext cx="336430" cy="33400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3897" y="2269065"/>
            <a:ext cx="6709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0,37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5058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647701" y="2320338"/>
            <a:ext cx="2295857" cy="1009024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Соисполнители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81005" y="1205120"/>
            <a:ext cx="2262553" cy="932313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3386" y="8825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 (соисполнители )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730" y="1471222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15770" y="1433122"/>
            <a:ext cx="51189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Отдел по сельскому хозяйству администрации Нефтеюганского района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54794" y="2371741"/>
            <a:ext cx="5782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Департамент строительства и жилищно-коммунального комплекса Нефтеюганского района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3064319" y="3220563"/>
            <a:ext cx="5675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Департамент имущественных отношений Нефтеюганского района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098432" y="3935391"/>
            <a:ext cx="55904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МКУ «Управление капитального строительства 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</a:b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и жилищно-коммунального комплекса Нефтеюганского района»</a:t>
            </a:r>
          </a:p>
        </p:txBody>
      </p:sp>
      <p:pic>
        <p:nvPicPr>
          <p:cNvPr id="2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3106665" y="4945247"/>
            <a:ext cx="5590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МКУ «Управление по делам администрации Нефтеюганского района»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233186" y="5813640"/>
            <a:ext cx="55904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Администрации поселений Нефтеюганского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79143" y="1581342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271254" y="1817412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454241" y="169476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73687" y="1736525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49434" y="3310382"/>
            <a:ext cx="5877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ЗАДАЧИ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МУНИЦИПАЛЬНОЙ ПРОГРАММЫ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:</a:t>
            </a:r>
          </a:p>
        </p:txBody>
      </p:sp>
      <p:sp>
        <p:nvSpPr>
          <p:cNvPr id="14" name="Овал 13"/>
          <p:cNvSpPr/>
          <p:nvPr/>
        </p:nvSpPr>
        <p:spPr>
          <a:xfrm>
            <a:off x="409548" y="406649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5" name="Овал 14"/>
          <p:cNvSpPr/>
          <p:nvPr/>
        </p:nvSpPr>
        <p:spPr>
          <a:xfrm>
            <a:off x="390498" y="503804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87962" y="4108250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78437" y="5060067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663908" y="4189137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1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651138" y="5140953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3131568" y="4066492"/>
            <a:ext cx="5477774" cy="10744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продукции</a:t>
            </a: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3198243" y="5140953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Устойчивое развитие сельских территорий</a:t>
            </a: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13853" y="1697276"/>
            <a:ext cx="5443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Устойчивое развитие агропромышленного комплекса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и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сельских территорий Нефтеюганского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17463" y="3065251"/>
            <a:ext cx="2795149" cy="11703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97851" y="3312543"/>
            <a:ext cx="27472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поддержка </a:t>
            </a:r>
            <a:r>
              <a:rPr lang="ru-RU" sz="1600" b="1" dirty="0"/>
              <a:t>растениеводства, переработки и реализации продукции растениеводства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97615" y="4946329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786340" y="4972207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400" dirty="0">
                <a:solidFill>
                  <a:schemeClr val="bg1"/>
                </a:solidFill>
                <a:latin typeface="Franklin Gothic Book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</a:rPr>
              <a:t>Валовый сбор овощей  открытого </a:t>
            </a:r>
            <a:r>
              <a:rPr lang="ru-RU" sz="2000" b="1" dirty="0" smtClean="0">
                <a:solidFill>
                  <a:schemeClr val="bg1"/>
                </a:solidFill>
              </a:rPr>
              <a:t>грунта – 290,0 тонн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52159" y="3113984"/>
            <a:ext cx="27000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субсидий за произведенную и реализованную продукцию растениеводства</a:t>
            </a:r>
            <a:endParaRPr lang="ru-RU" sz="16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главный специалист отдела по сельскому хозяйству администрации Нефтеюганского района Нагуманова О.М.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620619" y="5685326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Скругленный прямоугольник 26"/>
          <p:cNvSpPr/>
          <p:nvPr/>
        </p:nvSpPr>
        <p:spPr>
          <a:xfrm>
            <a:off x="3153527" y="2782345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605841"/>
            <a:ext cx="27472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поддержка развития животноводства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632121" y="4972209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786340" y="4972207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Общее поголовье сельскохозяйственных животных (за исключением кроликов и птицы)- 6700 голов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43533" y="2967334"/>
            <a:ext cx="27000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/>
              <a:t>предоставление субсидий за продукцию животноводства; на содержание маточного поголовья скота; обеспечение с/х объектов коммунальными </a:t>
            </a:r>
            <a:r>
              <a:rPr lang="ru-RU" sz="1100" b="1" dirty="0"/>
              <a:t>услугами, приобретение ГСМ, </a:t>
            </a:r>
            <a:r>
              <a:rPr lang="ru-RU" sz="1100" b="1" dirty="0" smtClean="0"/>
              <a:t>запчастей для с/х техники и (или) техники;</a:t>
            </a:r>
            <a:endParaRPr lang="ru-RU" sz="1100" b="1" dirty="0"/>
          </a:p>
          <a:p>
            <a:pPr algn="ctr"/>
            <a:r>
              <a:rPr lang="ru-RU" sz="1100" b="1" dirty="0" smtClean="0"/>
              <a:t>корма </a:t>
            </a:r>
            <a:r>
              <a:rPr lang="ru-RU" sz="1100" b="1" dirty="0"/>
              <a:t>для сельскохозяйственных животных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начальник отдела по сельскому хозяйству администрации Нефтеюганского района Березецкая Ю.Н.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6" name="Пятиугольник 4"/>
          <p:cNvSpPr txBox="1"/>
          <p:nvPr/>
        </p:nvSpPr>
        <p:spPr>
          <a:xfrm>
            <a:off x="809344" y="5702577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Доля прибыльных сельскохозяйственных организаций в общем их числе- 100 %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00210" y="279783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7472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поддержка развития рыбохозяйственного комплекса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97616" y="5205123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967494" y="5256879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 Добыча (вылов) рыбы-766,2 тонн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43533" y="2846564"/>
            <a:ext cx="27000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субсидий на повышение эффективности использования и развития ресурсного потенциала рыбохозяйственного комплекса, рыболовства и рыбной продукции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заместитель начальника отдела по сельскому хозяйству администрации Нефтеюганского района Гирина И.А.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00210" y="279783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7472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поддержка на развитие системы заготовки и переработки дикоросов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97616" y="5205123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967494" y="5256879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 Объём заготовки дикоросов - 48,5 тонн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34906" y="3338269"/>
            <a:ext cx="27000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субсидий на развитие системы заготовки и переработки дикоросов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заместитель начальника отдела по сельскому хозяйству администрации Нефтеюганского района Гирина И.А.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34906" y="304081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7472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организация совещаний, семинаров, ярмарок, конкурсов, выставок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88989" y="5800347"/>
            <a:ext cx="8373856" cy="71259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629729" y="5739957"/>
            <a:ext cx="8134709" cy="6780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algn="ctr" fontAlgn="base"/>
            <a:r>
              <a:rPr lang="ru-RU" sz="2000" b="1" dirty="0" smtClean="0">
                <a:solidFill>
                  <a:schemeClr val="bg1"/>
                </a:solidFill>
              </a:rPr>
              <a:t> Производство продукции сельского хозяйства - 377,0 млн.рублей </a:t>
            </a:r>
          </a:p>
          <a:p>
            <a:pPr algn="ctr" fontAlgn="base"/>
            <a:r>
              <a:rPr lang="ru-RU" sz="2000" b="1" dirty="0" smtClean="0">
                <a:solidFill>
                  <a:schemeClr val="bg1"/>
                </a:solidFill>
              </a:rPr>
              <a:t>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78229" y="3552652"/>
            <a:ext cx="27518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организация и проведение выставок, ярмарок, конкурсов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202392" y="2783458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ведущий экономист отдела по сельскому хозяйству администрации Нефтеюганского района Иванова А.М.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251276" y="4074545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директор МКУ «Управление по делам администрации Нефтеюганского района» </a:t>
            </a:r>
            <a:r>
              <a:rPr lang="ru-RU" sz="1600" b="1" dirty="0" err="1" smtClean="0">
                <a:solidFill>
                  <a:schemeClr val="tx1"/>
                </a:solidFill>
              </a:rPr>
              <a:t>Губатенко</a:t>
            </a:r>
            <a:r>
              <a:rPr lang="ru-RU" sz="1600" b="1" dirty="0" smtClean="0">
                <a:solidFill>
                  <a:schemeClr val="tx1"/>
                </a:solidFill>
              </a:rPr>
              <a:t> А.В.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00210" y="279783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6437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поддержка малых форм хозяйствования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34906" y="3338269"/>
            <a:ext cx="27518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субсидий на поддержку малых форм хозяйствования, на развитие материально-технической базы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главный специалист отдела по сельскому хозяйству администрации Нефтеюганского района Нагуманова О.М.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1801</TotalTime>
  <Words>739</Words>
  <Application>Microsoft Office PowerPoint</Application>
  <PresentationFormat>Экран (4:3)</PresentationFormat>
  <Paragraphs>145</Paragraphs>
  <Slides>12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Franklin Gothic Book</vt:lpstr>
      <vt:lpstr>Franklin Gothic Heavy</vt:lpstr>
      <vt:lpstr>Franklin Gothic Medium</vt:lpstr>
      <vt:lpstr>Times New Roman</vt:lpstr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Березецкая Юлия Николаевна</cp:lastModifiedBy>
  <cp:revision>222</cp:revision>
  <cp:lastPrinted>2018-10-02T05:15:37Z</cp:lastPrinted>
  <dcterms:created xsi:type="dcterms:W3CDTF">2018-09-04T12:10:47Z</dcterms:created>
  <dcterms:modified xsi:type="dcterms:W3CDTF">2020-02-18T10:52:59Z</dcterms:modified>
</cp:coreProperties>
</file>