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58" r:id="rId3"/>
    <p:sldId id="298" r:id="rId4"/>
    <p:sldId id="302" r:id="rId5"/>
    <p:sldId id="303" r:id="rId6"/>
    <p:sldId id="304" r:id="rId7"/>
    <p:sldId id="311" r:id="rId8"/>
    <p:sldId id="290" r:id="rId9"/>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003" userDrawn="1">
          <p15:clr>
            <a:srgbClr val="A4A3A4"/>
          </p15:clr>
        </p15:guide>
        <p15:guide id="2" pos="4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F6FE"/>
    <a:srgbClr val="2B7885"/>
    <a:srgbClr val="F1FCFE"/>
    <a:srgbClr val="6BC5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35" autoAdjust="0"/>
    <p:restoredTop sz="98514" autoAdjust="0"/>
  </p:normalViewPr>
  <p:slideViewPr>
    <p:cSldViewPr snapToGrid="0">
      <p:cViewPr>
        <p:scale>
          <a:sx n="110" d="100"/>
          <a:sy n="110" d="100"/>
        </p:scale>
        <p:origin x="-1644" y="-204"/>
      </p:cViewPr>
      <p:guideLst>
        <p:guide orient="horz" pos="1003"/>
        <p:guide pos="476"/>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sz="1600" b="0">
                <a:solidFill>
                  <a:schemeClr val="tx2">
                    <a:lumMod val="50000"/>
                  </a:schemeClr>
                </a:solidFill>
              </a:defRPr>
            </a:pPr>
            <a:r>
              <a:rPr lang="ru-RU" sz="1600" b="0">
                <a:solidFill>
                  <a:schemeClr val="tx2">
                    <a:lumMod val="50000"/>
                  </a:schemeClr>
                </a:solidFill>
              </a:rPr>
              <a:t>2019 год</a:t>
            </a:r>
          </a:p>
        </c:rich>
      </c:tx>
      <c:layout>
        <c:manualLayout>
          <c:xMode val="edge"/>
          <c:yMode val="edge"/>
          <c:x val="0.40297895796917593"/>
          <c:y val="1.6103774242837331E-2"/>
        </c:manualLayout>
      </c:layout>
      <c:overlay val="0"/>
    </c:title>
    <c:autoTitleDeleted val="0"/>
    <c:plotArea>
      <c:layout/>
      <c:doughnutChart>
        <c:varyColors val="1"/>
        <c:dLbls>
          <c:showLegendKey val="0"/>
          <c:showVal val="0"/>
          <c:showCatName val="0"/>
          <c:showSerName val="0"/>
          <c:showPercent val="0"/>
          <c:showBubbleSize val="0"/>
          <c:showLeaderLines val="1"/>
        </c:dLbls>
        <c:firstSliceAng val="0"/>
        <c:holeSize val="63"/>
      </c:doughnutChart>
    </c:plotArea>
    <c:plotVisOnly val="1"/>
    <c:dispBlanksAs val="zero"/>
    <c:showDLblsOverMax val="0"/>
  </c:chart>
  <c:txPr>
    <a:bodyPr/>
    <a:lstStyle/>
    <a:p>
      <a:pPr>
        <a:defRPr sz="1800" b="1">
          <a:latin typeface="Franklin Gothic Medium" pitchFamily="34" charset="0"/>
        </a:defRPr>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pPr>
            <a:r>
              <a:rPr lang="ru-RU" dirty="0" smtClean="0"/>
              <a:t>2020 </a:t>
            </a:r>
            <a:r>
              <a:rPr lang="ru-RU" dirty="0"/>
              <a:t>год</a:t>
            </a:r>
          </a:p>
        </c:rich>
      </c:tx>
      <c:layout>
        <c:manualLayout>
          <c:xMode val="edge"/>
          <c:yMode val="edge"/>
          <c:x val="0.40297895796917582"/>
          <c:y val="1.6103774242837314E-2"/>
        </c:manualLayout>
      </c:layout>
      <c:overlay val="0"/>
    </c:title>
    <c:autoTitleDeleted val="0"/>
    <c:plotArea>
      <c:layout>
        <c:manualLayout>
          <c:layoutTarget val="inner"/>
          <c:xMode val="edge"/>
          <c:yMode val="edge"/>
          <c:x val="0.12301007219565288"/>
          <c:y val="0.11384036975280072"/>
          <c:w val="0.74458957762141809"/>
          <c:h val="0.8512681193877184"/>
        </c:manualLayout>
      </c:layout>
      <c:doughnutChart>
        <c:varyColors val="1"/>
        <c:ser>
          <c:idx val="0"/>
          <c:order val="0"/>
          <c:tx>
            <c:strRef>
              <c:f>Лист1!$B$1</c:f>
              <c:strCache>
                <c:ptCount val="1"/>
                <c:pt idx="0">
                  <c:v>Всего </c:v>
                </c:pt>
              </c:strCache>
            </c:strRef>
          </c:tx>
          <c:explosion val="25"/>
          <c:dPt>
            <c:idx val="0"/>
            <c:bubble3D val="0"/>
            <c:explosion val="0"/>
            <c:extLst xmlns:c16r2="http://schemas.microsoft.com/office/drawing/2015/06/chart">
              <c:ext xmlns:c16="http://schemas.microsoft.com/office/drawing/2014/chart" uri="{C3380CC4-5D6E-409C-BE32-E72D297353CC}">
                <c16:uniqueId val="{00000001-F1F7-4D2D-893B-5ED8A7AA0547}"/>
              </c:ext>
            </c:extLst>
          </c:dPt>
          <c:cat>
            <c:strRef>
              <c:f>Лист1!$A$2:$A$6</c:f>
              <c:strCache>
                <c:ptCount val="4"/>
                <c:pt idx="0">
                  <c:v>Федеральный бюджет</c:v>
                </c:pt>
                <c:pt idx="1">
                  <c:v>Бюджет ХМАО</c:v>
                </c:pt>
                <c:pt idx="2">
                  <c:v>Бюджета района</c:v>
                </c:pt>
                <c:pt idx="3">
                  <c:v>иные источники</c:v>
                </c:pt>
              </c:strCache>
            </c:strRef>
          </c:cat>
          <c:val>
            <c:numRef>
              <c:f>Лист1!$B$2:$B$6</c:f>
              <c:numCache>
                <c:formatCode>General</c:formatCode>
                <c:ptCount val="5"/>
                <c:pt idx="0">
                  <c:v>0</c:v>
                </c:pt>
                <c:pt idx="1">
                  <c:v>0.56999999999999995</c:v>
                </c:pt>
                <c:pt idx="2">
                  <c:v>9</c:v>
                </c:pt>
                <c:pt idx="3">
                  <c:v>10.199999999999999</c:v>
                </c:pt>
              </c:numCache>
            </c:numRef>
          </c:val>
          <c:extLst xmlns:c16r2="http://schemas.microsoft.com/office/drawing/2015/06/chart">
            <c:ext xmlns:c16="http://schemas.microsoft.com/office/drawing/2014/chart" uri="{C3380CC4-5D6E-409C-BE32-E72D297353CC}">
              <c16:uniqueId val="{00000010-F1F7-4D2D-893B-5ED8A7AA0547}"/>
            </c:ext>
          </c:extLst>
        </c:ser>
        <c:dLbls>
          <c:showLegendKey val="0"/>
          <c:showVal val="0"/>
          <c:showCatName val="0"/>
          <c:showSerName val="0"/>
          <c:showPercent val="0"/>
          <c:showBubbleSize val="0"/>
          <c:showLeaderLines val="0"/>
        </c:dLbls>
        <c:firstSliceAng val="0"/>
        <c:holeSize val="50"/>
      </c:doughnutChart>
    </c:plotArea>
    <c:plotVisOnly val="1"/>
    <c:dispBlanksAs val="zero"/>
    <c:showDLblsOverMax val="0"/>
  </c:chart>
  <c:txPr>
    <a:bodyPr/>
    <a:lstStyle/>
    <a:p>
      <a:pPr>
        <a:defRPr sz="1800"/>
      </a:pPr>
      <a:endParaRPr lang="ru-RU"/>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33E14C-348A-442D-BCDF-5DE2249959E3}" type="doc">
      <dgm:prSet loTypeId="urn:microsoft.com/office/officeart/2005/8/layout/hChevron3" loCatId="process" qsTypeId="urn:microsoft.com/office/officeart/2005/8/quickstyle/simple2" qsCatId="simple" csTypeId="urn:microsoft.com/office/officeart/2005/8/colors/accent1_2" csCatId="accent1" phldr="1"/>
      <dgm:spPr/>
      <dgm:t>
        <a:bodyPr/>
        <a:lstStyle/>
        <a:p>
          <a:endParaRPr lang="ru-RU"/>
        </a:p>
      </dgm:t>
    </dgm:pt>
    <dgm:pt modelId="{A2151689-D1DA-419E-B9C4-A7F92383A10D}" type="pres">
      <dgm:prSet presAssocID="{7333E14C-348A-442D-BCDF-5DE2249959E3}" presName="Name0" presStyleCnt="0">
        <dgm:presLayoutVars>
          <dgm:dir/>
          <dgm:resizeHandles val="exact"/>
        </dgm:presLayoutVars>
      </dgm:prSet>
      <dgm:spPr/>
      <dgm:t>
        <a:bodyPr/>
        <a:lstStyle/>
        <a:p>
          <a:endParaRPr lang="ru-RU"/>
        </a:p>
      </dgm:t>
    </dgm:pt>
  </dgm:ptLst>
  <dgm:cxnLst>
    <dgm:cxn modelId="{92DB8887-2F49-4E49-AA8A-30C810E4B9D4}" type="presOf" srcId="{7333E14C-348A-442D-BCDF-5DE2249959E3}" destId="{A2151689-D1DA-419E-B9C4-A7F92383A10D}"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333E14C-348A-442D-BCDF-5DE2249959E3}" type="doc">
      <dgm:prSet loTypeId="urn:microsoft.com/office/officeart/2005/8/layout/hChevron3" loCatId="process" qsTypeId="urn:microsoft.com/office/officeart/2005/8/quickstyle/simple2" qsCatId="simple" csTypeId="urn:microsoft.com/office/officeart/2005/8/colors/accent1_2" csCatId="accent1" phldr="1"/>
      <dgm:spPr/>
      <dgm:t>
        <a:bodyPr/>
        <a:lstStyle/>
        <a:p>
          <a:endParaRPr lang="ru-RU"/>
        </a:p>
      </dgm:t>
    </dgm:pt>
    <dgm:pt modelId="{A2151689-D1DA-419E-B9C4-A7F92383A10D}" type="pres">
      <dgm:prSet presAssocID="{7333E14C-348A-442D-BCDF-5DE2249959E3}" presName="Name0" presStyleCnt="0">
        <dgm:presLayoutVars>
          <dgm:dir/>
          <dgm:resizeHandles val="exact"/>
        </dgm:presLayoutVars>
      </dgm:prSet>
      <dgm:spPr/>
      <dgm:t>
        <a:bodyPr/>
        <a:lstStyle/>
        <a:p>
          <a:endParaRPr lang="ru-RU"/>
        </a:p>
      </dgm:t>
    </dgm:pt>
  </dgm:ptLst>
  <dgm:cxnLst>
    <dgm:cxn modelId="{87A693C3-E2C2-497D-AC84-A2BBB6AB65DC}" type="presOf" srcId="{7333E14C-348A-442D-BCDF-5DE2249959E3}" destId="{A2151689-D1DA-419E-B9C4-A7F92383A10D}"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333E14C-348A-442D-BCDF-5DE2249959E3}" type="doc">
      <dgm:prSet loTypeId="urn:microsoft.com/office/officeart/2005/8/layout/hChevron3" loCatId="process" qsTypeId="urn:microsoft.com/office/officeart/2005/8/quickstyle/simple2" qsCatId="simple" csTypeId="urn:microsoft.com/office/officeart/2005/8/colors/accent1_2" csCatId="accent1" phldr="1"/>
      <dgm:spPr/>
      <dgm:t>
        <a:bodyPr/>
        <a:lstStyle/>
        <a:p>
          <a:endParaRPr lang="ru-RU"/>
        </a:p>
      </dgm:t>
    </dgm:pt>
    <dgm:pt modelId="{A2151689-D1DA-419E-B9C4-A7F92383A10D}" type="pres">
      <dgm:prSet presAssocID="{7333E14C-348A-442D-BCDF-5DE2249959E3}" presName="Name0" presStyleCnt="0">
        <dgm:presLayoutVars>
          <dgm:dir/>
          <dgm:resizeHandles val="exact"/>
        </dgm:presLayoutVars>
      </dgm:prSet>
      <dgm:spPr/>
      <dgm:t>
        <a:bodyPr/>
        <a:lstStyle/>
        <a:p>
          <a:endParaRPr lang="ru-RU"/>
        </a:p>
      </dgm:t>
    </dgm:pt>
  </dgm:ptLst>
  <dgm:cxnLst>
    <dgm:cxn modelId="{1292D811-AB55-444E-90C6-998381BB49D0}" type="presOf" srcId="{7333E14C-348A-442D-BCDF-5DE2249959E3}" destId="{A2151689-D1DA-419E-B9C4-A7F92383A10D}"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333E14C-348A-442D-BCDF-5DE2249959E3}" type="doc">
      <dgm:prSet loTypeId="urn:microsoft.com/office/officeart/2005/8/layout/hChevron3" loCatId="process" qsTypeId="urn:microsoft.com/office/officeart/2005/8/quickstyle/simple2" qsCatId="simple" csTypeId="urn:microsoft.com/office/officeart/2005/8/colors/accent1_2" csCatId="accent1" phldr="1"/>
      <dgm:spPr/>
      <dgm:t>
        <a:bodyPr/>
        <a:lstStyle/>
        <a:p>
          <a:endParaRPr lang="ru-RU"/>
        </a:p>
      </dgm:t>
    </dgm:pt>
    <dgm:pt modelId="{A2151689-D1DA-419E-B9C4-A7F92383A10D}" type="pres">
      <dgm:prSet presAssocID="{7333E14C-348A-442D-BCDF-5DE2249959E3}" presName="Name0" presStyleCnt="0">
        <dgm:presLayoutVars>
          <dgm:dir/>
          <dgm:resizeHandles val="exact"/>
        </dgm:presLayoutVars>
      </dgm:prSet>
      <dgm:spPr/>
      <dgm:t>
        <a:bodyPr/>
        <a:lstStyle/>
        <a:p>
          <a:endParaRPr lang="ru-RU"/>
        </a:p>
      </dgm:t>
    </dgm:pt>
  </dgm:ptLst>
  <dgm:cxnLst>
    <dgm:cxn modelId="{E54852C3-8EB0-4383-B673-BDF9B2E87A21}" type="presOf" srcId="{7333E14C-348A-442D-BCDF-5DE2249959E3}" destId="{A2151689-D1DA-419E-B9C4-A7F92383A10D}"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FBE2E293-8A7E-4A1F-A8EB-8D025A56A6DB}" type="datetimeFigureOut">
              <a:rPr lang="ru-RU" smtClean="0"/>
              <a:pPr/>
              <a:t>13.01.2020</a:t>
            </a:fld>
            <a:endParaRPr lang="ru-RU"/>
          </a:p>
        </p:txBody>
      </p:sp>
      <p:sp>
        <p:nvSpPr>
          <p:cNvPr id="4" name="Образ слайда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9160616A-6DF1-4AE2-B7B6-2273E8C78932}" type="slidenum">
              <a:rPr lang="ru-RU" smtClean="0"/>
              <a:pPr/>
              <a:t>‹#›</a:t>
            </a:fld>
            <a:endParaRPr lang="ru-RU"/>
          </a:p>
        </p:txBody>
      </p:sp>
    </p:spTree>
    <p:extLst>
      <p:ext uri="{BB962C8B-B14F-4D97-AF65-F5344CB8AC3E}">
        <p14:creationId xmlns:p14="http://schemas.microsoft.com/office/powerpoint/2010/main" val="2852355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4</a:t>
            </a:fld>
            <a:endParaRPr lang="ru-RU"/>
          </a:p>
        </p:txBody>
      </p:sp>
    </p:spTree>
    <p:extLst>
      <p:ext uri="{BB962C8B-B14F-4D97-AF65-F5344CB8AC3E}">
        <p14:creationId xmlns:p14="http://schemas.microsoft.com/office/powerpoint/2010/main" val="2323806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5</a:t>
            </a:fld>
            <a:endParaRPr lang="ru-RU"/>
          </a:p>
        </p:txBody>
      </p:sp>
    </p:spTree>
    <p:extLst>
      <p:ext uri="{BB962C8B-B14F-4D97-AF65-F5344CB8AC3E}">
        <p14:creationId xmlns:p14="http://schemas.microsoft.com/office/powerpoint/2010/main" val="2323806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6</a:t>
            </a:fld>
            <a:endParaRPr lang="ru-RU"/>
          </a:p>
        </p:txBody>
      </p:sp>
    </p:spTree>
    <p:extLst>
      <p:ext uri="{BB962C8B-B14F-4D97-AF65-F5344CB8AC3E}">
        <p14:creationId xmlns:p14="http://schemas.microsoft.com/office/powerpoint/2010/main" val="2323806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7</a:t>
            </a:fld>
            <a:endParaRPr lang="ru-RU"/>
          </a:p>
        </p:txBody>
      </p:sp>
    </p:spTree>
    <p:extLst>
      <p:ext uri="{BB962C8B-B14F-4D97-AF65-F5344CB8AC3E}">
        <p14:creationId xmlns:p14="http://schemas.microsoft.com/office/powerpoint/2010/main" val="2323806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160616A-6DF1-4AE2-B7B6-2273E8C78932}" type="slidenum">
              <a:rPr lang="ru-RU" smtClean="0"/>
              <a:pPr/>
              <a:t>8</a:t>
            </a:fld>
            <a:endParaRPr lang="ru-RU"/>
          </a:p>
        </p:txBody>
      </p:sp>
    </p:spTree>
    <p:extLst>
      <p:ext uri="{BB962C8B-B14F-4D97-AF65-F5344CB8AC3E}">
        <p14:creationId xmlns:p14="http://schemas.microsoft.com/office/powerpoint/2010/main" val="41404617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019909" y="1570937"/>
            <a:ext cx="4015596"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961846" y="4240392"/>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1/13/2020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pic>
        <p:nvPicPr>
          <p:cNvPr id="8" name="Рисунок 7" descr="1.png"/>
          <p:cNvPicPr>
            <a:picLocks noChangeAspect="1"/>
          </p:cNvPicPr>
          <p:nvPr userDrawn="1"/>
        </p:nvPicPr>
        <p:blipFill>
          <a:blip r:embed="rId2" cstate="print"/>
          <a:stretch>
            <a:fillRect/>
          </a:stretch>
        </p:blipFill>
        <p:spPr>
          <a:xfrm rot="16200000">
            <a:off x="3545349" y="1259350"/>
            <a:ext cx="2053301" cy="9144000"/>
          </a:xfrm>
          <a:prstGeom prst="rect">
            <a:avLst/>
          </a:prstGeom>
        </p:spPr>
      </p:pic>
      <p:pic>
        <p:nvPicPr>
          <p:cNvPr id="9" name="Рисунок 8" descr="лого.png"/>
          <p:cNvPicPr>
            <a:picLocks noChangeAspect="1"/>
          </p:cNvPicPr>
          <p:nvPr userDrawn="1"/>
        </p:nvPicPr>
        <p:blipFill>
          <a:blip r:embed="rId3" cstate="print"/>
          <a:stretch>
            <a:fillRect/>
          </a:stretch>
        </p:blipFill>
        <p:spPr>
          <a:xfrm>
            <a:off x="595925" y="862640"/>
            <a:ext cx="2576102" cy="3142681"/>
          </a:xfrm>
          <a:prstGeom prst="rect">
            <a:avLst/>
          </a:prstGeom>
        </p:spPr>
      </p:pic>
    </p:spTree>
    <p:extLst>
      <p:ext uri="{BB962C8B-B14F-4D97-AF65-F5344CB8AC3E}">
        <p14:creationId xmlns:p14="http://schemas.microsoft.com/office/powerpoint/2010/main" val="94391424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1/13/2020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341494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1/13/2020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1788002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1/13/2020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1455464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1E7815E-F7B8-4E93-9F6C-89F6C3C8DBB8}" type="datetimeFigureOut">
              <a:rPr lang="en-US" smtClean="0"/>
              <a:pPr/>
              <a:t>1/13/2020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852076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1E7815E-F7B8-4E93-9F6C-89F6C3C8DBB8}" type="datetimeFigureOut">
              <a:rPr lang="en-US" smtClean="0"/>
              <a:pPr/>
              <a:t>1/13/2020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365074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1E7815E-F7B8-4E93-9F6C-89F6C3C8DBB8}" type="datetimeFigureOut">
              <a:rPr lang="en-US" smtClean="0"/>
              <a:pPr/>
              <a:t>1/13/2020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171097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1E7815E-F7B8-4E93-9F6C-89F6C3C8DBB8}" type="datetimeFigureOut">
              <a:rPr lang="en-US" smtClean="0"/>
              <a:pPr/>
              <a:t>1/13/2020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391073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E7815E-F7B8-4E93-9F6C-89F6C3C8DBB8}" type="datetimeFigureOut">
              <a:rPr lang="en-US" smtClean="0"/>
              <a:pPr/>
              <a:t>1/13/2020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3246137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1E7815E-F7B8-4E93-9F6C-89F6C3C8DBB8}" type="datetimeFigureOut">
              <a:rPr lang="en-US" smtClean="0"/>
              <a:pPr/>
              <a:t>1/13/2020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174887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1E7815E-F7B8-4E93-9F6C-89F6C3C8DBB8}" type="datetimeFigureOut">
              <a:rPr lang="en-US" smtClean="0"/>
              <a:pPr/>
              <a:t>1/13/2020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167276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9000"/>
            <a:lum/>
          </a:blip>
          <a:srcRect/>
          <a:tile tx="0" ty="0" sx="100000" sy="100000" flip="none" algn="tl"/>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E7815E-F7B8-4E93-9F6C-89F6C3C8DBB8}" type="datetimeFigureOut">
              <a:rPr lang="en-US" smtClean="0"/>
              <a:pPr/>
              <a:t>1/13/2020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37FF7-5919-41BF-8DD0-96FAEA1BD99B}" type="slidenum">
              <a:rPr lang="en-US" smtClean="0"/>
              <a:pPr/>
              <a:t>‹#›</a:t>
            </a:fld>
            <a:endParaRPr lang="en-US"/>
          </a:p>
        </p:txBody>
      </p:sp>
    </p:spTree>
    <p:extLst>
      <p:ext uri="{BB962C8B-B14F-4D97-AF65-F5344CB8AC3E}">
        <p14:creationId xmlns:p14="http://schemas.microsoft.com/office/powerpoint/2010/main" val="28574596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9.png"/><Relationship Id="rId5" Type="http://schemas.openxmlformats.org/officeDocument/2006/relationships/diagramQuickStyle" Target="../diagrams/quickStyle1.xml"/><Relationship Id="rId10" Type="http://schemas.openxmlformats.org/officeDocument/2006/relationships/image" Target="../media/image8.png"/><Relationship Id="rId4" Type="http://schemas.openxmlformats.org/officeDocument/2006/relationships/diagramLayout" Target="../diagrams/layout1.xml"/><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9.png"/><Relationship Id="rId5" Type="http://schemas.openxmlformats.org/officeDocument/2006/relationships/diagramQuickStyle" Target="../diagrams/quickStyle2.xml"/><Relationship Id="rId10" Type="http://schemas.openxmlformats.org/officeDocument/2006/relationships/image" Target="../media/image8.png"/><Relationship Id="rId4" Type="http://schemas.openxmlformats.org/officeDocument/2006/relationships/diagramLayout" Target="../diagrams/layout2.xml"/><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image" Target="../media/image9.png"/><Relationship Id="rId5" Type="http://schemas.openxmlformats.org/officeDocument/2006/relationships/diagramQuickStyle" Target="../diagrams/quickStyle3.xml"/><Relationship Id="rId10" Type="http://schemas.openxmlformats.org/officeDocument/2006/relationships/image" Target="../media/image8.png"/><Relationship Id="rId4" Type="http://schemas.openxmlformats.org/officeDocument/2006/relationships/diagramLayout" Target="../diagrams/layout3.xml"/><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image" Target="../media/image9.png"/><Relationship Id="rId5" Type="http://schemas.openxmlformats.org/officeDocument/2006/relationships/diagramQuickStyle" Target="../diagrams/quickStyle4.xml"/><Relationship Id="rId10" Type="http://schemas.openxmlformats.org/officeDocument/2006/relationships/image" Target="../media/image8.png"/><Relationship Id="rId4" Type="http://schemas.openxmlformats.org/officeDocument/2006/relationships/diagramLayout" Target="../diagrams/layout4.xml"/><Relationship Id="rId9"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 xmlns:a16="http://schemas.microsoft.com/office/drawing/2014/main" id="{0A27F27E-F580-443D-9596-5D833176EA1C}"/>
              </a:ext>
            </a:extLst>
          </p:cNvPr>
          <p:cNvSpPr>
            <a:spLocks noGrp="1"/>
          </p:cNvSpPr>
          <p:nvPr>
            <p:ph type="ctrTitle"/>
          </p:nvPr>
        </p:nvSpPr>
        <p:spPr>
          <a:xfrm>
            <a:off x="789709" y="1231900"/>
            <a:ext cx="7914904" cy="1412223"/>
          </a:xfrm>
        </p:spPr>
        <p:txBody>
          <a:bodyPr>
            <a:noAutofit/>
          </a:bodyPr>
          <a:lstStyle/>
          <a:p>
            <a:pPr>
              <a:lnSpc>
                <a:spcPct val="100000"/>
              </a:lnSpc>
            </a:pPr>
            <a:r>
              <a:rPr lang="ru-RU" sz="2400" b="1" dirty="0">
                <a:solidFill>
                  <a:schemeClr val="accent5">
                    <a:lumMod val="50000"/>
                  </a:schemeClr>
                </a:solidFill>
                <a:latin typeface="Franklin Gothic Medium" panose="020B0603020102020204" pitchFamily="34" charset="0"/>
              </a:rPr>
              <a:t>Публичная декларация</a:t>
            </a:r>
            <a:br>
              <a:rPr lang="ru-RU" sz="2400" b="1" dirty="0">
                <a:solidFill>
                  <a:schemeClr val="accent5">
                    <a:lumMod val="50000"/>
                  </a:schemeClr>
                </a:solidFill>
                <a:latin typeface="Franklin Gothic Medium" panose="020B0603020102020204" pitchFamily="34" charset="0"/>
              </a:rPr>
            </a:br>
            <a:r>
              <a:rPr lang="ru-RU" sz="2400" b="1" dirty="0" smtClean="0">
                <a:solidFill>
                  <a:schemeClr val="accent5">
                    <a:lumMod val="50000"/>
                  </a:schemeClr>
                </a:solidFill>
                <a:latin typeface="Franklin Gothic Medium" panose="020B0603020102020204" pitchFamily="34" charset="0"/>
              </a:rPr>
              <a:t>муниципальной программы Нефтеюганского района</a:t>
            </a:r>
            <a:endParaRPr lang="en-US" sz="2400" b="1" dirty="0">
              <a:solidFill>
                <a:schemeClr val="accent5">
                  <a:lumMod val="50000"/>
                </a:schemeClr>
              </a:solidFill>
              <a:latin typeface="Franklin Gothic Medium" panose="020B0603020102020204" pitchFamily="34" charset="0"/>
            </a:endParaRPr>
          </a:p>
        </p:txBody>
      </p:sp>
      <p:grpSp>
        <p:nvGrpSpPr>
          <p:cNvPr id="5" name="Группа 4">
            <a:extLst>
              <a:ext uri="{FF2B5EF4-FFF2-40B4-BE49-F238E27FC236}">
                <a16:creationId xmlns="" xmlns:a16="http://schemas.microsoft.com/office/drawing/2014/main" id="{CAE22D93-86C6-4012-8C95-C05004B2E97F}"/>
              </a:ext>
            </a:extLst>
          </p:cNvPr>
          <p:cNvGrpSpPr/>
          <p:nvPr/>
        </p:nvGrpSpPr>
        <p:grpSpPr>
          <a:xfrm>
            <a:off x="947651" y="2754884"/>
            <a:ext cx="7721336" cy="89285"/>
            <a:chOff x="947651" y="2754884"/>
            <a:chExt cx="7257566" cy="89285"/>
          </a:xfrm>
        </p:grpSpPr>
        <p:sp>
          <p:nvSpPr>
            <p:cNvPr id="16" name="Прямоугольник 15">
              <a:extLst>
                <a:ext uri="{FF2B5EF4-FFF2-40B4-BE49-F238E27FC236}">
                  <a16:creationId xmlns="" xmlns:a16="http://schemas.microsoft.com/office/drawing/2014/main" id="{37A4C5B6-209B-448F-B247-975927B0C84B}"/>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17" name="Прямоугольник 16">
              <a:extLst>
                <a:ext uri="{FF2B5EF4-FFF2-40B4-BE49-F238E27FC236}">
                  <a16:creationId xmlns="" xmlns:a16="http://schemas.microsoft.com/office/drawing/2014/main" id="{C1FFCA75-318C-48BA-A2C5-8D9CCF5F7332}"/>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18" name="Title 1">
            <a:extLst>
              <a:ext uri="{FF2B5EF4-FFF2-40B4-BE49-F238E27FC236}">
                <a16:creationId xmlns="" xmlns:a16="http://schemas.microsoft.com/office/drawing/2014/main" id="{7EC25E79-69F1-4C15-99AF-A1FE4E9DF738}"/>
              </a:ext>
            </a:extLst>
          </p:cNvPr>
          <p:cNvSpPr txBox="1">
            <a:spLocks/>
          </p:cNvSpPr>
          <p:nvPr/>
        </p:nvSpPr>
        <p:spPr>
          <a:xfrm>
            <a:off x="1774607" y="2865206"/>
            <a:ext cx="5702039" cy="141706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en-US" sz="2400" b="1" dirty="0">
                <a:solidFill>
                  <a:schemeClr val="accent5">
                    <a:lumMod val="50000"/>
                  </a:schemeClr>
                </a:solidFill>
                <a:latin typeface="Franklin Gothic Medium" panose="020B0603020102020204" pitchFamily="34" charset="0"/>
              </a:rPr>
              <a:t/>
            </a:r>
            <a:br>
              <a:rPr lang="en-US" sz="2400" b="1" dirty="0">
                <a:solidFill>
                  <a:schemeClr val="accent5">
                    <a:lumMod val="50000"/>
                  </a:schemeClr>
                </a:solidFill>
                <a:latin typeface="Franklin Gothic Medium" panose="020B0603020102020204" pitchFamily="34" charset="0"/>
              </a:rPr>
            </a:br>
            <a:endParaRPr lang="en-US" sz="2400" b="1" dirty="0">
              <a:solidFill>
                <a:schemeClr val="accent5">
                  <a:lumMod val="50000"/>
                </a:schemeClr>
              </a:solidFill>
              <a:latin typeface="Franklin Gothic Medium" panose="020B0603020102020204" pitchFamily="34" charset="0"/>
            </a:endParaRPr>
          </a:p>
        </p:txBody>
      </p:sp>
      <p:sp>
        <p:nvSpPr>
          <p:cNvPr id="2" name="Прямоугольник 1"/>
          <p:cNvSpPr/>
          <p:nvPr/>
        </p:nvSpPr>
        <p:spPr>
          <a:xfrm>
            <a:off x="947651" y="3122658"/>
            <a:ext cx="7721336" cy="2215991"/>
          </a:xfrm>
          <a:prstGeom prst="rect">
            <a:avLst/>
          </a:prstGeom>
        </p:spPr>
        <p:txBody>
          <a:bodyPr wrap="square">
            <a:spAutoFit/>
          </a:bodyPr>
          <a:lstStyle/>
          <a:p>
            <a:pPr lvl="0" algn="ctr">
              <a:defRPr/>
            </a:pPr>
            <a:endParaRPr lang="ru-RU" sz="2400" b="1" dirty="0" smtClean="0">
              <a:solidFill>
                <a:schemeClr val="accent5">
                  <a:lumMod val="50000"/>
                </a:schemeClr>
              </a:solidFill>
              <a:latin typeface="Franklin Gothic Medium" panose="020B0603020102020204" pitchFamily="34" charset="0"/>
              <a:ea typeface="+mj-ea"/>
              <a:cs typeface="+mj-cs"/>
            </a:endParaRPr>
          </a:p>
          <a:p>
            <a:pPr lvl="0" algn="ctr">
              <a:defRPr/>
            </a:pPr>
            <a:r>
              <a:rPr lang="ru-RU" sz="2400" b="1" dirty="0">
                <a:solidFill>
                  <a:schemeClr val="accent5">
                    <a:lumMod val="50000"/>
                  </a:schemeClr>
                </a:solidFill>
                <a:latin typeface="Franklin Gothic Medium" panose="020B0603020102020204" pitchFamily="34" charset="0"/>
                <a:ea typeface="+mj-ea"/>
                <a:cs typeface="+mj-cs"/>
              </a:rPr>
              <a:t>«Социально-экономическое развитие населения района из числа коренных малочисленных народов Севера Нефтеюганского района на 2019-2024 годы и на период до 2030 года»</a:t>
            </a:r>
            <a:r>
              <a:rPr kumimoji="0" lang="ru-RU" sz="2100" b="1" i="1" u="none" strike="noStrike" kern="0" cap="none" spc="0" normalizeH="0" baseline="0" noProof="0" dirty="0" smtClean="0">
                <a:ln>
                  <a:noFill/>
                </a:ln>
                <a:solidFill>
                  <a:srgbClr val="1F497D">
                    <a:lumMod val="60000"/>
                    <a:lumOff val="40000"/>
                  </a:srgbClr>
                </a:solidFill>
                <a:effectLst/>
                <a:uLnTx/>
                <a:uFillTx/>
                <a:latin typeface="Times New Roman" pitchFamily="18" charset="0"/>
                <a:ea typeface="+mj-ea"/>
                <a:cs typeface="Times New Roman" pitchFamily="18" charset="0"/>
              </a:rPr>
              <a:t/>
            </a:r>
            <a:br>
              <a:rPr kumimoji="0" lang="ru-RU" sz="2100" b="1" i="1" u="none" strike="noStrike" kern="0" cap="none" spc="0" normalizeH="0" baseline="0" noProof="0" dirty="0" smtClean="0">
                <a:ln>
                  <a:noFill/>
                </a:ln>
                <a:solidFill>
                  <a:srgbClr val="1F497D">
                    <a:lumMod val="60000"/>
                    <a:lumOff val="40000"/>
                  </a:srgbClr>
                </a:solidFill>
                <a:effectLst/>
                <a:uLnTx/>
                <a:uFillTx/>
                <a:latin typeface="Times New Roman" pitchFamily="18" charset="0"/>
                <a:ea typeface="+mj-ea"/>
                <a:cs typeface="Times New Roman" pitchFamily="18" charset="0"/>
              </a:rPr>
            </a:br>
            <a:endParaRPr kumimoji="0" lang="ru-RU" sz="1800" b="0" i="0" u="none" strike="noStrike" kern="0" cap="none" spc="0" normalizeH="0" baseline="0" noProof="0" dirty="0" smtClean="0">
              <a:ln>
                <a:noFill/>
              </a:ln>
              <a:solidFill>
                <a:sysClr val="windowText" lastClr="000000"/>
              </a:solidFill>
              <a:effectLst/>
              <a:uLnTx/>
              <a:uFillTx/>
            </a:endParaRPr>
          </a:p>
        </p:txBody>
      </p:sp>
      <p:pic>
        <p:nvPicPr>
          <p:cNvPr id="1028" name="Picture 4" descr="ÐÐ¾ÑÐ¾Ð¶ÐµÐµ Ð¸Ð·Ð¾Ð±ÑÐ°Ð¶ÐµÐ½Ð¸Ðµ"/>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4820" y="77189"/>
            <a:ext cx="1365661" cy="1888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94360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5" name="Прямоугольник 24"/>
          <p:cNvSpPr/>
          <p:nvPr/>
        </p:nvSpPr>
        <p:spPr>
          <a:xfrm>
            <a:off x="647701" y="2320338"/>
            <a:ext cx="2295857" cy="1009024"/>
          </a:xfrm>
          <a:prstGeom prst="rect">
            <a:avLst/>
          </a:prstGeom>
          <a:solidFill>
            <a:schemeClr val="bg1">
              <a:lumMod val="8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2">
                    <a:lumMod val="50000"/>
                  </a:schemeClr>
                </a:solidFill>
                <a:latin typeface="Franklin Gothic Medium" pitchFamily="34" charset="0"/>
              </a:rPr>
              <a:t>Соисполнители</a:t>
            </a:r>
          </a:p>
        </p:txBody>
      </p:sp>
      <p:sp>
        <p:nvSpPr>
          <p:cNvPr id="23" name="Прямоугольник 22"/>
          <p:cNvSpPr/>
          <p:nvPr/>
        </p:nvSpPr>
        <p:spPr>
          <a:xfrm>
            <a:off x="681005" y="1205120"/>
            <a:ext cx="2262553" cy="932313"/>
          </a:xfrm>
          <a:prstGeom prst="rect">
            <a:avLst/>
          </a:prstGeom>
          <a:solidFill>
            <a:schemeClr val="bg1">
              <a:lumMod val="8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2">
                    <a:lumMod val="50000"/>
                  </a:schemeClr>
                </a:solidFill>
                <a:latin typeface="Franklin Gothic Medium" pitchFamily="34" charset="0"/>
              </a:rPr>
              <a:t>Ответственный исполнитель</a:t>
            </a:r>
          </a:p>
        </p:txBody>
      </p:sp>
      <p:sp>
        <p:nvSpPr>
          <p:cNvPr id="8" name="Title 1"/>
          <p:cNvSpPr txBox="1">
            <a:spLocks/>
          </p:cNvSpPr>
          <p:nvPr/>
        </p:nvSpPr>
        <p:spPr>
          <a:xfrm>
            <a:off x="93386" y="88250"/>
            <a:ext cx="8646853" cy="896209"/>
          </a:xfrm>
          <a:prstGeom prst="rect">
            <a:avLst/>
          </a:prstGeom>
          <a:effectLst/>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ru-RU" sz="2800" b="1" dirty="0" smtClean="0">
                <a:solidFill>
                  <a:schemeClr val="accent1">
                    <a:lumMod val="50000"/>
                  </a:schemeClr>
                </a:solidFill>
                <a:latin typeface="Franklin Gothic Medium" pitchFamily="34" charset="0"/>
              </a:rPr>
              <a:t>Ответственный исполнитель (соисполнители ) муниципальной программы</a:t>
            </a:r>
            <a:endParaRPr lang="en-US" sz="2800" b="1" dirty="0">
              <a:solidFill>
                <a:schemeClr val="accent1">
                  <a:lumMod val="50000"/>
                </a:schemeClr>
              </a:solidFill>
              <a:latin typeface="Franklin Gothic Medium" pitchFamily="34" charset="0"/>
            </a:endParaRPr>
          </a:p>
        </p:txBody>
      </p:sp>
      <p:sp>
        <p:nvSpPr>
          <p:cNvPr id="6" name="Прямоугольник 5"/>
          <p:cNvSpPr/>
          <p:nvPr/>
        </p:nvSpPr>
        <p:spPr>
          <a:xfrm>
            <a:off x="2157730" y="1471222"/>
            <a:ext cx="248786" cy="400110"/>
          </a:xfrm>
          <a:prstGeom prst="rect">
            <a:avLst/>
          </a:prstGeom>
        </p:spPr>
        <p:txBody>
          <a:bodyPr wrap="none">
            <a:spAutoFit/>
          </a:bodyPr>
          <a:lstStyle/>
          <a:p>
            <a:pPr algn="r"/>
            <a:r>
              <a:rPr lang="ru-RU" sz="2000" b="1" dirty="0" smtClean="0">
                <a:solidFill>
                  <a:schemeClr val="tx2">
                    <a:lumMod val="50000"/>
                  </a:schemeClr>
                </a:solidFill>
                <a:latin typeface="Franklin Gothic Book" pitchFamily="34" charset="0"/>
              </a:rPr>
              <a:t> </a:t>
            </a:r>
            <a:endParaRPr lang="ru-RU" sz="2000" b="1" dirty="0">
              <a:solidFill>
                <a:schemeClr val="tx2">
                  <a:lumMod val="50000"/>
                </a:schemeClr>
              </a:solidFill>
              <a:latin typeface="Franklin Gothic Book" pitchFamily="34" charset="0"/>
            </a:endParaRPr>
          </a:p>
        </p:txBody>
      </p:sp>
      <p:sp>
        <p:nvSpPr>
          <p:cNvPr id="7" name="Прямоугольник 6"/>
          <p:cNvSpPr/>
          <p:nvPr/>
        </p:nvSpPr>
        <p:spPr>
          <a:xfrm>
            <a:off x="3015770" y="1433122"/>
            <a:ext cx="5118939" cy="830997"/>
          </a:xfrm>
          <a:prstGeom prst="rect">
            <a:avLst/>
          </a:prstGeom>
        </p:spPr>
        <p:txBody>
          <a:bodyPr wrap="square">
            <a:spAutoFit/>
          </a:bodyPr>
          <a:lstStyle/>
          <a:p>
            <a:pPr algn="just"/>
            <a:r>
              <a:rPr lang="ru-RU" sz="1600" dirty="0" smtClean="0">
                <a:solidFill>
                  <a:schemeClr val="tx2">
                    <a:lumMod val="50000"/>
                  </a:schemeClr>
                </a:solidFill>
                <a:latin typeface="Franklin Gothic Medium" pitchFamily="34" charset="0"/>
              </a:rPr>
              <a:t>Комитет </a:t>
            </a:r>
            <a:r>
              <a:rPr lang="ru-RU" sz="1600" dirty="0">
                <a:solidFill>
                  <a:schemeClr val="tx2">
                    <a:lumMod val="50000"/>
                  </a:schemeClr>
                </a:solidFill>
                <a:latin typeface="Franklin Gothic Medium" pitchFamily="34" charset="0"/>
              </a:rPr>
              <a:t>по делам народов Севера, охраны окружающей среды и водных </a:t>
            </a:r>
          </a:p>
          <a:p>
            <a:pPr algn="just"/>
            <a:r>
              <a:rPr lang="ru-RU" sz="1600" dirty="0">
                <a:solidFill>
                  <a:schemeClr val="tx2">
                    <a:lumMod val="50000"/>
                  </a:schemeClr>
                </a:solidFill>
                <a:latin typeface="Franklin Gothic Medium" pitchFamily="34" charset="0"/>
              </a:rPr>
              <a:t>ресурсов</a:t>
            </a:r>
          </a:p>
        </p:txBody>
      </p:sp>
      <p:sp>
        <p:nvSpPr>
          <p:cNvPr id="10" name="Прямоугольник 9"/>
          <p:cNvSpPr/>
          <p:nvPr/>
        </p:nvSpPr>
        <p:spPr>
          <a:xfrm>
            <a:off x="3054794" y="2371741"/>
            <a:ext cx="5782798" cy="338554"/>
          </a:xfrm>
          <a:prstGeom prst="rect">
            <a:avLst/>
          </a:prstGeom>
        </p:spPr>
        <p:txBody>
          <a:bodyPr wrap="square">
            <a:spAutoFit/>
          </a:bodyPr>
          <a:lstStyle/>
          <a:p>
            <a:pPr algn="just"/>
            <a:r>
              <a:rPr lang="ru-RU" sz="1600" dirty="0" smtClean="0">
                <a:solidFill>
                  <a:schemeClr val="tx2">
                    <a:lumMod val="50000"/>
                  </a:schemeClr>
                </a:solidFill>
                <a:latin typeface="Franklin Gothic Medium" pitchFamily="34" charset="0"/>
              </a:rPr>
              <a:t>Департамент </a:t>
            </a:r>
            <a:r>
              <a:rPr lang="ru-RU" sz="1600" dirty="0">
                <a:solidFill>
                  <a:schemeClr val="tx2">
                    <a:lumMod val="50000"/>
                  </a:schemeClr>
                </a:solidFill>
                <a:latin typeface="Franklin Gothic Medium" pitchFamily="34" charset="0"/>
              </a:rPr>
              <a:t>культуры и спорта Нефтеюганского района</a:t>
            </a:r>
          </a:p>
        </p:txBody>
      </p:sp>
      <p:grpSp>
        <p:nvGrpSpPr>
          <p:cNvPr id="35" name="Группа 34">
            <a:extLst>
              <a:ext uri="{FF2B5EF4-FFF2-40B4-BE49-F238E27FC236}">
                <a16:creationId xmlns="" xmlns:a16="http://schemas.microsoft.com/office/drawing/2014/main" id="{ECF62C37-E2BB-4DBB-8005-DED4B6C3F29B}"/>
              </a:ext>
            </a:extLst>
          </p:cNvPr>
          <p:cNvGrpSpPr/>
          <p:nvPr/>
        </p:nvGrpSpPr>
        <p:grpSpPr>
          <a:xfrm>
            <a:off x="0" y="959530"/>
            <a:ext cx="7859486" cy="89285"/>
            <a:chOff x="947651" y="2754884"/>
            <a:chExt cx="7257566" cy="89285"/>
          </a:xfrm>
        </p:grpSpPr>
        <p:sp>
          <p:nvSpPr>
            <p:cNvPr id="36" name="Прямоугольник 35">
              <a:extLst>
                <a:ext uri="{FF2B5EF4-FFF2-40B4-BE49-F238E27FC236}">
                  <a16:creationId xmlns="" xmlns:a16="http://schemas.microsoft.com/office/drawing/2014/main" id="{046A3631-639E-466D-8A77-3657DE9080D8}"/>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7" name="Прямоугольник 36">
              <a:extLst>
                <a:ext uri="{FF2B5EF4-FFF2-40B4-BE49-F238E27FC236}">
                  <a16:creationId xmlns="" xmlns:a16="http://schemas.microsoft.com/office/drawing/2014/main" id="{E49B628D-02C5-4A3B-B622-8A9166518EC3}"/>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15" name="Прямоугольник 14"/>
          <p:cNvSpPr/>
          <p:nvPr/>
        </p:nvSpPr>
        <p:spPr>
          <a:xfrm>
            <a:off x="3064319" y="3220563"/>
            <a:ext cx="5675920" cy="584775"/>
          </a:xfrm>
          <a:prstGeom prst="rect">
            <a:avLst/>
          </a:prstGeom>
        </p:spPr>
        <p:txBody>
          <a:bodyPr wrap="square">
            <a:spAutoFit/>
          </a:bodyPr>
          <a:lstStyle/>
          <a:p>
            <a:pPr algn="just"/>
            <a:r>
              <a:rPr lang="ru-RU" sz="1600" dirty="0" smtClean="0">
                <a:solidFill>
                  <a:schemeClr val="tx2">
                    <a:lumMod val="50000"/>
                  </a:schemeClr>
                </a:solidFill>
                <a:latin typeface="Franklin Gothic Medium" pitchFamily="34" charset="0"/>
              </a:rPr>
              <a:t>Департамент </a:t>
            </a:r>
            <a:r>
              <a:rPr lang="ru-RU" sz="1600" dirty="0">
                <a:solidFill>
                  <a:schemeClr val="tx2">
                    <a:lumMod val="50000"/>
                  </a:schemeClr>
                </a:solidFill>
                <a:latin typeface="Franklin Gothic Medium" pitchFamily="34" charset="0"/>
              </a:rPr>
              <a:t>образования и молодежной политики </a:t>
            </a:r>
          </a:p>
          <a:p>
            <a:pPr algn="just"/>
            <a:r>
              <a:rPr lang="ru-RU" sz="1600" dirty="0">
                <a:solidFill>
                  <a:schemeClr val="tx2">
                    <a:lumMod val="50000"/>
                  </a:schemeClr>
                </a:solidFill>
                <a:latin typeface="Franklin Gothic Medium" pitchFamily="34" charset="0"/>
              </a:rPr>
              <a:t>Нефтеюганского района</a:t>
            </a:r>
          </a:p>
        </p:txBody>
      </p:sp>
      <p:pic>
        <p:nvPicPr>
          <p:cNvPr id="20" name="Picture 4" descr="ÐÐ¾ÑÐ¾Ð¶ÐµÐµ Ð¸Ð·Ð¾Ð±ÑÐ°Ð¶ÐµÐ½Ð¸Ðµ"/>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34709" y="67598"/>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064319" y="4011283"/>
            <a:ext cx="5380942" cy="584775"/>
          </a:xfrm>
          <a:prstGeom prst="rect">
            <a:avLst/>
          </a:prstGeom>
          <a:noFill/>
        </p:spPr>
        <p:txBody>
          <a:bodyPr wrap="square" rtlCol="0">
            <a:spAutoFit/>
          </a:bodyPr>
          <a:lstStyle/>
          <a:p>
            <a:pPr lvl="0" algn="just"/>
            <a:r>
              <a:rPr lang="ru-RU" sz="1600" dirty="0">
                <a:solidFill>
                  <a:srgbClr val="44546A">
                    <a:lumMod val="50000"/>
                  </a:srgbClr>
                </a:solidFill>
                <a:latin typeface="Franklin Gothic Medium" pitchFamily="34" charset="0"/>
              </a:rPr>
              <a:t>МКУ «Управление по делам администрации Нефтеюганского района»</a:t>
            </a:r>
          </a:p>
        </p:txBody>
      </p:sp>
    </p:spTree>
    <p:extLst>
      <p:ext uri="{BB962C8B-B14F-4D97-AF65-F5344CB8AC3E}">
        <p14:creationId xmlns:p14="http://schemas.microsoft.com/office/powerpoint/2010/main" val="1029746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 name="Title 1"/>
          <p:cNvSpPr txBox="1">
            <a:spLocks/>
          </p:cNvSpPr>
          <p:nvPr/>
        </p:nvSpPr>
        <p:spPr>
          <a:xfrm>
            <a:off x="497147" y="-14262"/>
            <a:ext cx="8646853" cy="8962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ru-RU" sz="2800" b="1" dirty="0" smtClean="0">
                <a:solidFill>
                  <a:schemeClr val="accent1">
                    <a:lumMod val="50000"/>
                  </a:schemeClr>
                </a:solidFill>
                <a:latin typeface="Franklin Gothic Medium" pitchFamily="34" charset="0"/>
              </a:rPr>
              <a:t>Цели и задачи муниципальной программы</a:t>
            </a:r>
            <a:endParaRPr lang="en-US" sz="2800" b="1" dirty="0">
              <a:solidFill>
                <a:schemeClr val="accent1">
                  <a:lumMod val="50000"/>
                </a:schemeClr>
              </a:solidFill>
              <a:latin typeface="Franklin Gothic Medium" pitchFamily="34" charset="0"/>
            </a:endParaRPr>
          </a:p>
        </p:txBody>
      </p:sp>
      <p:sp>
        <p:nvSpPr>
          <p:cNvPr id="9" name="Объект 2"/>
          <p:cNvSpPr txBox="1">
            <a:spLocks/>
          </p:cNvSpPr>
          <p:nvPr/>
        </p:nvSpPr>
        <p:spPr>
          <a:xfrm>
            <a:off x="2779143" y="1581342"/>
            <a:ext cx="5477774" cy="128638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just">
              <a:lnSpc>
                <a:spcPct val="100000"/>
              </a:lnSpc>
              <a:buClr>
                <a:srgbClr val="FF0000"/>
              </a:buClr>
            </a:pPr>
            <a:endParaRPr lang="ru-RU" sz="2000" dirty="0">
              <a:solidFill>
                <a:schemeClr val="tx2">
                  <a:lumMod val="50000"/>
                </a:schemeClr>
              </a:solidFill>
              <a:latin typeface="Franklin Gothic Medium" pitchFamily="34" charset="0"/>
            </a:endParaRPr>
          </a:p>
        </p:txBody>
      </p:sp>
      <p:grpSp>
        <p:nvGrpSpPr>
          <p:cNvPr id="7" name="Группа 6"/>
          <p:cNvGrpSpPr/>
          <p:nvPr/>
        </p:nvGrpSpPr>
        <p:grpSpPr>
          <a:xfrm>
            <a:off x="2271254" y="1817412"/>
            <a:ext cx="336492" cy="299892"/>
            <a:chOff x="2147276" y="1700808"/>
            <a:chExt cx="336492" cy="299892"/>
          </a:xfrm>
          <a:solidFill>
            <a:srgbClr val="00B050"/>
          </a:solidFill>
        </p:grpSpPr>
        <p:sp>
          <p:nvSpPr>
            <p:cNvPr id="10" name="Нашивка 65"/>
            <p:cNvSpPr/>
            <p:nvPr/>
          </p:nvSpPr>
          <p:spPr>
            <a:xfrm>
              <a:off x="2147276" y="1700808"/>
              <a:ext cx="192476" cy="299892"/>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900" tIns="42450" rIns="84900" bIns="42450" rtlCol="0" anchor="ctr"/>
            <a:lstStyle/>
            <a:p>
              <a:pPr algn="ctr"/>
              <a:endParaRPr lang="ru-RU" dirty="0">
                <a:solidFill>
                  <a:schemeClr val="tx1"/>
                </a:solidFill>
              </a:endParaRPr>
            </a:p>
          </p:txBody>
        </p:sp>
        <p:sp>
          <p:nvSpPr>
            <p:cNvPr id="11" name="Нашивка 66"/>
            <p:cNvSpPr/>
            <p:nvPr/>
          </p:nvSpPr>
          <p:spPr>
            <a:xfrm>
              <a:off x="2291292" y="1700808"/>
              <a:ext cx="192476" cy="299892"/>
            </a:xfrm>
            <a:prstGeom prst="chevron">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4900" tIns="42450" rIns="84900" bIns="42450" rtlCol="0" anchor="ctr"/>
            <a:lstStyle/>
            <a:p>
              <a:pPr algn="ctr"/>
              <a:endParaRPr lang="ru-RU" dirty="0">
                <a:solidFill>
                  <a:schemeClr val="tx1"/>
                </a:solidFill>
              </a:endParaRPr>
            </a:p>
          </p:txBody>
        </p:sp>
      </p:grpSp>
      <p:sp>
        <p:nvSpPr>
          <p:cNvPr id="2" name="Овал 1"/>
          <p:cNvSpPr/>
          <p:nvPr/>
        </p:nvSpPr>
        <p:spPr>
          <a:xfrm>
            <a:off x="454241" y="1694767"/>
            <a:ext cx="545182" cy="545182"/>
          </a:xfrm>
          <a:prstGeom prst="ellipse">
            <a:avLst/>
          </a:prstGeom>
          <a:solidFill>
            <a:schemeClr val="bg1"/>
          </a:solidFill>
          <a:ln w="28575">
            <a:solidFill>
              <a:srgbClr val="00B05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dirty="0">
                <a:solidFill>
                  <a:schemeClr val="accent1">
                    <a:lumMod val="50000"/>
                  </a:schemeClr>
                </a:solidFill>
                <a:latin typeface="Franklin Gothic Heavy" panose="020B0903020102020204" pitchFamily="34" charset="0"/>
              </a:rPr>
              <a:t>1</a:t>
            </a:r>
          </a:p>
        </p:txBody>
      </p:sp>
      <p:sp>
        <p:nvSpPr>
          <p:cNvPr id="3" name="TextBox 2"/>
          <p:cNvSpPr txBox="1"/>
          <p:nvPr/>
        </p:nvSpPr>
        <p:spPr>
          <a:xfrm>
            <a:off x="1273687" y="1736525"/>
            <a:ext cx="949299" cy="461665"/>
          </a:xfrm>
          <a:prstGeom prst="rect">
            <a:avLst/>
          </a:prstGeom>
          <a:noFill/>
        </p:spPr>
        <p:txBody>
          <a:bodyPr wrap="none" rtlCol="0">
            <a:spAutoFit/>
          </a:bodyPr>
          <a:lstStyle/>
          <a:p>
            <a:r>
              <a:rPr lang="ru-RU" sz="2400" dirty="0">
                <a:solidFill>
                  <a:schemeClr val="accent1">
                    <a:lumMod val="50000"/>
                  </a:schemeClr>
                </a:solidFill>
                <a:latin typeface="Franklin Gothic Heavy" panose="020B0903020102020204" pitchFamily="34" charset="0"/>
              </a:rPr>
              <a:t>ЦЕЛЬ</a:t>
            </a:r>
          </a:p>
        </p:txBody>
      </p:sp>
      <p:grpSp>
        <p:nvGrpSpPr>
          <p:cNvPr id="42" name="Группа 41">
            <a:extLst>
              <a:ext uri="{FF2B5EF4-FFF2-40B4-BE49-F238E27FC236}">
                <a16:creationId xmlns="" xmlns:a16="http://schemas.microsoft.com/office/drawing/2014/main" id="{D1C832A0-B704-4DAC-A887-33C365C9CC61}"/>
              </a:ext>
            </a:extLst>
          </p:cNvPr>
          <p:cNvGrpSpPr/>
          <p:nvPr/>
        </p:nvGrpSpPr>
        <p:grpSpPr>
          <a:xfrm>
            <a:off x="0" y="959530"/>
            <a:ext cx="7859486" cy="89285"/>
            <a:chOff x="947651" y="2754884"/>
            <a:chExt cx="7257566" cy="89285"/>
          </a:xfrm>
        </p:grpSpPr>
        <p:sp>
          <p:nvSpPr>
            <p:cNvPr id="43" name="Прямоугольник 42">
              <a:extLst>
                <a:ext uri="{FF2B5EF4-FFF2-40B4-BE49-F238E27FC236}">
                  <a16:creationId xmlns="" xmlns:a16="http://schemas.microsoft.com/office/drawing/2014/main" id="{07582EAA-751A-47BF-9A96-FE8787FF747A}"/>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4" name="Прямоугольник 43">
              <a:extLst>
                <a:ext uri="{FF2B5EF4-FFF2-40B4-BE49-F238E27FC236}">
                  <a16:creationId xmlns="" xmlns:a16="http://schemas.microsoft.com/office/drawing/2014/main" id="{1DDBB906-6737-434B-986D-5731AE3FD97B}"/>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13" name="TextBox 12"/>
          <p:cNvSpPr txBox="1"/>
          <p:nvPr/>
        </p:nvSpPr>
        <p:spPr>
          <a:xfrm>
            <a:off x="1649434" y="3310382"/>
            <a:ext cx="5877763" cy="461665"/>
          </a:xfrm>
          <a:prstGeom prst="rect">
            <a:avLst/>
          </a:prstGeom>
          <a:noFill/>
        </p:spPr>
        <p:txBody>
          <a:bodyPr wrap="none" rtlCol="0">
            <a:spAutoFit/>
          </a:bodyPr>
          <a:lstStyle/>
          <a:p>
            <a:r>
              <a:rPr lang="ru-RU" sz="2400" b="1" dirty="0">
                <a:solidFill>
                  <a:schemeClr val="accent1">
                    <a:lumMod val="50000"/>
                  </a:schemeClr>
                </a:solidFill>
                <a:latin typeface="Franklin Gothic Medium" pitchFamily="34" charset="0"/>
                <a:ea typeface="+mj-ea"/>
                <a:cs typeface="+mj-cs"/>
              </a:rPr>
              <a:t>ЗАДАЧИ </a:t>
            </a:r>
            <a:r>
              <a:rPr lang="ru-RU" sz="2400" b="1" dirty="0" smtClean="0">
                <a:solidFill>
                  <a:schemeClr val="accent1">
                    <a:lumMod val="50000"/>
                  </a:schemeClr>
                </a:solidFill>
                <a:latin typeface="Franklin Gothic Medium" pitchFamily="34" charset="0"/>
                <a:ea typeface="+mj-ea"/>
                <a:cs typeface="+mj-cs"/>
              </a:rPr>
              <a:t>МУНИЦИПАЛЬНОЙ ПРОГРАММЫ</a:t>
            </a:r>
            <a:r>
              <a:rPr lang="ru-RU" sz="2400" b="1" dirty="0">
                <a:solidFill>
                  <a:schemeClr val="accent1">
                    <a:lumMod val="50000"/>
                  </a:schemeClr>
                </a:solidFill>
                <a:latin typeface="Franklin Gothic Medium" pitchFamily="34" charset="0"/>
                <a:ea typeface="+mj-ea"/>
                <a:cs typeface="+mj-cs"/>
              </a:rPr>
              <a:t>:</a:t>
            </a:r>
          </a:p>
        </p:txBody>
      </p:sp>
      <p:sp>
        <p:nvSpPr>
          <p:cNvPr id="25" name="Объект 2"/>
          <p:cNvSpPr txBox="1">
            <a:spLocks/>
          </p:cNvSpPr>
          <p:nvPr/>
        </p:nvSpPr>
        <p:spPr>
          <a:xfrm>
            <a:off x="3198243" y="5140953"/>
            <a:ext cx="5477774" cy="128638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just">
              <a:lnSpc>
                <a:spcPct val="100000"/>
              </a:lnSpc>
              <a:buClr>
                <a:srgbClr val="FF0000"/>
              </a:buClr>
            </a:pPr>
            <a:endParaRPr lang="ru-RU" sz="2000" b="1" dirty="0">
              <a:solidFill>
                <a:schemeClr val="tx2">
                  <a:lumMod val="50000"/>
                </a:schemeClr>
              </a:solidFill>
              <a:latin typeface="Franklin Gothic Book" pitchFamily="34" charset="0"/>
              <a:ea typeface="Times New Roman" panose="02020603050405020304" pitchFamily="18" charset="0"/>
            </a:endParaRPr>
          </a:p>
        </p:txBody>
      </p:sp>
      <p:pic>
        <p:nvPicPr>
          <p:cNvPr id="26" name="Picture 4" descr="ÐÐ¾ÑÐ¾Ð¶ÐµÐµ Ð¸Ð·Ð¾Ð±ÑÐ°Ð¶ÐµÐ½Ð¸Ðµ"/>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34709" y="67598"/>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813853" y="1697276"/>
            <a:ext cx="5443064" cy="1569660"/>
          </a:xfrm>
          <a:prstGeom prst="rect">
            <a:avLst/>
          </a:prstGeom>
        </p:spPr>
        <p:txBody>
          <a:bodyPr wrap="square">
            <a:spAutoFit/>
          </a:bodyPr>
          <a:lstStyle/>
          <a:p>
            <a:pPr algn="just"/>
            <a:r>
              <a:rPr lang="ru-RU" sz="1600" b="1" dirty="0">
                <a:solidFill>
                  <a:schemeClr val="tx2">
                    <a:lumMod val="50000"/>
                  </a:schemeClr>
                </a:solidFill>
                <a:latin typeface="Franklin Gothic Book" pitchFamily="34" charset="0"/>
                <a:ea typeface="Times New Roman" panose="02020603050405020304" pitchFamily="18" charset="0"/>
              </a:rPr>
              <a:t>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5" name="TextBox 4"/>
          <p:cNvSpPr txBox="1"/>
          <p:nvPr/>
        </p:nvSpPr>
        <p:spPr>
          <a:xfrm>
            <a:off x="388189" y="3881887"/>
            <a:ext cx="8410754" cy="2000548"/>
          </a:xfrm>
          <a:prstGeom prst="rect">
            <a:avLst/>
          </a:prstGeom>
          <a:noFill/>
        </p:spPr>
        <p:txBody>
          <a:bodyPr wrap="square" rtlCol="0">
            <a:spAutoFit/>
          </a:bodyPr>
          <a:lstStyle/>
          <a:p>
            <a:pPr algn="just"/>
            <a:r>
              <a:rPr lang="ru-RU" sz="1200" b="1" dirty="0"/>
              <a:t>1. </a:t>
            </a:r>
            <a:r>
              <a:rPr lang="ru-RU" sz="1200" b="1" dirty="0" smtClean="0"/>
              <a:t> </a:t>
            </a:r>
            <a:r>
              <a:rPr lang="ru-RU" b="1" dirty="0"/>
              <a:t>Содействие сохранению и развитию территорий традиционного природопользования и отраслей традиционного хозяйства коренных малочисленных </a:t>
            </a:r>
            <a:r>
              <a:rPr lang="ru-RU" b="1" dirty="0" smtClean="0"/>
              <a:t>народов</a:t>
            </a:r>
          </a:p>
          <a:p>
            <a:pPr algn="just"/>
            <a:endParaRPr lang="ru-RU" sz="1600" b="1" dirty="0"/>
          </a:p>
          <a:p>
            <a:pPr algn="just"/>
            <a:r>
              <a:rPr lang="ru-RU" sz="1600" b="1" dirty="0"/>
              <a:t> </a:t>
            </a:r>
            <a:r>
              <a:rPr lang="ru-RU" sz="1600" b="1" dirty="0" smtClean="0"/>
              <a:t>            </a:t>
            </a:r>
            <a:r>
              <a:rPr lang="ru-RU" b="1" dirty="0" smtClean="0"/>
              <a:t>Возрождение </a:t>
            </a:r>
            <a:r>
              <a:rPr lang="ru-RU" b="1" dirty="0"/>
              <a:t>и развитие самобытной культуры, родного языка и промыслов коренных малочисленных народов, создание условий для укрепления межнационального согласия</a:t>
            </a:r>
          </a:p>
        </p:txBody>
      </p:sp>
      <p:sp>
        <p:nvSpPr>
          <p:cNvPr id="28" name="Овал 27"/>
          <p:cNvSpPr/>
          <p:nvPr/>
        </p:nvSpPr>
        <p:spPr>
          <a:xfrm>
            <a:off x="398148" y="3895685"/>
            <a:ext cx="272591" cy="272591"/>
          </a:xfrm>
          <a:prstGeom prst="ellipse">
            <a:avLst/>
          </a:prstGeom>
          <a:solidFill>
            <a:schemeClr val="bg1"/>
          </a:solidFill>
          <a:ln w="28575">
            <a:solidFill>
              <a:srgbClr val="00B05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200" dirty="0" smtClean="0">
                <a:solidFill>
                  <a:schemeClr val="accent1">
                    <a:lumMod val="50000"/>
                  </a:schemeClr>
                </a:solidFill>
                <a:latin typeface="Franklin Gothic Heavy" panose="020B0903020102020204" pitchFamily="34" charset="0"/>
              </a:rPr>
              <a:t>1</a:t>
            </a:r>
            <a:endParaRPr lang="ru-RU" sz="1200" dirty="0">
              <a:solidFill>
                <a:schemeClr val="accent1">
                  <a:lumMod val="50000"/>
                </a:schemeClr>
              </a:solidFill>
              <a:latin typeface="Franklin Gothic Heavy" panose="020B0903020102020204" pitchFamily="34" charset="0"/>
            </a:endParaRPr>
          </a:p>
        </p:txBody>
      </p:sp>
      <p:sp>
        <p:nvSpPr>
          <p:cNvPr id="29" name="Овал 28"/>
          <p:cNvSpPr/>
          <p:nvPr/>
        </p:nvSpPr>
        <p:spPr>
          <a:xfrm>
            <a:off x="454241" y="5004657"/>
            <a:ext cx="272591" cy="272591"/>
          </a:xfrm>
          <a:prstGeom prst="ellipse">
            <a:avLst/>
          </a:prstGeom>
          <a:solidFill>
            <a:schemeClr val="bg1"/>
          </a:solidFill>
          <a:ln w="28575">
            <a:solidFill>
              <a:srgbClr val="00B05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200" dirty="0" smtClean="0">
                <a:solidFill>
                  <a:schemeClr val="accent1">
                    <a:lumMod val="50000"/>
                  </a:schemeClr>
                </a:solidFill>
                <a:latin typeface="Franklin Gothic Heavy" panose="020B0903020102020204" pitchFamily="34" charset="0"/>
              </a:rPr>
              <a:t>2</a:t>
            </a:r>
            <a:endParaRPr lang="ru-RU" sz="1200" dirty="0">
              <a:solidFill>
                <a:schemeClr val="accent1">
                  <a:lumMod val="50000"/>
                </a:schemeClr>
              </a:solidFill>
              <a:latin typeface="Franklin Gothic Heavy" panose="020B0903020102020204" pitchFamily="34" charset="0"/>
            </a:endParaRPr>
          </a:p>
        </p:txBody>
      </p:sp>
    </p:spTree>
    <p:extLst>
      <p:ext uri="{BB962C8B-B14F-4D97-AF65-F5344CB8AC3E}">
        <p14:creationId xmlns:p14="http://schemas.microsoft.com/office/powerpoint/2010/main" val="42766327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Скругленный прямоугольник 26"/>
          <p:cNvSpPr/>
          <p:nvPr/>
        </p:nvSpPr>
        <p:spPr>
          <a:xfrm>
            <a:off x="3217464" y="3065251"/>
            <a:ext cx="2734764" cy="2110836"/>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24" name="Скругленный прямоугольник 23"/>
          <p:cNvSpPr/>
          <p:nvPr/>
        </p:nvSpPr>
        <p:spPr>
          <a:xfrm>
            <a:off x="333365" y="3321169"/>
            <a:ext cx="2668628" cy="1164566"/>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6" name="TextBox 5"/>
          <p:cNvSpPr txBox="1"/>
          <p:nvPr/>
        </p:nvSpPr>
        <p:spPr>
          <a:xfrm>
            <a:off x="136654" y="132053"/>
            <a:ext cx="7986089" cy="1015663"/>
          </a:xfrm>
          <a:prstGeom prst="rect">
            <a:avLst/>
          </a:prstGeom>
          <a:noFill/>
        </p:spPr>
        <p:txBody>
          <a:bodyPr wrap="square" rtlCol="0">
            <a:spAutoFit/>
          </a:bodyPr>
          <a:lstStyle/>
          <a:p>
            <a:pPr algn="just"/>
            <a:r>
              <a:rPr lang="ru-RU" sz="1500" b="1" dirty="0">
                <a:solidFill>
                  <a:schemeClr val="accent1">
                    <a:lumMod val="50000"/>
                  </a:schemeClr>
                </a:solidFill>
                <a:latin typeface="Franklin Gothic Medium" panose="020B0603020102020204" pitchFamily="34" charset="0"/>
              </a:rPr>
              <a:t>Цель </a:t>
            </a:r>
            <a:r>
              <a:rPr lang="ru-RU" sz="1500" b="1" dirty="0" smtClean="0">
                <a:solidFill>
                  <a:schemeClr val="accent1">
                    <a:lumMod val="50000"/>
                  </a:schemeClr>
                </a:solidFill>
                <a:latin typeface="Franklin Gothic Medium" panose="020B0603020102020204" pitchFamily="34" charset="0"/>
              </a:rPr>
              <a:t>: </a:t>
            </a:r>
            <a:r>
              <a:rPr lang="ru-RU" sz="1500" b="1" dirty="0">
                <a:solidFill>
                  <a:schemeClr val="accent1">
                    <a:lumMod val="50000"/>
                  </a:schemeClr>
                </a:solidFill>
                <a:latin typeface="Franklin Gothic Medium" panose="020B0603020102020204" pitchFamily="34" charset="0"/>
              </a:rPr>
              <a:t>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17" name="Прямоугольник 16"/>
          <p:cNvSpPr/>
          <p:nvPr/>
        </p:nvSpPr>
        <p:spPr>
          <a:xfrm>
            <a:off x="297851" y="3312543"/>
            <a:ext cx="2747274" cy="1015663"/>
          </a:xfrm>
          <a:prstGeom prst="rect">
            <a:avLst/>
          </a:prstGeom>
        </p:spPr>
        <p:txBody>
          <a:bodyPr wrap="square">
            <a:spAutoFit/>
          </a:bodyPr>
          <a:lstStyle/>
          <a:p>
            <a:pPr algn="ctr"/>
            <a:r>
              <a:rPr lang="ru-RU" sz="1000" b="1" dirty="0"/>
              <a:t>Государственная поддержка юридических и физических лиц из числа коренных малочисленных народов, ведущих традиционный образ жизни и осуществляющих традиционную хозяйственную деятельность</a:t>
            </a:r>
          </a:p>
        </p:txBody>
      </p:sp>
      <p:graphicFrame>
        <p:nvGraphicFramePr>
          <p:cNvPr id="5" name="Схема 4"/>
          <p:cNvGraphicFramePr/>
          <p:nvPr>
            <p:extLst>
              <p:ext uri="{D42A27DB-BD31-4B8C-83A1-F6EECF244321}">
                <p14:modId xmlns:p14="http://schemas.microsoft.com/office/powerpoint/2010/main" val="4122464144"/>
              </p:ext>
            </p:extLst>
          </p:nvPr>
        </p:nvGraphicFramePr>
        <p:xfrm>
          <a:off x="3134904" y="3679437"/>
          <a:ext cx="2644794" cy="362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Прямоугольник 42"/>
          <p:cNvSpPr/>
          <p:nvPr/>
        </p:nvSpPr>
        <p:spPr>
          <a:xfrm>
            <a:off x="3700733" y="1518250"/>
            <a:ext cx="2213761" cy="5607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6328515" y="1481659"/>
            <a:ext cx="2185757" cy="588681"/>
          </a:xfrm>
          <a:prstGeom prst="rect">
            <a:avLst/>
          </a:prstGeom>
          <a:solidFill>
            <a:schemeClr val="accent5">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45" name="Прямоугольник 44"/>
          <p:cNvSpPr/>
          <p:nvPr/>
        </p:nvSpPr>
        <p:spPr>
          <a:xfrm>
            <a:off x="4303024" y="1625188"/>
            <a:ext cx="1374415" cy="338554"/>
          </a:xfrm>
          <a:prstGeom prst="rect">
            <a:avLst/>
          </a:prstGeom>
        </p:spPr>
        <p:txBody>
          <a:bodyPr wrap="none">
            <a:spAutoFit/>
          </a:bodyPr>
          <a:lstStyle/>
          <a:p>
            <a:pPr>
              <a:defRPr/>
            </a:pPr>
            <a:r>
              <a:rPr lang="ru-RU" sz="1600" b="1" dirty="0">
                <a:solidFill>
                  <a:schemeClr val="bg1"/>
                </a:solidFill>
              </a:rPr>
              <a:t>Направление</a:t>
            </a:r>
          </a:p>
        </p:txBody>
      </p:sp>
      <p:sp>
        <p:nvSpPr>
          <p:cNvPr id="46" name="Прямоугольник 45"/>
          <p:cNvSpPr/>
          <p:nvPr/>
        </p:nvSpPr>
        <p:spPr>
          <a:xfrm>
            <a:off x="610880" y="2366836"/>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sp>
        <p:nvSpPr>
          <p:cNvPr id="47" name="Прямоугольник 46"/>
          <p:cNvSpPr/>
          <p:nvPr/>
        </p:nvSpPr>
        <p:spPr>
          <a:xfrm>
            <a:off x="6720115" y="1437870"/>
            <a:ext cx="1575752" cy="584775"/>
          </a:xfrm>
          <a:prstGeom prst="rect">
            <a:avLst/>
          </a:prstGeom>
        </p:spPr>
        <p:txBody>
          <a:bodyPr wrap="none">
            <a:spAutoFit/>
          </a:bodyPr>
          <a:lstStyle/>
          <a:p>
            <a:pPr algn="ctr">
              <a:defRPr/>
            </a:pPr>
            <a:r>
              <a:rPr lang="ru-RU" sz="1600" b="1" dirty="0">
                <a:solidFill>
                  <a:schemeClr val="bg1"/>
                </a:solidFill>
              </a:rPr>
              <a:t>Ответственные </a:t>
            </a:r>
            <a:endParaRPr lang="en-US" sz="1600" b="1" dirty="0">
              <a:solidFill>
                <a:schemeClr val="bg1"/>
              </a:solidFill>
            </a:endParaRPr>
          </a:p>
          <a:p>
            <a:pPr algn="ctr">
              <a:defRPr/>
            </a:pPr>
            <a:r>
              <a:rPr lang="ru-RU" sz="1600" b="1" dirty="0">
                <a:solidFill>
                  <a:schemeClr val="bg1"/>
                </a:solidFill>
              </a:rPr>
              <a:t>исполнители</a:t>
            </a:r>
          </a:p>
        </p:txBody>
      </p:sp>
      <p:sp>
        <p:nvSpPr>
          <p:cNvPr id="50" name="Овал 49"/>
          <p:cNvSpPr/>
          <p:nvPr/>
        </p:nvSpPr>
        <p:spPr>
          <a:xfrm>
            <a:off x="6090249" y="1473032"/>
            <a:ext cx="594554" cy="580056"/>
          </a:xfrm>
          <a:prstGeom prst="ellipse">
            <a:avLst/>
          </a:prstGeom>
          <a:solidFill>
            <a:schemeClr val="accent5">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 name="Рисунок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0407" y="1561382"/>
            <a:ext cx="450824" cy="411114"/>
          </a:xfrm>
          <a:prstGeom prst="rect">
            <a:avLst/>
          </a:prstGeom>
        </p:spPr>
      </p:pic>
      <p:sp>
        <p:nvSpPr>
          <p:cNvPr id="54" name="Прямоугольник 53"/>
          <p:cNvSpPr/>
          <p:nvPr/>
        </p:nvSpPr>
        <p:spPr>
          <a:xfrm>
            <a:off x="439985" y="2136014"/>
            <a:ext cx="8704015" cy="584775"/>
          </a:xfrm>
          <a:prstGeom prst="rect">
            <a:avLst/>
          </a:prstGeom>
        </p:spPr>
        <p:txBody>
          <a:bodyPr wrap="square">
            <a:spAutoFit/>
          </a:bodyPr>
          <a:lstStyle/>
          <a:p>
            <a:pPr lvl="0" algn="just">
              <a:buClr>
                <a:srgbClr val="FF0000"/>
              </a:buClr>
            </a:pPr>
            <a:r>
              <a:rPr lang="ru-RU" sz="1600" b="1" dirty="0">
                <a:solidFill>
                  <a:schemeClr val="tx2">
                    <a:lumMod val="50000"/>
                  </a:schemeClr>
                </a:solidFill>
                <a:latin typeface="Franklin Gothic Book" pitchFamily="34" charset="0"/>
                <a:ea typeface="Times New Roman" panose="02020603050405020304" pitchFamily="18" charset="0"/>
              </a:rPr>
              <a:t>Задача 1: </a:t>
            </a:r>
            <a:r>
              <a:rPr lang="ru-RU" sz="1600" b="1" dirty="0">
                <a:solidFill>
                  <a:srgbClr val="44546A">
                    <a:lumMod val="50000"/>
                  </a:srgbClr>
                </a:solidFill>
                <a:latin typeface="Franklin Gothic Book" pitchFamily="34" charset="0"/>
                <a:ea typeface="Times New Roman" panose="02020603050405020304" pitchFamily="18" charset="0"/>
              </a:rPr>
              <a:t>Содействие сохранению и развитию территорий традиционного природопользования и отраслей традиционного хозяйства коренных малочисленных </a:t>
            </a:r>
            <a:r>
              <a:rPr lang="ru-RU" sz="1600" b="1" dirty="0" smtClean="0">
                <a:solidFill>
                  <a:srgbClr val="44546A">
                    <a:lumMod val="50000"/>
                  </a:srgbClr>
                </a:solidFill>
                <a:latin typeface="Franklin Gothic Book" pitchFamily="34" charset="0"/>
                <a:ea typeface="Times New Roman" panose="02020603050405020304" pitchFamily="18" charset="0"/>
              </a:rPr>
              <a:t>народов.</a:t>
            </a:r>
            <a:endParaRPr lang="ru-RU" sz="1600" b="1" dirty="0">
              <a:solidFill>
                <a:srgbClr val="44546A">
                  <a:lumMod val="50000"/>
                </a:srgbClr>
              </a:solidFill>
              <a:latin typeface="Franklin Gothic Book" pitchFamily="34" charset="0"/>
              <a:ea typeface="Times New Roman" panose="02020603050405020304" pitchFamily="18" charset="0"/>
            </a:endParaRPr>
          </a:p>
        </p:txBody>
      </p:sp>
      <p:grpSp>
        <p:nvGrpSpPr>
          <p:cNvPr id="34" name="Группа 33">
            <a:extLst>
              <a:ext uri="{FF2B5EF4-FFF2-40B4-BE49-F238E27FC236}">
                <a16:creationId xmlns="" xmlns:a16="http://schemas.microsoft.com/office/drawing/2014/main" id="{1E7A8EA8-48FA-43F3-8FE3-6FA1BB797EF9}"/>
              </a:ext>
            </a:extLst>
          </p:cNvPr>
          <p:cNvGrpSpPr/>
          <p:nvPr/>
        </p:nvGrpSpPr>
        <p:grpSpPr>
          <a:xfrm>
            <a:off x="263257" y="1153341"/>
            <a:ext cx="7859486" cy="89285"/>
            <a:chOff x="947651" y="2754884"/>
            <a:chExt cx="7257566" cy="89285"/>
          </a:xfrm>
        </p:grpSpPr>
        <p:sp>
          <p:nvSpPr>
            <p:cNvPr id="58" name="Прямоугольник 57">
              <a:extLst>
                <a:ext uri="{FF2B5EF4-FFF2-40B4-BE49-F238E27FC236}">
                  <a16:creationId xmlns="" xmlns:a16="http://schemas.microsoft.com/office/drawing/2014/main" id="{F5DDBDC1-897C-409D-9489-D84754F16302}"/>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a:extLst>
                <a:ext uri="{FF2B5EF4-FFF2-40B4-BE49-F238E27FC236}">
                  <a16:creationId xmlns="" xmlns:a16="http://schemas.microsoft.com/office/drawing/2014/main" id="{E5438E87-10CD-40F7-8670-18A129432887}"/>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61" name="Пятиугольник 60"/>
          <p:cNvSpPr/>
          <p:nvPr/>
        </p:nvSpPr>
        <p:spPr>
          <a:xfrm>
            <a:off x="569343" y="5275520"/>
            <a:ext cx="8146005" cy="622903"/>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62" name="Пятиугольник 4"/>
          <p:cNvSpPr txBox="1"/>
          <p:nvPr/>
        </p:nvSpPr>
        <p:spPr>
          <a:xfrm>
            <a:off x="709297" y="5291797"/>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algn="just" fontAlgn="base"/>
            <a:r>
              <a:rPr lang="ru-RU" sz="1400" b="1" dirty="0">
                <a:solidFill>
                  <a:schemeClr val="bg1"/>
                </a:solidFill>
              </a:rPr>
              <a:t>Увеличение количества пользователей территориями традиционного </a:t>
            </a:r>
            <a:r>
              <a:rPr lang="ru-RU" sz="1400" b="1" dirty="0" smtClean="0">
                <a:solidFill>
                  <a:schemeClr val="bg1"/>
                </a:solidFill>
              </a:rPr>
              <a:t>природопользования – 350 человек к 2030 году </a:t>
            </a:r>
            <a:endParaRPr lang="ru-RU" sz="1400" b="1" dirty="0">
              <a:solidFill>
                <a:schemeClr val="bg1"/>
              </a:solidFill>
            </a:endParaRPr>
          </a:p>
        </p:txBody>
      </p:sp>
      <p:pic>
        <p:nvPicPr>
          <p:cNvPr id="29" name="Picture 4" descr="ÐÐ¾ÑÐ¾Ð¶ÐµÐµ Ð¸Ð·Ð¾Ð±ÑÐ°Ð¶ÐµÐ½Ð¸Ðµ"/>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083" y="521215"/>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6" name="Прямоугольник 25"/>
          <p:cNvSpPr/>
          <p:nvPr/>
        </p:nvSpPr>
        <p:spPr>
          <a:xfrm>
            <a:off x="3252159" y="3113984"/>
            <a:ext cx="2700068" cy="2062103"/>
          </a:xfrm>
          <a:prstGeom prst="rect">
            <a:avLst/>
          </a:prstGeom>
        </p:spPr>
        <p:txBody>
          <a:bodyPr wrap="square">
            <a:spAutoFit/>
          </a:bodyPr>
          <a:lstStyle/>
          <a:p>
            <a:pPr algn="just"/>
            <a:r>
              <a:rPr lang="ru-RU" sz="800" b="1" dirty="0"/>
              <a:t>Государственная поддержка юридических и физических лиц из числа коренных малочисленных народов осуществляющих традиционную хозяйственную деятельность, на обустройство земельных участков территорий традиционного природопользования, территорий (акваторий), предназначенных для пользования объектами животного мира, водными биологическими ресурсами, на приобретение материально-технических средств, на приобретение северных оленей; </a:t>
            </a:r>
            <a:r>
              <a:rPr lang="ru-RU" sz="800" b="1" dirty="0" smtClean="0"/>
              <a:t>Субсидирование </a:t>
            </a:r>
            <a:r>
              <a:rPr lang="ru-RU" sz="800" b="1" dirty="0"/>
              <a:t>лимитированной продукции охоты;                                             </a:t>
            </a:r>
            <a:r>
              <a:rPr lang="ru-RU" sz="800" b="1" dirty="0" smtClean="0"/>
              <a:t>Предоставление </a:t>
            </a:r>
            <a:r>
              <a:rPr lang="ru-RU" sz="800" b="1" dirty="0"/>
              <a:t>единовременной финансовой помощи молодым специалистам из числа коренных малочисленных народов, работающим в местах традиционного проживания и традиционной хозяйственной деятельности, на обустройство быта;</a:t>
            </a:r>
          </a:p>
        </p:txBody>
      </p:sp>
      <p:sp>
        <p:nvSpPr>
          <p:cNvPr id="28" name="Прямоугольник 27"/>
          <p:cNvSpPr/>
          <p:nvPr/>
        </p:nvSpPr>
        <p:spPr>
          <a:xfrm>
            <a:off x="872192" y="1494661"/>
            <a:ext cx="2280293" cy="558426"/>
          </a:xfrm>
          <a:prstGeom prst="rect">
            <a:avLst/>
          </a:prstGeom>
          <a:solidFill>
            <a:srgbClr val="00B05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30" name="Овал 29"/>
          <p:cNvSpPr/>
          <p:nvPr/>
        </p:nvSpPr>
        <p:spPr>
          <a:xfrm>
            <a:off x="3459191" y="1509623"/>
            <a:ext cx="612475" cy="577970"/>
          </a:xfrm>
          <a:prstGeom prst="ellipse">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Рисунок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28212" y="1561380"/>
            <a:ext cx="389211" cy="389211"/>
          </a:xfrm>
          <a:prstGeom prst="rect">
            <a:avLst/>
          </a:prstGeom>
        </p:spPr>
      </p:pic>
      <p:sp>
        <p:nvSpPr>
          <p:cNvPr id="32" name="Овал 31"/>
          <p:cNvSpPr/>
          <p:nvPr/>
        </p:nvSpPr>
        <p:spPr>
          <a:xfrm>
            <a:off x="431321" y="1466491"/>
            <a:ext cx="621110" cy="603849"/>
          </a:xfrm>
          <a:prstGeom prst="ellipse">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1257861" y="1599085"/>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pic>
        <p:nvPicPr>
          <p:cNvPr id="35" name="Рисунок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9343" y="1586079"/>
            <a:ext cx="363500" cy="363500"/>
          </a:xfrm>
          <a:prstGeom prst="rect">
            <a:avLst/>
          </a:prstGeom>
        </p:spPr>
      </p:pic>
      <p:sp>
        <p:nvSpPr>
          <p:cNvPr id="37" name="Скругленный прямоугольник 36"/>
          <p:cNvSpPr/>
          <p:nvPr/>
        </p:nvSpPr>
        <p:spPr>
          <a:xfrm>
            <a:off x="6193766" y="3292416"/>
            <a:ext cx="2656937" cy="1581509"/>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ru-RU" sz="1100" b="1" dirty="0" smtClean="0">
                <a:solidFill>
                  <a:schemeClr val="tx1"/>
                </a:solidFill>
              </a:rPr>
              <a:t>Специалист-эксперт </a:t>
            </a:r>
            <a:r>
              <a:rPr lang="ru-RU" sz="1100" b="1" dirty="0">
                <a:solidFill>
                  <a:schemeClr val="tx1"/>
                </a:solidFill>
              </a:rPr>
              <a:t>комитета по делам народов Севера, охраны окружающей среды и водных </a:t>
            </a:r>
            <a:r>
              <a:rPr lang="ru-RU" sz="1100" b="1" dirty="0" smtClean="0">
                <a:solidFill>
                  <a:schemeClr val="tx1"/>
                </a:solidFill>
              </a:rPr>
              <a:t>ресурсов -  Иванова Е.Н. </a:t>
            </a:r>
            <a:endParaRPr lang="ru-RU" sz="1600" b="1" dirty="0">
              <a:solidFill>
                <a:schemeClr val="tx1"/>
              </a:solidFill>
            </a:endParaRPr>
          </a:p>
        </p:txBody>
      </p:sp>
      <p:pic>
        <p:nvPicPr>
          <p:cNvPr id="102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9343" y="5977746"/>
            <a:ext cx="817562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1093" y="6081623"/>
            <a:ext cx="7633782" cy="523220"/>
          </a:xfrm>
          <a:prstGeom prst="rect">
            <a:avLst/>
          </a:prstGeom>
          <a:noFill/>
        </p:spPr>
        <p:txBody>
          <a:bodyPr wrap="square" rtlCol="0">
            <a:spAutoFit/>
          </a:bodyPr>
          <a:lstStyle/>
          <a:p>
            <a:r>
              <a:rPr lang="ru-RU" sz="1400" b="1" dirty="0" smtClean="0">
                <a:solidFill>
                  <a:schemeClr val="bg1"/>
                </a:solidFill>
              </a:rPr>
              <a:t>Из </a:t>
            </a:r>
            <a:r>
              <a:rPr lang="ru-RU" sz="1400" b="1" dirty="0">
                <a:solidFill>
                  <a:schemeClr val="bg1"/>
                </a:solidFill>
              </a:rPr>
              <a:t>них количество пользователей территориями традиционного природопользования из числа коренных малочисленных </a:t>
            </a:r>
            <a:r>
              <a:rPr lang="ru-RU" sz="1400" b="1" dirty="0" smtClean="0">
                <a:solidFill>
                  <a:schemeClr val="bg1"/>
                </a:solidFill>
              </a:rPr>
              <a:t>народов – 315 человек к 2030 году</a:t>
            </a:r>
            <a:endParaRPr lang="ru-RU" sz="1400" b="1" dirty="0">
              <a:solidFill>
                <a:schemeClr val="bg1"/>
              </a:solidFill>
            </a:endParaRPr>
          </a:p>
        </p:txBody>
      </p:sp>
    </p:spTree>
    <p:extLst>
      <p:ext uri="{BB962C8B-B14F-4D97-AF65-F5344CB8AC3E}">
        <p14:creationId xmlns:p14="http://schemas.microsoft.com/office/powerpoint/2010/main" val="29864590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Скругленный прямоугольник 26"/>
          <p:cNvSpPr/>
          <p:nvPr/>
        </p:nvSpPr>
        <p:spPr>
          <a:xfrm>
            <a:off x="3243534" y="2705390"/>
            <a:ext cx="2769078" cy="2142655"/>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24" name="Скругленный прямоугольник 23"/>
          <p:cNvSpPr/>
          <p:nvPr/>
        </p:nvSpPr>
        <p:spPr>
          <a:xfrm>
            <a:off x="393750" y="3379994"/>
            <a:ext cx="2668628" cy="1164566"/>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6" name="TextBox 5"/>
          <p:cNvSpPr txBox="1"/>
          <p:nvPr/>
        </p:nvSpPr>
        <p:spPr>
          <a:xfrm>
            <a:off x="136654" y="132053"/>
            <a:ext cx="7986088" cy="1015663"/>
          </a:xfrm>
          <a:prstGeom prst="rect">
            <a:avLst/>
          </a:prstGeom>
          <a:noFill/>
        </p:spPr>
        <p:txBody>
          <a:bodyPr wrap="square" rtlCol="0">
            <a:spAutoFit/>
          </a:bodyPr>
          <a:lstStyle/>
          <a:p>
            <a:pPr algn="just"/>
            <a:r>
              <a:rPr lang="ru-RU" sz="1500" b="1" dirty="0">
                <a:solidFill>
                  <a:schemeClr val="accent1">
                    <a:lumMod val="50000"/>
                  </a:schemeClr>
                </a:solidFill>
                <a:latin typeface="Franklin Gothic Medium" panose="020B0603020102020204" pitchFamily="34" charset="0"/>
              </a:rPr>
              <a:t>Цель : 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17" name="Прямоугольник 16"/>
          <p:cNvSpPr/>
          <p:nvPr/>
        </p:nvSpPr>
        <p:spPr>
          <a:xfrm>
            <a:off x="315104" y="3605841"/>
            <a:ext cx="2747274" cy="938719"/>
          </a:xfrm>
          <a:prstGeom prst="rect">
            <a:avLst/>
          </a:prstGeom>
        </p:spPr>
        <p:txBody>
          <a:bodyPr wrap="square">
            <a:spAutoFit/>
          </a:bodyPr>
          <a:lstStyle/>
          <a:p>
            <a:pPr algn="just"/>
            <a:r>
              <a:rPr lang="ru-RU" sz="1100" b="1" dirty="0"/>
              <a:t>Содействие сохранению и развитию территорий традиционного природопользования и отраслей традиционного хозяйства коренных малочисленных народов.</a:t>
            </a:r>
          </a:p>
        </p:txBody>
      </p:sp>
      <p:graphicFrame>
        <p:nvGraphicFramePr>
          <p:cNvPr id="5" name="Схема 4"/>
          <p:cNvGraphicFramePr/>
          <p:nvPr>
            <p:extLst>
              <p:ext uri="{D42A27DB-BD31-4B8C-83A1-F6EECF244321}">
                <p14:modId xmlns:p14="http://schemas.microsoft.com/office/powerpoint/2010/main" val="4122464144"/>
              </p:ext>
            </p:extLst>
          </p:nvPr>
        </p:nvGraphicFramePr>
        <p:xfrm>
          <a:off x="3134904" y="3679437"/>
          <a:ext cx="2644794" cy="362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Прямоугольник 42"/>
          <p:cNvSpPr/>
          <p:nvPr/>
        </p:nvSpPr>
        <p:spPr>
          <a:xfrm>
            <a:off x="3700733" y="1518250"/>
            <a:ext cx="2213761" cy="5607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6328515" y="1481659"/>
            <a:ext cx="2185757" cy="588681"/>
          </a:xfrm>
          <a:prstGeom prst="rect">
            <a:avLst/>
          </a:prstGeom>
          <a:solidFill>
            <a:schemeClr val="accent5">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45" name="Прямоугольник 44"/>
          <p:cNvSpPr/>
          <p:nvPr/>
        </p:nvSpPr>
        <p:spPr>
          <a:xfrm>
            <a:off x="4303024" y="1625188"/>
            <a:ext cx="1374415" cy="338554"/>
          </a:xfrm>
          <a:prstGeom prst="rect">
            <a:avLst/>
          </a:prstGeom>
        </p:spPr>
        <p:txBody>
          <a:bodyPr wrap="none">
            <a:spAutoFit/>
          </a:bodyPr>
          <a:lstStyle/>
          <a:p>
            <a:pPr>
              <a:defRPr/>
            </a:pPr>
            <a:r>
              <a:rPr lang="ru-RU" sz="1600" b="1" dirty="0">
                <a:solidFill>
                  <a:schemeClr val="bg1"/>
                </a:solidFill>
              </a:rPr>
              <a:t>Направление</a:t>
            </a:r>
          </a:p>
        </p:txBody>
      </p:sp>
      <p:sp>
        <p:nvSpPr>
          <p:cNvPr id="46" name="Прямоугольник 45"/>
          <p:cNvSpPr/>
          <p:nvPr/>
        </p:nvSpPr>
        <p:spPr>
          <a:xfrm>
            <a:off x="610880" y="2366836"/>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sp>
        <p:nvSpPr>
          <p:cNvPr id="47" name="Прямоугольник 46"/>
          <p:cNvSpPr/>
          <p:nvPr/>
        </p:nvSpPr>
        <p:spPr>
          <a:xfrm>
            <a:off x="6720115" y="1437870"/>
            <a:ext cx="1575752" cy="584775"/>
          </a:xfrm>
          <a:prstGeom prst="rect">
            <a:avLst/>
          </a:prstGeom>
        </p:spPr>
        <p:txBody>
          <a:bodyPr wrap="none">
            <a:spAutoFit/>
          </a:bodyPr>
          <a:lstStyle/>
          <a:p>
            <a:pPr algn="ctr">
              <a:defRPr/>
            </a:pPr>
            <a:r>
              <a:rPr lang="ru-RU" sz="1600" b="1" dirty="0">
                <a:solidFill>
                  <a:schemeClr val="bg1"/>
                </a:solidFill>
              </a:rPr>
              <a:t>Ответственные </a:t>
            </a:r>
            <a:endParaRPr lang="en-US" sz="1600" b="1" dirty="0">
              <a:solidFill>
                <a:schemeClr val="bg1"/>
              </a:solidFill>
            </a:endParaRPr>
          </a:p>
          <a:p>
            <a:pPr algn="ctr">
              <a:defRPr/>
            </a:pPr>
            <a:r>
              <a:rPr lang="ru-RU" sz="1600" b="1" dirty="0">
                <a:solidFill>
                  <a:schemeClr val="bg1"/>
                </a:solidFill>
              </a:rPr>
              <a:t>исполнители</a:t>
            </a:r>
          </a:p>
        </p:txBody>
      </p:sp>
      <p:sp>
        <p:nvSpPr>
          <p:cNvPr id="50" name="Овал 49"/>
          <p:cNvSpPr/>
          <p:nvPr/>
        </p:nvSpPr>
        <p:spPr>
          <a:xfrm>
            <a:off x="6090249" y="1473032"/>
            <a:ext cx="594554" cy="580056"/>
          </a:xfrm>
          <a:prstGeom prst="ellipse">
            <a:avLst/>
          </a:prstGeom>
          <a:solidFill>
            <a:schemeClr val="accent5">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 name="Рисунок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0407" y="1561382"/>
            <a:ext cx="450824" cy="411114"/>
          </a:xfrm>
          <a:prstGeom prst="rect">
            <a:avLst/>
          </a:prstGeom>
        </p:spPr>
      </p:pic>
      <p:sp>
        <p:nvSpPr>
          <p:cNvPr id="54" name="Прямоугольник 53"/>
          <p:cNvSpPr/>
          <p:nvPr/>
        </p:nvSpPr>
        <p:spPr>
          <a:xfrm>
            <a:off x="439985" y="2136014"/>
            <a:ext cx="8704015" cy="830997"/>
          </a:xfrm>
          <a:prstGeom prst="rect">
            <a:avLst/>
          </a:prstGeom>
        </p:spPr>
        <p:txBody>
          <a:bodyPr wrap="square">
            <a:spAutoFit/>
          </a:bodyPr>
          <a:lstStyle/>
          <a:p>
            <a:pPr lvl="0" algn="just">
              <a:buClr>
                <a:srgbClr val="FF0000"/>
              </a:buClr>
            </a:pPr>
            <a:r>
              <a:rPr lang="ru-RU" sz="1600" b="1" dirty="0">
                <a:solidFill>
                  <a:schemeClr val="tx2">
                    <a:lumMod val="50000"/>
                  </a:schemeClr>
                </a:solidFill>
                <a:latin typeface="Franklin Gothic Book" pitchFamily="34" charset="0"/>
                <a:ea typeface="Times New Roman" panose="02020603050405020304" pitchFamily="18" charset="0"/>
              </a:rPr>
              <a:t>Задача 1</a:t>
            </a:r>
            <a:r>
              <a:rPr lang="ru-RU" sz="1600" b="1" dirty="0" smtClean="0">
                <a:solidFill>
                  <a:schemeClr val="tx2">
                    <a:lumMod val="50000"/>
                  </a:schemeClr>
                </a:solidFill>
                <a:latin typeface="Franklin Gothic Book" pitchFamily="34" charset="0"/>
                <a:ea typeface="Times New Roman" panose="02020603050405020304" pitchFamily="18" charset="0"/>
              </a:rPr>
              <a:t>: </a:t>
            </a:r>
            <a:r>
              <a:rPr lang="ru-RU" sz="1600" b="1" dirty="0">
                <a:solidFill>
                  <a:srgbClr val="44546A">
                    <a:lumMod val="50000"/>
                  </a:srgbClr>
                </a:solidFill>
                <a:latin typeface="Franklin Gothic Book" pitchFamily="34" charset="0"/>
                <a:ea typeface="Times New Roman" panose="02020603050405020304" pitchFamily="18" charset="0"/>
              </a:rPr>
              <a:t>Содействие сохранению и развитию территорий традиционного природопользования и отраслей традиционного хозяйства коренных малочисленных народов.</a:t>
            </a:r>
          </a:p>
          <a:p>
            <a:pPr lvl="0" algn="just">
              <a:buClr>
                <a:srgbClr val="FF0000"/>
              </a:buClr>
            </a:pPr>
            <a:endParaRPr lang="ru-RU" sz="1600" b="1" dirty="0">
              <a:solidFill>
                <a:srgbClr val="44546A">
                  <a:lumMod val="50000"/>
                </a:srgbClr>
              </a:solidFill>
              <a:latin typeface="Franklin Gothic Book" pitchFamily="34" charset="0"/>
              <a:ea typeface="Times New Roman" panose="02020603050405020304" pitchFamily="18" charset="0"/>
            </a:endParaRPr>
          </a:p>
        </p:txBody>
      </p:sp>
      <p:grpSp>
        <p:nvGrpSpPr>
          <p:cNvPr id="2" name="Группа 33">
            <a:extLst>
              <a:ext uri="{FF2B5EF4-FFF2-40B4-BE49-F238E27FC236}">
                <a16:creationId xmlns="" xmlns:a16="http://schemas.microsoft.com/office/drawing/2014/main" id="{1E7A8EA8-48FA-43F3-8FE3-6FA1BB797EF9}"/>
              </a:ext>
            </a:extLst>
          </p:cNvPr>
          <p:cNvGrpSpPr/>
          <p:nvPr/>
        </p:nvGrpSpPr>
        <p:grpSpPr>
          <a:xfrm>
            <a:off x="263257" y="1153341"/>
            <a:ext cx="7859486" cy="89285"/>
            <a:chOff x="947651" y="2754884"/>
            <a:chExt cx="7257566" cy="89285"/>
          </a:xfrm>
        </p:grpSpPr>
        <p:sp>
          <p:nvSpPr>
            <p:cNvPr id="58" name="Прямоугольник 57">
              <a:extLst>
                <a:ext uri="{FF2B5EF4-FFF2-40B4-BE49-F238E27FC236}">
                  <a16:creationId xmlns="" xmlns:a16="http://schemas.microsoft.com/office/drawing/2014/main" id="{F5DDBDC1-897C-409D-9489-D84754F16302}"/>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a:extLst>
                <a:ext uri="{FF2B5EF4-FFF2-40B4-BE49-F238E27FC236}">
                  <a16:creationId xmlns="" xmlns:a16="http://schemas.microsoft.com/office/drawing/2014/main" id="{E5438E87-10CD-40F7-8670-18A129432887}"/>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62" name="Пятиугольник 4"/>
          <p:cNvSpPr txBox="1"/>
          <p:nvPr/>
        </p:nvSpPr>
        <p:spPr>
          <a:xfrm>
            <a:off x="786340" y="4972207"/>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fontAlgn="base"/>
            <a:endParaRPr lang="ru-RU" sz="2000" b="1" dirty="0">
              <a:solidFill>
                <a:schemeClr val="bg1"/>
              </a:solidFill>
            </a:endParaRPr>
          </a:p>
        </p:txBody>
      </p:sp>
      <p:pic>
        <p:nvPicPr>
          <p:cNvPr id="29" name="Picture 4" descr="ÐÐ¾ÑÐ¾Ð¶ÐµÐµ Ð¸Ð·Ð¾Ð±ÑÐ°Ð¶ÐµÐ½Ð¸Ðµ"/>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083" y="521215"/>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6" name="Прямоугольник 25"/>
          <p:cNvSpPr/>
          <p:nvPr/>
        </p:nvSpPr>
        <p:spPr>
          <a:xfrm>
            <a:off x="3243533" y="2794958"/>
            <a:ext cx="2769078" cy="1892826"/>
          </a:xfrm>
          <a:prstGeom prst="rect">
            <a:avLst/>
          </a:prstGeom>
        </p:spPr>
        <p:txBody>
          <a:bodyPr wrap="square">
            <a:spAutoFit/>
          </a:bodyPr>
          <a:lstStyle/>
          <a:p>
            <a:pPr algn="just"/>
            <a:r>
              <a:rPr lang="ru-RU" sz="900" b="1" dirty="0"/>
              <a:t>Организация транспортного обеспечения (вертолет) по оказанию медицинской помощи жителям юрт из числа коренных малочисленных </a:t>
            </a:r>
            <a:r>
              <a:rPr lang="ru-RU" sz="900" b="1" dirty="0" smtClean="0"/>
              <a:t>народов и </a:t>
            </a:r>
            <a:r>
              <a:rPr lang="ru-RU" sz="900" b="1" dirty="0"/>
              <a:t>охраной земель в местах традиционного проживания и хозяйственной деятельности малочисленных </a:t>
            </a:r>
            <a:r>
              <a:rPr lang="ru-RU" sz="900" b="1" dirty="0" smtClean="0"/>
              <a:t>народов;                                                              Оплата </a:t>
            </a:r>
            <a:r>
              <a:rPr lang="ru-RU" sz="900" b="1" dirty="0"/>
              <a:t>за проживание в гостинице  жителей юрт, выезжающих в </a:t>
            </a:r>
            <a:r>
              <a:rPr lang="ru-RU" sz="900" b="1" dirty="0" err="1"/>
              <a:t>г.Нефтеюганск</a:t>
            </a:r>
            <a:r>
              <a:rPr lang="ru-RU" sz="900" b="1" dirty="0"/>
              <a:t>; </a:t>
            </a:r>
            <a:r>
              <a:rPr lang="ru-RU" sz="900" b="1" dirty="0" smtClean="0"/>
              <a:t>Обеспечение </a:t>
            </a:r>
            <a:r>
              <a:rPr lang="ru-RU" sz="900" b="1" dirty="0"/>
              <a:t>жителей юрт средствами индивидуальной защиты;                                 </a:t>
            </a:r>
            <a:r>
              <a:rPr lang="ru-RU" sz="900" b="1" dirty="0" smtClean="0"/>
              <a:t>Организация </a:t>
            </a:r>
            <a:r>
              <a:rPr lang="ru-RU" sz="900" b="1" dirty="0"/>
              <a:t>предоставления услуг автомобильного транспорта по доставке   продуктов, товаров первой необходимости в юрты района и  вывозу продукции (дикоросов)</a:t>
            </a:r>
            <a:endParaRPr lang="ru-RU" sz="900" b="1" dirty="0" smtClean="0"/>
          </a:p>
        </p:txBody>
      </p:sp>
      <p:sp>
        <p:nvSpPr>
          <p:cNvPr id="28" name="Прямоугольник 27"/>
          <p:cNvSpPr/>
          <p:nvPr/>
        </p:nvSpPr>
        <p:spPr>
          <a:xfrm>
            <a:off x="872192" y="1494661"/>
            <a:ext cx="2280293" cy="558426"/>
          </a:xfrm>
          <a:prstGeom prst="rect">
            <a:avLst/>
          </a:prstGeom>
          <a:solidFill>
            <a:srgbClr val="00B05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30" name="Овал 29"/>
          <p:cNvSpPr/>
          <p:nvPr/>
        </p:nvSpPr>
        <p:spPr>
          <a:xfrm>
            <a:off x="3459191" y="1509623"/>
            <a:ext cx="612475" cy="577970"/>
          </a:xfrm>
          <a:prstGeom prst="ellipse">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Рисунок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28212" y="1561380"/>
            <a:ext cx="389211" cy="389211"/>
          </a:xfrm>
          <a:prstGeom prst="rect">
            <a:avLst/>
          </a:prstGeom>
        </p:spPr>
      </p:pic>
      <p:sp>
        <p:nvSpPr>
          <p:cNvPr id="32" name="Овал 31"/>
          <p:cNvSpPr/>
          <p:nvPr/>
        </p:nvSpPr>
        <p:spPr>
          <a:xfrm>
            <a:off x="431321" y="1466491"/>
            <a:ext cx="621110" cy="603849"/>
          </a:xfrm>
          <a:prstGeom prst="ellipse">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1257861" y="1599085"/>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pic>
        <p:nvPicPr>
          <p:cNvPr id="35" name="Рисунок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9343" y="1586079"/>
            <a:ext cx="363500" cy="363500"/>
          </a:xfrm>
          <a:prstGeom prst="rect">
            <a:avLst/>
          </a:prstGeom>
        </p:spPr>
      </p:pic>
      <p:sp>
        <p:nvSpPr>
          <p:cNvPr id="37" name="Скругленный прямоугольник 36"/>
          <p:cNvSpPr/>
          <p:nvPr/>
        </p:nvSpPr>
        <p:spPr>
          <a:xfrm>
            <a:off x="6218892" y="2705390"/>
            <a:ext cx="2804461" cy="1923828"/>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just"/>
            <a:r>
              <a:rPr lang="ru-RU" sz="1050" b="1" dirty="0">
                <a:solidFill>
                  <a:schemeClr val="tx1"/>
                </a:solidFill>
              </a:rPr>
              <a:t>Специалист-эксперт комитета по делам народов Севера, охраны окружающей среды и водных ресурсов -  Иванова Е.Н. </a:t>
            </a:r>
          </a:p>
          <a:p>
            <a:pPr algn="ctr"/>
            <a:endParaRPr lang="ru-RU" sz="1000" b="1" dirty="0">
              <a:solidFill>
                <a:srgbClr val="FF0000"/>
              </a:solidFill>
            </a:endParaRPr>
          </a:p>
        </p:txBody>
      </p:sp>
      <p:sp>
        <p:nvSpPr>
          <p:cNvPr id="36" name="Пятиугольник 4"/>
          <p:cNvSpPr txBox="1"/>
          <p:nvPr/>
        </p:nvSpPr>
        <p:spPr>
          <a:xfrm>
            <a:off x="809344" y="5702577"/>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fontAlgn="base"/>
            <a:endParaRPr lang="ru-RU" sz="2000" b="1" dirty="0">
              <a:solidFill>
                <a:schemeClr val="bg1"/>
              </a:solidFill>
            </a:endParaRPr>
          </a:p>
        </p:txBody>
      </p:sp>
      <p:sp>
        <p:nvSpPr>
          <p:cNvPr id="38" name="Пятиугольник 37"/>
          <p:cNvSpPr/>
          <p:nvPr/>
        </p:nvSpPr>
        <p:spPr>
          <a:xfrm>
            <a:off x="569343" y="5275520"/>
            <a:ext cx="8146005" cy="622903"/>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39" name="Пятиугольник 38"/>
          <p:cNvSpPr/>
          <p:nvPr/>
        </p:nvSpPr>
        <p:spPr>
          <a:xfrm>
            <a:off x="569343" y="6068592"/>
            <a:ext cx="8146005" cy="622903"/>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4" name="TextBox 3"/>
          <p:cNvSpPr txBox="1"/>
          <p:nvPr/>
        </p:nvSpPr>
        <p:spPr>
          <a:xfrm>
            <a:off x="741877" y="5275520"/>
            <a:ext cx="7596992" cy="584775"/>
          </a:xfrm>
          <a:prstGeom prst="rect">
            <a:avLst/>
          </a:prstGeom>
          <a:noFill/>
        </p:spPr>
        <p:txBody>
          <a:bodyPr wrap="square" rtlCol="0">
            <a:spAutoFit/>
          </a:bodyPr>
          <a:lstStyle/>
          <a:p>
            <a:pPr algn="just" fontAlgn="base"/>
            <a:r>
              <a:rPr lang="ru-RU" sz="1600" b="1" dirty="0">
                <a:solidFill>
                  <a:schemeClr val="bg1"/>
                </a:solidFill>
              </a:rPr>
              <a:t>Увеличение количества пользователей территориями традиционного природопользования – 350 человек к 2030 году </a:t>
            </a:r>
          </a:p>
        </p:txBody>
      </p:sp>
      <p:sp>
        <p:nvSpPr>
          <p:cNvPr id="7" name="TextBox 6"/>
          <p:cNvSpPr txBox="1"/>
          <p:nvPr/>
        </p:nvSpPr>
        <p:spPr>
          <a:xfrm>
            <a:off x="610880" y="6068592"/>
            <a:ext cx="7999338" cy="584775"/>
          </a:xfrm>
          <a:prstGeom prst="rect">
            <a:avLst/>
          </a:prstGeom>
          <a:noFill/>
        </p:spPr>
        <p:txBody>
          <a:bodyPr wrap="square" rtlCol="0">
            <a:spAutoFit/>
          </a:bodyPr>
          <a:lstStyle/>
          <a:p>
            <a:r>
              <a:rPr lang="ru-RU" sz="1600" b="1" dirty="0">
                <a:solidFill>
                  <a:schemeClr val="bg1"/>
                </a:solidFill>
              </a:rPr>
              <a:t>Из них количество пользователей территориями традиционного </a:t>
            </a:r>
            <a:r>
              <a:rPr lang="ru-RU" sz="1600" b="1" dirty="0" smtClean="0">
                <a:solidFill>
                  <a:schemeClr val="bg1"/>
                </a:solidFill>
              </a:rPr>
              <a:t> природопользования </a:t>
            </a:r>
            <a:r>
              <a:rPr lang="ru-RU" sz="1600" b="1" dirty="0">
                <a:solidFill>
                  <a:schemeClr val="bg1"/>
                </a:solidFill>
              </a:rPr>
              <a:t>из числа коренных малочисленных народов – 315 человек к 2030 году</a:t>
            </a:r>
          </a:p>
        </p:txBody>
      </p:sp>
    </p:spTree>
    <p:extLst>
      <p:ext uri="{BB962C8B-B14F-4D97-AF65-F5344CB8AC3E}">
        <p14:creationId xmlns:p14="http://schemas.microsoft.com/office/powerpoint/2010/main" val="2986459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Скругленный прямоугольник 26"/>
          <p:cNvSpPr/>
          <p:nvPr/>
        </p:nvSpPr>
        <p:spPr>
          <a:xfrm>
            <a:off x="3279676" y="2898323"/>
            <a:ext cx="2795149" cy="1506749"/>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24" name="Скругленный прямоугольник 23"/>
          <p:cNvSpPr/>
          <p:nvPr/>
        </p:nvSpPr>
        <p:spPr>
          <a:xfrm>
            <a:off x="263258" y="3321168"/>
            <a:ext cx="2759798" cy="1716658"/>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6" name="TextBox 5"/>
          <p:cNvSpPr txBox="1"/>
          <p:nvPr/>
        </p:nvSpPr>
        <p:spPr>
          <a:xfrm>
            <a:off x="136654" y="132053"/>
            <a:ext cx="8060429" cy="1015663"/>
          </a:xfrm>
          <a:prstGeom prst="rect">
            <a:avLst/>
          </a:prstGeom>
          <a:noFill/>
        </p:spPr>
        <p:txBody>
          <a:bodyPr wrap="square" rtlCol="0">
            <a:spAutoFit/>
          </a:bodyPr>
          <a:lstStyle/>
          <a:p>
            <a:pPr algn="just"/>
            <a:r>
              <a:rPr lang="ru-RU" sz="1500" b="1" dirty="0">
                <a:solidFill>
                  <a:schemeClr val="accent1">
                    <a:lumMod val="50000"/>
                  </a:schemeClr>
                </a:solidFill>
                <a:latin typeface="Franklin Gothic Medium" panose="020B0603020102020204" pitchFamily="34" charset="0"/>
              </a:rPr>
              <a:t>Цель : 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17" name="Прямоугольник 16"/>
          <p:cNvSpPr/>
          <p:nvPr/>
        </p:nvSpPr>
        <p:spPr>
          <a:xfrm>
            <a:off x="315104" y="3485072"/>
            <a:ext cx="2747274" cy="1415772"/>
          </a:xfrm>
          <a:prstGeom prst="rect">
            <a:avLst/>
          </a:prstGeom>
        </p:spPr>
        <p:txBody>
          <a:bodyPr wrap="square">
            <a:spAutoFit/>
          </a:bodyPr>
          <a:lstStyle/>
          <a:p>
            <a:pPr algn="ctr"/>
            <a:r>
              <a:rPr lang="ru-RU" sz="1200" b="1" dirty="0"/>
              <a:t>Организация, проведение мероприятий, направленных на развитие традиционной культуры, фольклора, национального спорта, сохранение культурного наследия коренных малочисленных народов и участие в них</a:t>
            </a:r>
          </a:p>
        </p:txBody>
      </p:sp>
      <p:graphicFrame>
        <p:nvGraphicFramePr>
          <p:cNvPr id="5" name="Схема 4"/>
          <p:cNvGraphicFramePr/>
          <p:nvPr>
            <p:extLst>
              <p:ext uri="{D42A27DB-BD31-4B8C-83A1-F6EECF244321}">
                <p14:modId xmlns:p14="http://schemas.microsoft.com/office/powerpoint/2010/main" val="4122464144"/>
              </p:ext>
            </p:extLst>
          </p:nvPr>
        </p:nvGraphicFramePr>
        <p:xfrm>
          <a:off x="3134904" y="3679437"/>
          <a:ext cx="2644794" cy="362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Прямоугольник 42"/>
          <p:cNvSpPr/>
          <p:nvPr/>
        </p:nvSpPr>
        <p:spPr>
          <a:xfrm>
            <a:off x="3700733" y="1518250"/>
            <a:ext cx="2213761" cy="5607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6328515" y="1481659"/>
            <a:ext cx="2185757" cy="588681"/>
          </a:xfrm>
          <a:prstGeom prst="rect">
            <a:avLst/>
          </a:prstGeom>
          <a:solidFill>
            <a:schemeClr val="accent5">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45" name="Прямоугольник 44"/>
          <p:cNvSpPr/>
          <p:nvPr/>
        </p:nvSpPr>
        <p:spPr>
          <a:xfrm>
            <a:off x="4303024" y="1625188"/>
            <a:ext cx="1374415" cy="338554"/>
          </a:xfrm>
          <a:prstGeom prst="rect">
            <a:avLst/>
          </a:prstGeom>
        </p:spPr>
        <p:txBody>
          <a:bodyPr wrap="none">
            <a:spAutoFit/>
          </a:bodyPr>
          <a:lstStyle/>
          <a:p>
            <a:pPr>
              <a:defRPr/>
            </a:pPr>
            <a:r>
              <a:rPr lang="ru-RU" sz="1600" b="1" dirty="0">
                <a:solidFill>
                  <a:schemeClr val="bg1"/>
                </a:solidFill>
              </a:rPr>
              <a:t>Направление</a:t>
            </a:r>
          </a:p>
        </p:txBody>
      </p:sp>
      <p:sp>
        <p:nvSpPr>
          <p:cNvPr id="46" name="Прямоугольник 45"/>
          <p:cNvSpPr/>
          <p:nvPr/>
        </p:nvSpPr>
        <p:spPr>
          <a:xfrm>
            <a:off x="610880" y="2366836"/>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sp>
        <p:nvSpPr>
          <p:cNvPr id="47" name="Прямоугольник 46"/>
          <p:cNvSpPr/>
          <p:nvPr/>
        </p:nvSpPr>
        <p:spPr>
          <a:xfrm>
            <a:off x="6720115" y="1437870"/>
            <a:ext cx="1575752" cy="584775"/>
          </a:xfrm>
          <a:prstGeom prst="rect">
            <a:avLst/>
          </a:prstGeom>
        </p:spPr>
        <p:txBody>
          <a:bodyPr wrap="none">
            <a:spAutoFit/>
          </a:bodyPr>
          <a:lstStyle/>
          <a:p>
            <a:pPr algn="ctr">
              <a:defRPr/>
            </a:pPr>
            <a:r>
              <a:rPr lang="ru-RU" sz="1600" b="1" dirty="0">
                <a:solidFill>
                  <a:schemeClr val="bg1"/>
                </a:solidFill>
              </a:rPr>
              <a:t>Ответственные </a:t>
            </a:r>
            <a:endParaRPr lang="en-US" sz="1600" b="1" dirty="0">
              <a:solidFill>
                <a:schemeClr val="bg1"/>
              </a:solidFill>
            </a:endParaRPr>
          </a:p>
          <a:p>
            <a:pPr algn="ctr">
              <a:defRPr/>
            </a:pPr>
            <a:r>
              <a:rPr lang="ru-RU" sz="1600" b="1" dirty="0">
                <a:solidFill>
                  <a:schemeClr val="bg1"/>
                </a:solidFill>
              </a:rPr>
              <a:t>исполнители</a:t>
            </a:r>
          </a:p>
        </p:txBody>
      </p:sp>
      <p:sp>
        <p:nvSpPr>
          <p:cNvPr id="50" name="Овал 49"/>
          <p:cNvSpPr/>
          <p:nvPr/>
        </p:nvSpPr>
        <p:spPr>
          <a:xfrm>
            <a:off x="6090249" y="1473032"/>
            <a:ext cx="594554" cy="580056"/>
          </a:xfrm>
          <a:prstGeom prst="ellipse">
            <a:avLst/>
          </a:prstGeom>
          <a:solidFill>
            <a:schemeClr val="accent5">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 name="Рисунок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0407" y="1561382"/>
            <a:ext cx="450824" cy="411114"/>
          </a:xfrm>
          <a:prstGeom prst="rect">
            <a:avLst/>
          </a:prstGeom>
        </p:spPr>
      </p:pic>
      <p:sp>
        <p:nvSpPr>
          <p:cNvPr id="54" name="Прямоугольник 53"/>
          <p:cNvSpPr/>
          <p:nvPr/>
        </p:nvSpPr>
        <p:spPr>
          <a:xfrm>
            <a:off x="439985" y="2136014"/>
            <a:ext cx="8704015" cy="523220"/>
          </a:xfrm>
          <a:prstGeom prst="rect">
            <a:avLst/>
          </a:prstGeom>
        </p:spPr>
        <p:txBody>
          <a:bodyPr wrap="square">
            <a:spAutoFit/>
          </a:bodyPr>
          <a:lstStyle/>
          <a:p>
            <a:pPr lvl="0" algn="just">
              <a:buClr>
                <a:srgbClr val="FF0000"/>
              </a:buClr>
            </a:pPr>
            <a:r>
              <a:rPr lang="ru-RU" sz="1400" b="1" dirty="0">
                <a:solidFill>
                  <a:schemeClr val="tx2">
                    <a:lumMod val="50000"/>
                  </a:schemeClr>
                </a:solidFill>
                <a:latin typeface="Franklin Gothic Book" pitchFamily="34" charset="0"/>
                <a:ea typeface="Times New Roman" panose="02020603050405020304" pitchFamily="18" charset="0"/>
              </a:rPr>
              <a:t>Задача </a:t>
            </a:r>
            <a:r>
              <a:rPr lang="ru-RU" sz="1400" b="1" dirty="0" smtClean="0">
                <a:solidFill>
                  <a:schemeClr val="tx2">
                    <a:lumMod val="50000"/>
                  </a:schemeClr>
                </a:solidFill>
                <a:latin typeface="Franklin Gothic Book" pitchFamily="34" charset="0"/>
                <a:ea typeface="Times New Roman" panose="02020603050405020304" pitchFamily="18" charset="0"/>
              </a:rPr>
              <a:t>2: </a:t>
            </a:r>
            <a:r>
              <a:rPr lang="ru-RU" sz="1400" b="1" dirty="0">
                <a:solidFill>
                  <a:srgbClr val="44546A">
                    <a:lumMod val="50000"/>
                  </a:srgbClr>
                </a:solidFill>
                <a:latin typeface="Franklin Gothic Book" pitchFamily="34" charset="0"/>
                <a:ea typeface="Times New Roman" panose="02020603050405020304" pitchFamily="18" charset="0"/>
              </a:rPr>
              <a:t>Возрождение и развитие самобытной культуры, родного языка и промыслов коренных малочисленных народов, создание условий для укрепления межнационального согласия</a:t>
            </a:r>
          </a:p>
        </p:txBody>
      </p:sp>
      <p:grpSp>
        <p:nvGrpSpPr>
          <p:cNvPr id="2" name="Группа 33">
            <a:extLst>
              <a:ext uri="{FF2B5EF4-FFF2-40B4-BE49-F238E27FC236}">
                <a16:creationId xmlns="" xmlns:a16="http://schemas.microsoft.com/office/drawing/2014/main" id="{1E7A8EA8-48FA-43F3-8FE3-6FA1BB797EF9}"/>
              </a:ext>
            </a:extLst>
          </p:cNvPr>
          <p:cNvGrpSpPr/>
          <p:nvPr/>
        </p:nvGrpSpPr>
        <p:grpSpPr>
          <a:xfrm>
            <a:off x="263257" y="1153341"/>
            <a:ext cx="7859486" cy="89285"/>
            <a:chOff x="947651" y="2754884"/>
            <a:chExt cx="7257566" cy="89285"/>
          </a:xfrm>
        </p:grpSpPr>
        <p:sp>
          <p:nvSpPr>
            <p:cNvPr id="58" name="Прямоугольник 57">
              <a:extLst>
                <a:ext uri="{FF2B5EF4-FFF2-40B4-BE49-F238E27FC236}">
                  <a16:creationId xmlns="" xmlns:a16="http://schemas.microsoft.com/office/drawing/2014/main" id="{F5DDBDC1-897C-409D-9489-D84754F16302}"/>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a:extLst>
                <a:ext uri="{FF2B5EF4-FFF2-40B4-BE49-F238E27FC236}">
                  <a16:creationId xmlns="" xmlns:a16="http://schemas.microsoft.com/office/drawing/2014/main" id="{E5438E87-10CD-40F7-8670-18A129432887}"/>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61" name="Пятиугольник 60"/>
          <p:cNvSpPr/>
          <p:nvPr/>
        </p:nvSpPr>
        <p:spPr>
          <a:xfrm>
            <a:off x="610880" y="5205123"/>
            <a:ext cx="8132742" cy="824741"/>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62" name="Пятиугольник 4"/>
          <p:cNvSpPr txBox="1"/>
          <p:nvPr/>
        </p:nvSpPr>
        <p:spPr>
          <a:xfrm>
            <a:off x="967494" y="5256879"/>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fontAlgn="base"/>
            <a:r>
              <a:rPr lang="ru-RU" sz="1200" b="1" dirty="0" smtClean="0">
                <a:solidFill>
                  <a:schemeClr val="bg1"/>
                </a:solidFill>
              </a:rPr>
              <a:t>Увеличение </a:t>
            </a:r>
            <a:r>
              <a:rPr lang="ru-RU" sz="1200" b="1" dirty="0">
                <a:solidFill>
                  <a:schemeClr val="bg1"/>
                </a:solidFill>
              </a:rPr>
              <a:t>количества граждан из числа коренных малочисленных народов, участвующих в мероприятиях, направленных на развитие традиционной культуры, родного языка, национального спорта и финно-угорских связей, сохранение культурного наследия коренных малочисленных </a:t>
            </a:r>
            <a:r>
              <a:rPr lang="ru-RU" sz="1200" b="1" dirty="0" smtClean="0">
                <a:solidFill>
                  <a:schemeClr val="bg1"/>
                </a:solidFill>
              </a:rPr>
              <a:t>народов – 412 человек к 2030 году</a:t>
            </a:r>
            <a:endParaRPr lang="ru-RU" sz="1200" b="1" dirty="0">
              <a:solidFill>
                <a:schemeClr val="bg1"/>
              </a:solidFill>
            </a:endParaRPr>
          </a:p>
        </p:txBody>
      </p:sp>
      <p:pic>
        <p:nvPicPr>
          <p:cNvPr id="29" name="Picture 4" descr="ÐÐ¾ÑÐ¾Ð¶ÐµÐµ Ð¸Ð·Ð¾Ð±ÑÐ°Ð¶ÐµÐ½Ð¸Ðµ"/>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083" y="521215"/>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6" name="Прямоугольник 25"/>
          <p:cNvSpPr/>
          <p:nvPr/>
        </p:nvSpPr>
        <p:spPr>
          <a:xfrm>
            <a:off x="3243533" y="2846564"/>
            <a:ext cx="2700068" cy="1384995"/>
          </a:xfrm>
          <a:prstGeom prst="rect">
            <a:avLst/>
          </a:prstGeom>
        </p:spPr>
        <p:txBody>
          <a:bodyPr wrap="square">
            <a:spAutoFit/>
          </a:bodyPr>
          <a:lstStyle/>
          <a:p>
            <a:pPr algn="just"/>
            <a:r>
              <a:rPr lang="ru-RU" sz="1200" b="1" dirty="0"/>
              <a:t>Организация и проведение </a:t>
            </a:r>
            <a:r>
              <a:rPr lang="ru-RU" sz="1200" b="1" dirty="0" smtClean="0"/>
              <a:t>культурно-массовых мероприятий </a:t>
            </a:r>
            <a:r>
              <a:rPr lang="ru-RU" sz="1200" b="1" dirty="0"/>
              <a:t>"Вороний день" в </a:t>
            </a:r>
            <a:r>
              <a:rPr lang="ru-RU" sz="1200" b="1" dirty="0" err="1" smtClean="0"/>
              <a:t>сп.Лемпино</a:t>
            </a:r>
            <a:r>
              <a:rPr lang="ru-RU" sz="1200" b="1" dirty="0" smtClean="0"/>
              <a:t>; "</a:t>
            </a:r>
            <a:r>
              <a:rPr lang="ru-RU" sz="1200" b="1" dirty="0"/>
              <a:t>День рыбака"; </a:t>
            </a:r>
            <a:r>
              <a:rPr lang="ru-RU" sz="1200" b="1" dirty="0" smtClean="0"/>
              <a:t>"</a:t>
            </a:r>
            <a:r>
              <a:rPr lang="ru-RU" sz="1200" b="1" dirty="0"/>
              <a:t>Международного дня коренных малочисленных народов мира"; </a:t>
            </a:r>
            <a:r>
              <a:rPr lang="ru-RU" sz="1200" b="1" dirty="0" smtClean="0"/>
              <a:t>"</a:t>
            </a:r>
            <a:r>
              <a:rPr lang="ru-RU" sz="1200" b="1" dirty="0"/>
              <a:t>Мастер-класс по гребле на </a:t>
            </a:r>
            <a:r>
              <a:rPr lang="ru-RU" sz="1200" b="1" dirty="0" err="1"/>
              <a:t>обласах</a:t>
            </a:r>
            <a:r>
              <a:rPr lang="ru-RU" sz="1200" b="1" dirty="0" smtClean="0"/>
              <a:t>"</a:t>
            </a:r>
          </a:p>
        </p:txBody>
      </p:sp>
      <p:sp>
        <p:nvSpPr>
          <p:cNvPr id="28" name="Прямоугольник 27"/>
          <p:cNvSpPr/>
          <p:nvPr/>
        </p:nvSpPr>
        <p:spPr>
          <a:xfrm>
            <a:off x="872192" y="1494661"/>
            <a:ext cx="2280293" cy="558426"/>
          </a:xfrm>
          <a:prstGeom prst="rect">
            <a:avLst/>
          </a:prstGeom>
          <a:solidFill>
            <a:srgbClr val="00B05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30" name="Овал 29"/>
          <p:cNvSpPr/>
          <p:nvPr/>
        </p:nvSpPr>
        <p:spPr>
          <a:xfrm>
            <a:off x="3459191" y="1509623"/>
            <a:ext cx="612475" cy="577970"/>
          </a:xfrm>
          <a:prstGeom prst="ellipse">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Рисунок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28212" y="1561380"/>
            <a:ext cx="389211" cy="389211"/>
          </a:xfrm>
          <a:prstGeom prst="rect">
            <a:avLst/>
          </a:prstGeom>
        </p:spPr>
      </p:pic>
      <p:sp>
        <p:nvSpPr>
          <p:cNvPr id="32" name="Овал 31"/>
          <p:cNvSpPr/>
          <p:nvPr/>
        </p:nvSpPr>
        <p:spPr>
          <a:xfrm>
            <a:off x="431321" y="1466491"/>
            <a:ext cx="621110" cy="603849"/>
          </a:xfrm>
          <a:prstGeom prst="ellipse">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1257861" y="1599085"/>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pic>
        <p:nvPicPr>
          <p:cNvPr id="35" name="Рисунок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9343" y="1586079"/>
            <a:ext cx="363500" cy="363500"/>
          </a:xfrm>
          <a:prstGeom prst="rect">
            <a:avLst/>
          </a:prstGeom>
        </p:spPr>
      </p:pic>
      <p:sp>
        <p:nvSpPr>
          <p:cNvPr id="37" name="Скругленный прямоугольник 36"/>
          <p:cNvSpPr/>
          <p:nvPr/>
        </p:nvSpPr>
        <p:spPr>
          <a:xfrm>
            <a:off x="6170407" y="2860942"/>
            <a:ext cx="2654416" cy="2176884"/>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just"/>
            <a:r>
              <a:rPr lang="ru-RU" sz="1600" b="1" dirty="0">
                <a:solidFill>
                  <a:schemeClr val="tx1"/>
                </a:solidFill>
              </a:rPr>
              <a:t>Специалист-эксперт комитета по делам народов Севера, охраны окружающей среды и водных ресурсов </a:t>
            </a:r>
            <a:r>
              <a:rPr lang="ru-RU" sz="1600" b="1" dirty="0" smtClean="0">
                <a:solidFill>
                  <a:schemeClr val="tx1"/>
                </a:solidFill>
              </a:rPr>
              <a:t> - Заруднева А.С.</a:t>
            </a:r>
            <a:endParaRPr lang="ru-RU" sz="1600" b="1" dirty="0">
              <a:solidFill>
                <a:schemeClr val="tx1"/>
              </a:solidFill>
            </a:endParaRPr>
          </a:p>
        </p:txBody>
      </p:sp>
    </p:spTree>
    <p:extLst>
      <p:ext uri="{BB962C8B-B14F-4D97-AF65-F5344CB8AC3E}">
        <p14:creationId xmlns:p14="http://schemas.microsoft.com/office/powerpoint/2010/main" val="2986459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Скругленный прямоугольник 26"/>
          <p:cNvSpPr/>
          <p:nvPr/>
        </p:nvSpPr>
        <p:spPr>
          <a:xfrm>
            <a:off x="3279676" y="2898323"/>
            <a:ext cx="2795149" cy="1966975"/>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24" name="Скругленный прямоугольник 23"/>
          <p:cNvSpPr/>
          <p:nvPr/>
        </p:nvSpPr>
        <p:spPr>
          <a:xfrm>
            <a:off x="263258" y="3321168"/>
            <a:ext cx="2759798" cy="1716658"/>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latin typeface="Franklin Gothic Medium" pitchFamily="34" charset="0"/>
            </a:endParaRPr>
          </a:p>
        </p:txBody>
      </p:sp>
      <p:sp>
        <p:nvSpPr>
          <p:cNvPr id="6" name="TextBox 5"/>
          <p:cNvSpPr txBox="1"/>
          <p:nvPr/>
        </p:nvSpPr>
        <p:spPr>
          <a:xfrm>
            <a:off x="136654" y="132053"/>
            <a:ext cx="8060429" cy="1015663"/>
          </a:xfrm>
          <a:prstGeom prst="rect">
            <a:avLst/>
          </a:prstGeom>
          <a:noFill/>
        </p:spPr>
        <p:txBody>
          <a:bodyPr wrap="square" rtlCol="0">
            <a:spAutoFit/>
          </a:bodyPr>
          <a:lstStyle/>
          <a:p>
            <a:pPr algn="just"/>
            <a:r>
              <a:rPr lang="ru-RU" sz="1500" b="1" dirty="0">
                <a:solidFill>
                  <a:schemeClr val="accent1">
                    <a:lumMod val="50000"/>
                  </a:schemeClr>
                </a:solidFill>
                <a:latin typeface="Franklin Gothic Medium" panose="020B0603020102020204" pitchFamily="34" charset="0"/>
              </a:rPr>
              <a:t>Цель : Укрепление межнационального согласия и финно-угорских связей, создание условий для устойчивого развития традиционной хозяйственной деятельности и традиционного природопользования, сохранение культуры, родного языка, национальных ремесел, спорта коренных малочисленных народов</a:t>
            </a:r>
          </a:p>
        </p:txBody>
      </p:sp>
      <p:sp>
        <p:nvSpPr>
          <p:cNvPr id="17" name="Прямоугольник 16"/>
          <p:cNvSpPr/>
          <p:nvPr/>
        </p:nvSpPr>
        <p:spPr>
          <a:xfrm>
            <a:off x="315104" y="3485072"/>
            <a:ext cx="2747274" cy="1169551"/>
          </a:xfrm>
          <a:prstGeom prst="rect">
            <a:avLst/>
          </a:prstGeom>
        </p:spPr>
        <p:txBody>
          <a:bodyPr wrap="square">
            <a:spAutoFit/>
          </a:bodyPr>
          <a:lstStyle/>
          <a:p>
            <a:pPr algn="ctr"/>
            <a:r>
              <a:rPr lang="ru-RU" sz="1400" b="1" dirty="0"/>
              <a:t>Меры поддержки направленные на укрепление межнационального согласия, поддержку и развитие языков, народных промыслов</a:t>
            </a:r>
          </a:p>
        </p:txBody>
      </p:sp>
      <p:graphicFrame>
        <p:nvGraphicFramePr>
          <p:cNvPr id="5" name="Схема 4"/>
          <p:cNvGraphicFramePr/>
          <p:nvPr>
            <p:extLst>
              <p:ext uri="{D42A27DB-BD31-4B8C-83A1-F6EECF244321}">
                <p14:modId xmlns:p14="http://schemas.microsoft.com/office/powerpoint/2010/main" val="3955075224"/>
              </p:ext>
            </p:extLst>
          </p:nvPr>
        </p:nvGraphicFramePr>
        <p:xfrm>
          <a:off x="3134904" y="3679437"/>
          <a:ext cx="2644794" cy="362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Прямоугольник 42"/>
          <p:cNvSpPr/>
          <p:nvPr/>
        </p:nvSpPr>
        <p:spPr>
          <a:xfrm>
            <a:off x="3700733" y="1518250"/>
            <a:ext cx="2213761" cy="5607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6328515" y="1481659"/>
            <a:ext cx="2185757" cy="588681"/>
          </a:xfrm>
          <a:prstGeom prst="rect">
            <a:avLst/>
          </a:prstGeom>
          <a:solidFill>
            <a:schemeClr val="accent5">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45" name="Прямоугольник 44"/>
          <p:cNvSpPr/>
          <p:nvPr/>
        </p:nvSpPr>
        <p:spPr>
          <a:xfrm>
            <a:off x="4303024" y="1625188"/>
            <a:ext cx="1374415" cy="338554"/>
          </a:xfrm>
          <a:prstGeom prst="rect">
            <a:avLst/>
          </a:prstGeom>
        </p:spPr>
        <p:txBody>
          <a:bodyPr wrap="none">
            <a:spAutoFit/>
          </a:bodyPr>
          <a:lstStyle/>
          <a:p>
            <a:pPr>
              <a:defRPr/>
            </a:pPr>
            <a:r>
              <a:rPr lang="ru-RU" sz="1600" b="1" dirty="0">
                <a:solidFill>
                  <a:schemeClr val="bg1"/>
                </a:solidFill>
              </a:rPr>
              <a:t>Направление</a:t>
            </a:r>
          </a:p>
        </p:txBody>
      </p:sp>
      <p:sp>
        <p:nvSpPr>
          <p:cNvPr id="46" name="Прямоугольник 45"/>
          <p:cNvSpPr/>
          <p:nvPr/>
        </p:nvSpPr>
        <p:spPr>
          <a:xfrm>
            <a:off x="610880" y="2366836"/>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sp>
        <p:nvSpPr>
          <p:cNvPr id="47" name="Прямоугольник 46"/>
          <p:cNvSpPr/>
          <p:nvPr/>
        </p:nvSpPr>
        <p:spPr>
          <a:xfrm>
            <a:off x="6720115" y="1437870"/>
            <a:ext cx="1575752" cy="584775"/>
          </a:xfrm>
          <a:prstGeom prst="rect">
            <a:avLst/>
          </a:prstGeom>
        </p:spPr>
        <p:txBody>
          <a:bodyPr wrap="none">
            <a:spAutoFit/>
          </a:bodyPr>
          <a:lstStyle/>
          <a:p>
            <a:pPr algn="ctr">
              <a:defRPr/>
            </a:pPr>
            <a:r>
              <a:rPr lang="ru-RU" sz="1600" b="1" dirty="0">
                <a:solidFill>
                  <a:schemeClr val="bg1"/>
                </a:solidFill>
              </a:rPr>
              <a:t>Ответственные </a:t>
            </a:r>
            <a:endParaRPr lang="en-US" sz="1600" b="1" dirty="0">
              <a:solidFill>
                <a:schemeClr val="bg1"/>
              </a:solidFill>
            </a:endParaRPr>
          </a:p>
          <a:p>
            <a:pPr algn="ctr">
              <a:defRPr/>
            </a:pPr>
            <a:r>
              <a:rPr lang="ru-RU" sz="1600" b="1" dirty="0">
                <a:solidFill>
                  <a:schemeClr val="bg1"/>
                </a:solidFill>
              </a:rPr>
              <a:t>исполнители</a:t>
            </a:r>
          </a:p>
        </p:txBody>
      </p:sp>
      <p:sp>
        <p:nvSpPr>
          <p:cNvPr id="50" name="Овал 49"/>
          <p:cNvSpPr/>
          <p:nvPr/>
        </p:nvSpPr>
        <p:spPr>
          <a:xfrm>
            <a:off x="6090249" y="1473032"/>
            <a:ext cx="594554" cy="580056"/>
          </a:xfrm>
          <a:prstGeom prst="ellipse">
            <a:avLst/>
          </a:prstGeom>
          <a:solidFill>
            <a:schemeClr val="accent5">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 name="Рисунок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0407" y="1561382"/>
            <a:ext cx="450824" cy="411114"/>
          </a:xfrm>
          <a:prstGeom prst="rect">
            <a:avLst/>
          </a:prstGeom>
        </p:spPr>
      </p:pic>
      <p:sp>
        <p:nvSpPr>
          <p:cNvPr id="54" name="Прямоугольник 53"/>
          <p:cNvSpPr/>
          <p:nvPr/>
        </p:nvSpPr>
        <p:spPr>
          <a:xfrm>
            <a:off x="439985" y="2136014"/>
            <a:ext cx="8704015" cy="523220"/>
          </a:xfrm>
          <a:prstGeom prst="rect">
            <a:avLst/>
          </a:prstGeom>
        </p:spPr>
        <p:txBody>
          <a:bodyPr wrap="square">
            <a:spAutoFit/>
          </a:bodyPr>
          <a:lstStyle/>
          <a:p>
            <a:pPr lvl="0" algn="just">
              <a:buClr>
                <a:srgbClr val="FF0000"/>
              </a:buClr>
            </a:pPr>
            <a:r>
              <a:rPr lang="ru-RU" sz="1400" b="1" dirty="0">
                <a:solidFill>
                  <a:schemeClr val="tx2">
                    <a:lumMod val="50000"/>
                  </a:schemeClr>
                </a:solidFill>
                <a:latin typeface="Franklin Gothic Book" pitchFamily="34" charset="0"/>
                <a:ea typeface="Times New Roman" panose="02020603050405020304" pitchFamily="18" charset="0"/>
              </a:rPr>
              <a:t>Задача </a:t>
            </a:r>
            <a:r>
              <a:rPr lang="ru-RU" sz="1400" b="1" dirty="0" smtClean="0">
                <a:solidFill>
                  <a:schemeClr val="tx2">
                    <a:lumMod val="50000"/>
                  </a:schemeClr>
                </a:solidFill>
                <a:latin typeface="Franklin Gothic Book" pitchFamily="34" charset="0"/>
                <a:ea typeface="Times New Roman" panose="02020603050405020304" pitchFamily="18" charset="0"/>
              </a:rPr>
              <a:t>2: </a:t>
            </a:r>
            <a:r>
              <a:rPr lang="ru-RU" sz="1400" b="1" dirty="0">
                <a:solidFill>
                  <a:srgbClr val="44546A">
                    <a:lumMod val="50000"/>
                  </a:srgbClr>
                </a:solidFill>
                <a:latin typeface="Franklin Gothic Book" pitchFamily="34" charset="0"/>
                <a:ea typeface="Times New Roman" panose="02020603050405020304" pitchFamily="18" charset="0"/>
              </a:rPr>
              <a:t>Возрождение и развитие самобытной культуры, родного языка и промыслов коренных малочисленных народов, создание условий для укрепления межнационального согласия</a:t>
            </a:r>
          </a:p>
        </p:txBody>
      </p:sp>
      <p:grpSp>
        <p:nvGrpSpPr>
          <p:cNvPr id="2" name="Группа 33">
            <a:extLst>
              <a:ext uri="{FF2B5EF4-FFF2-40B4-BE49-F238E27FC236}">
                <a16:creationId xmlns="" xmlns:a16="http://schemas.microsoft.com/office/drawing/2014/main" id="{1E7A8EA8-48FA-43F3-8FE3-6FA1BB797EF9}"/>
              </a:ext>
            </a:extLst>
          </p:cNvPr>
          <p:cNvGrpSpPr/>
          <p:nvPr/>
        </p:nvGrpSpPr>
        <p:grpSpPr>
          <a:xfrm>
            <a:off x="263257" y="1153341"/>
            <a:ext cx="7859486" cy="89285"/>
            <a:chOff x="947651" y="2754884"/>
            <a:chExt cx="7257566" cy="89285"/>
          </a:xfrm>
        </p:grpSpPr>
        <p:sp>
          <p:nvSpPr>
            <p:cNvPr id="58" name="Прямоугольник 57">
              <a:extLst>
                <a:ext uri="{FF2B5EF4-FFF2-40B4-BE49-F238E27FC236}">
                  <a16:creationId xmlns="" xmlns:a16="http://schemas.microsoft.com/office/drawing/2014/main" id="{F5DDBDC1-897C-409D-9489-D84754F16302}"/>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a:extLst>
                <a:ext uri="{FF2B5EF4-FFF2-40B4-BE49-F238E27FC236}">
                  <a16:creationId xmlns="" xmlns:a16="http://schemas.microsoft.com/office/drawing/2014/main" id="{E5438E87-10CD-40F7-8670-18A129432887}"/>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sp>
        <p:nvSpPr>
          <p:cNvPr id="61" name="Пятиугольник 60"/>
          <p:cNvSpPr/>
          <p:nvPr/>
        </p:nvSpPr>
        <p:spPr>
          <a:xfrm>
            <a:off x="610880" y="5205123"/>
            <a:ext cx="8132742" cy="824741"/>
          </a:xfrm>
          <a:prstGeom prst="homePlate">
            <a:avLst/>
          </a:prstGeom>
          <a:solidFill>
            <a:schemeClr val="accent1">
              <a:lumMod val="75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62" name="Пятиугольник 4"/>
          <p:cNvSpPr txBox="1"/>
          <p:nvPr/>
        </p:nvSpPr>
        <p:spPr>
          <a:xfrm>
            <a:off x="967494" y="5256879"/>
            <a:ext cx="7529524" cy="6066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48006" rIns="24003" bIns="48006" numCol="1" spcCol="1270" anchor="ctr" anchorCtr="0">
            <a:noAutofit/>
          </a:bodyPr>
          <a:lstStyle/>
          <a:p>
            <a:pPr fontAlgn="base"/>
            <a:r>
              <a:rPr lang="ru-RU" sz="1200" b="1" dirty="0" smtClean="0">
                <a:solidFill>
                  <a:schemeClr val="bg1"/>
                </a:solidFill>
              </a:rPr>
              <a:t>Увеличение </a:t>
            </a:r>
            <a:r>
              <a:rPr lang="ru-RU" sz="1200" b="1" dirty="0">
                <a:solidFill>
                  <a:schemeClr val="bg1"/>
                </a:solidFill>
              </a:rPr>
              <a:t>количества граждан из числа коренных малочисленных народов, участвующих в мероприятиях, направленных на развитие традиционной культуры, родного языка, национального спорта и финно-угорских связей, сохранение культурного наследия коренных малочисленных </a:t>
            </a:r>
            <a:r>
              <a:rPr lang="ru-RU" sz="1200" b="1" dirty="0" smtClean="0">
                <a:solidFill>
                  <a:schemeClr val="bg1"/>
                </a:solidFill>
              </a:rPr>
              <a:t>народов – 412 человек к 2030 году</a:t>
            </a:r>
            <a:endParaRPr lang="ru-RU" sz="1200" b="1" dirty="0">
              <a:solidFill>
                <a:schemeClr val="bg1"/>
              </a:solidFill>
            </a:endParaRPr>
          </a:p>
        </p:txBody>
      </p:sp>
      <p:pic>
        <p:nvPicPr>
          <p:cNvPr id="29" name="Picture 4" descr="ÐÐ¾ÑÐ¾Ð¶ÐµÐµ Ð¸Ð·Ð¾Ð±ÑÐ°Ð¶ÐµÐ½Ð¸Ðµ"/>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083" y="521215"/>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6" name="Прямоугольник 25"/>
          <p:cNvSpPr/>
          <p:nvPr/>
        </p:nvSpPr>
        <p:spPr>
          <a:xfrm>
            <a:off x="3243533" y="2846564"/>
            <a:ext cx="2700068" cy="1938992"/>
          </a:xfrm>
          <a:prstGeom prst="rect">
            <a:avLst/>
          </a:prstGeom>
        </p:spPr>
        <p:txBody>
          <a:bodyPr wrap="square">
            <a:spAutoFit/>
          </a:bodyPr>
          <a:lstStyle/>
          <a:p>
            <a:pPr algn="just"/>
            <a:r>
              <a:rPr lang="ru-RU" sz="1200" b="1" dirty="0"/>
              <a:t>Предоставление гранта на реализацию проектов, направленных на укрепление финно-угорских связей; </a:t>
            </a:r>
            <a:r>
              <a:rPr lang="ru-RU" sz="1200" b="1" dirty="0" smtClean="0"/>
              <a:t>Организация участия в мероприятиях направленных на укрепление межнационального согласия; Изготовление информационной продукции; приобретение методических пособий по НХП</a:t>
            </a:r>
          </a:p>
        </p:txBody>
      </p:sp>
      <p:sp>
        <p:nvSpPr>
          <p:cNvPr id="28" name="Прямоугольник 27"/>
          <p:cNvSpPr/>
          <p:nvPr/>
        </p:nvSpPr>
        <p:spPr>
          <a:xfrm>
            <a:off x="872192" y="1494661"/>
            <a:ext cx="2280293" cy="558426"/>
          </a:xfrm>
          <a:prstGeom prst="rect">
            <a:avLst/>
          </a:prstGeom>
          <a:solidFill>
            <a:srgbClr val="00B05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30" name="Овал 29"/>
          <p:cNvSpPr/>
          <p:nvPr/>
        </p:nvSpPr>
        <p:spPr>
          <a:xfrm>
            <a:off x="3459191" y="1509623"/>
            <a:ext cx="612475" cy="577970"/>
          </a:xfrm>
          <a:prstGeom prst="ellipse">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Рисунок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28212" y="1561380"/>
            <a:ext cx="389211" cy="389211"/>
          </a:xfrm>
          <a:prstGeom prst="rect">
            <a:avLst/>
          </a:prstGeom>
        </p:spPr>
      </p:pic>
      <p:sp>
        <p:nvSpPr>
          <p:cNvPr id="32" name="Овал 31"/>
          <p:cNvSpPr/>
          <p:nvPr/>
        </p:nvSpPr>
        <p:spPr>
          <a:xfrm>
            <a:off x="431321" y="1466491"/>
            <a:ext cx="621110" cy="603849"/>
          </a:xfrm>
          <a:prstGeom prst="ellipse">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1257861" y="1599085"/>
            <a:ext cx="1420581" cy="338554"/>
          </a:xfrm>
          <a:prstGeom prst="rect">
            <a:avLst/>
          </a:prstGeom>
        </p:spPr>
        <p:txBody>
          <a:bodyPr wrap="none">
            <a:spAutoFit/>
          </a:bodyPr>
          <a:lstStyle/>
          <a:p>
            <a:pPr algn="ctr">
              <a:defRPr/>
            </a:pPr>
            <a:r>
              <a:rPr lang="ru-RU" sz="1600" b="1" dirty="0">
                <a:solidFill>
                  <a:schemeClr val="bg1"/>
                </a:solidFill>
              </a:rPr>
              <a:t>Мероприятия</a:t>
            </a:r>
          </a:p>
        </p:txBody>
      </p:sp>
      <p:pic>
        <p:nvPicPr>
          <p:cNvPr id="35" name="Рисунок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9343" y="1586079"/>
            <a:ext cx="363500" cy="363500"/>
          </a:xfrm>
          <a:prstGeom prst="rect">
            <a:avLst/>
          </a:prstGeom>
        </p:spPr>
      </p:pic>
      <p:sp>
        <p:nvSpPr>
          <p:cNvPr id="37" name="Скругленный прямоугольник 36"/>
          <p:cNvSpPr/>
          <p:nvPr/>
        </p:nvSpPr>
        <p:spPr>
          <a:xfrm>
            <a:off x="6170407" y="2860942"/>
            <a:ext cx="2654416" cy="2176884"/>
          </a:xfrm>
          <a:prstGeom prst="roundRect">
            <a:avLst>
              <a:gd name="adj" fmla="val 0"/>
            </a:avLst>
          </a:prstGeom>
          <a:solidFill>
            <a:schemeClr val="lt1">
              <a:alpha val="71000"/>
            </a:schemeClr>
          </a:solidFill>
          <a:ln w="28575">
            <a:solidFill>
              <a:srgbClr val="00B0F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just"/>
            <a:r>
              <a:rPr lang="ru-RU" sz="1050" b="1" dirty="0">
                <a:solidFill>
                  <a:schemeClr val="tx1"/>
                </a:solidFill>
              </a:rPr>
              <a:t>Главный специалист комитета по делам народов Севера, охраны окружающей среды и водных </a:t>
            </a:r>
            <a:r>
              <a:rPr lang="ru-RU" sz="1050" b="1" dirty="0" smtClean="0">
                <a:solidFill>
                  <a:schemeClr val="tx1"/>
                </a:solidFill>
              </a:rPr>
              <a:t>ресурсов – Потехина С.И.</a:t>
            </a:r>
            <a:endParaRPr lang="ru-RU" sz="1050" b="1" dirty="0">
              <a:solidFill>
                <a:schemeClr val="tx1"/>
              </a:solidFill>
            </a:endParaRPr>
          </a:p>
          <a:p>
            <a:pPr algn="just"/>
            <a:endParaRPr lang="ru-RU" sz="1050" b="1" dirty="0" smtClean="0">
              <a:solidFill>
                <a:schemeClr val="tx1"/>
              </a:solidFill>
            </a:endParaRPr>
          </a:p>
          <a:p>
            <a:pPr algn="just"/>
            <a:r>
              <a:rPr lang="ru-RU" sz="1050" b="1" dirty="0" smtClean="0">
                <a:solidFill>
                  <a:schemeClr val="tx1"/>
                </a:solidFill>
              </a:rPr>
              <a:t>Главный </a:t>
            </a:r>
            <a:r>
              <a:rPr lang="ru-RU" sz="1050" b="1" dirty="0">
                <a:solidFill>
                  <a:schemeClr val="tx1"/>
                </a:solidFill>
              </a:rPr>
              <a:t>специалист  комитета по культуре департамента культуры и спорта </a:t>
            </a:r>
            <a:r>
              <a:rPr lang="ru-RU" sz="1050" b="1" dirty="0" smtClean="0">
                <a:solidFill>
                  <a:schemeClr val="tx1"/>
                </a:solidFill>
              </a:rPr>
              <a:t>– </a:t>
            </a:r>
            <a:r>
              <a:rPr lang="ru-RU" sz="1050" b="1" dirty="0" err="1" smtClean="0">
                <a:solidFill>
                  <a:schemeClr val="tx1"/>
                </a:solidFill>
              </a:rPr>
              <a:t>Парафийнык</a:t>
            </a:r>
            <a:r>
              <a:rPr lang="ru-RU" sz="1050" b="1" dirty="0" smtClean="0">
                <a:solidFill>
                  <a:schemeClr val="tx1"/>
                </a:solidFill>
              </a:rPr>
              <a:t> О.П.</a:t>
            </a:r>
            <a:endParaRPr lang="ru-RU" sz="1050" b="1" dirty="0">
              <a:solidFill>
                <a:schemeClr val="tx1"/>
              </a:solidFill>
            </a:endParaRPr>
          </a:p>
          <a:p>
            <a:pPr algn="just"/>
            <a:endParaRPr lang="ru-RU" sz="1050" b="1" dirty="0">
              <a:solidFill>
                <a:schemeClr val="tx1"/>
              </a:solidFill>
            </a:endParaRPr>
          </a:p>
          <a:p>
            <a:pPr algn="just"/>
            <a:r>
              <a:rPr lang="ru-RU" sz="1050" b="1" dirty="0" smtClean="0">
                <a:solidFill>
                  <a:schemeClr val="tx1"/>
                </a:solidFill>
              </a:rPr>
              <a:t>Начальник </a:t>
            </a:r>
            <a:r>
              <a:rPr lang="ru-RU" sz="1050" b="1" dirty="0">
                <a:solidFill>
                  <a:schemeClr val="tx1"/>
                </a:solidFill>
              </a:rPr>
              <a:t>отдела дополнительного образования и воспитательной работы департамента образования и молодежной </a:t>
            </a:r>
            <a:r>
              <a:rPr lang="ru-RU" sz="1050" b="1" dirty="0" smtClean="0">
                <a:solidFill>
                  <a:schemeClr val="tx1"/>
                </a:solidFill>
              </a:rPr>
              <a:t>политики – Чирун Е.А.</a:t>
            </a:r>
            <a:endParaRPr lang="ru-RU" sz="1050" b="1" dirty="0">
              <a:solidFill>
                <a:schemeClr val="tx1"/>
              </a:solidFill>
            </a:endParaRPr>
          </a:p>
        </p:txBody>
      </p:sp>
    </p:spTree>
    <p:extLst>
      <p:ext uri="{BB962C8B-B14F-4D97-AF65-F5344CB8AC3E}">
        <p14:creationId xmlns:p14="http://schemas.microsoft.com/office/powerpoint/2010/main" val="2312451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itle 1"/>
          <p:cNvSpPr txBox="1">
            <a:spLocks/>
          </p:cNvSpPr>
          <p:nvPr/>
        </p:nvSpPr>
        <p:spPr>
          <a:xfrm>
            <a:off x="0" y="31138"/>
            <a:ext cx="8367623" cy="8962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ru-RU" sz="2400" b="1" dirty="0">
                <a:solidFill>
                  <a:schemeClr val="accent5">
                    <a:lumMod val="50000"/>
                  </a:schemeClr>
                </a:solidFill>
                <a:latin typeface="Franklin Gothic Medium" panose="020B0603020102020204" pitchFamily="34" charset="0"/>
              </a:rPr>
              <a:t>Финансирование </a:t>
            </a:r>
            <a:r>
              <a:rPr lang="ru-RU" sz="2400" b="1" dirty="0" smtClean="0">
                <a:solidFill>
                  <a:schemeClr val="accent5">
                    <a:lumMod val="50000"/>
                  </a:schemeClr>
                </a:solidFill>
                <a:latin typeface="Franklin Gothic Medium" panose="020B0603020102020204" pitchFamily="34" charset="0"/>
              </a:rPr>
              <a:t>муниципальной программы</a:t>
            </a:r>
            <a:r>
              <a:rPr lang="ru-RU" sz="2400" b="1" dirty="0">
                <a:solidFill>
                  <a:schemeClr val="accent5">
                    <a:lumMod val="50000"/>
                  </a:schemeClr>
                </a:solidFill>
                <a:latin typeface="Franklin Gothic Medium" panose="020B0603020102020204" pitchFamily="34" charset="0"/>
              </a:rPr>
              <a:t>, </a:t>
            </a:r>
            <a:r>
              <a:rPr lang="ru-RU" sz="2400" b="1" dirty="0" smtClean="0">
                <a:solidFill>
                  <a:schemeClr val="accent5">
                    <a:lumMod val="50000"/>
                  </a:schemeClr>
                </a:solidFill>
                <a:latin typeface="Franklin Gothic Medium" panose="020B0603020102020204" pitchFamily="34" charset="0"/>
              </a:rPr>
              <a:t>млн. рублей</a:t>
            </a:r>
            <a:endParaRPr lang="en-US" sz="2400" b="1" dirty="0">
              <a:solidFill>
                <a:schemeClr val="accent5">
                  <a:lumMod val="50000"/>
                </a:schemeClr>
              </a:solidFill>
              <a:latin typeface="Franklin Gothic Medium" panose="020B0603020102020204" pitchFamily="34" charset="0"/>
            </a:endParaRPr>
          </a:p>
        </p:txBody>
      </p:sp>
      <p:graphicFrame>
        <p:nvGraphicFramePr>
          <p:cNvPr id="7" name="Диаграмма 6"/>
          <p:cNvGraphicFramePr/>
          <p:nvPr>
            <p:extLst>
              <p:ext uri="{D42A27DB-BD31-4B8C-83A1-F6EECF244321}">
                <p14:modId xmlns:p14="http://schemas.microsoft.com/office/powerpoint/2010/main" val="3994986427"/>
              </p:ext>
            </p:extLst>
          </p:nvPr>
        </p:nvGraphicFramePr>
        <p:xfrm>
          <a:off x="3933644" y="1205000"/>
          <a:ext cx="5218027" cy="46695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Таблица 15"/>
          <p:cNvGraphicFramePr>
            <a:graphicFrameLocks noGrp="1"/>
          </p:cNvGraphicFramePr>
          <p:nvPr>
            <p:extLst>
              <p:ext uri="{D42A27DB-BD31-4B8C-83A1-F6EECF244321}">
                <p14:modId xmlns:p14="http://schemas.microsoft.com/office/powerpoint/2010/main" val="4009086731"/>
              </p:ext>
            </p:extLst>
          </p:nvPr>
        </p:nvGraphicFramePr>
        <p:xfrm>
          <a:off x="1949572" y="1597622"/>
          <a:ext cx="2234240" cy="4173793"/>
        </p:xfrm>
        <a:graphic>
          <a:graphicData uri="http://schemas.openxmlformats.org/drawingml/2006/table">
            <a:tbl>
              <a:tblPr>
                <a:tableStyleId>{5C22544A-7EE6-4342-B048-85BDC9FD1C3A}</a:tableStyleId>
              </a:tblPr>
              <a:tblGrid>
                <a:gridCol w="2234240">
                  <a:extLst>
                    <a:ext uri="{9D8B030D-6E8A-4147-A177-3AD203B41FA5}">
                      <a16:colId xmlns="" xmlns:a16="http://schemas.microsoft.com/office/drawing/2014/main" val="20000"/>
                    </a:ext>
                  </a:extLst>
                </a:gridCol>
              </a:tblGrid>
              <a:tr h="1178907">
                <a:tc>
                  <a:txBody>
                    <a:bodyPr/>
                    <a:lstStyle/>
                    <a:p>
                      <a:pPr algn="l" fontAlgn="ctr"/>
                      <a:r>
                        <a:rPr lang="ru-RU" sz="1400" kern="1200" dirty="0" smtClean="0">
                          <a:solidFill>
                            <a:schemeClr val="tx1"/>
                          </a:solidFill>
                          <a:latin typeface="+mn-lt"/>
                          <a:ea typeface="+mn-ea"/>
                          <a:cs typeface="+mn-cs"/>
                        </a:rPr>
                        <a:t>Федеральный бюджет</a:t>
                      </a:r>
                    </a:p>
                  </a:txBody>
                  <a:tcPr marL="7620" marR="7620" marT="7620" marB="0" anchor="ctr">
                    <a:noFill/>
                  </a:tcPr>
                </a:tc>
                <a:extLst>
                  <a:ext uri="{0D108BD9-81ED-4DB2-BD59-A6C34878D82A}">
                    <a16:rowId xmlns="" xmlns:a16="http://schemas.microsoft.com/office/drawing/2014/main" val="10000"/>
                  </a:ext>
                </a:extLst>
              </a:tr>
              <a:tr h="843786">
                <a:tc>
                  <a:txBody>
                    <a:bodyPr/>
                    <a:lstStyle/>
                    <a:p>
                      <a:pPr algn="l" fontAlgn="ctr"/>
                      <a:r>
                        <a:rPr lang="ru-RU" sz="1400" kern="1200" dirty="0" smtClean="0">
                          <a:solidFill>
                            <a:schemeClr val="tx1"/>
                          </a:solidFill>
                          <a:latin typeface="+mn-lt"/>
                          <a:ea typeface="+mn-ea"/>
                          <a:cs typeface="+mn-cs"/>
                        </a:rPr>
                        <a:t>Бюджет Ханты-Мансийского</a:t>
                      </a:r>
                      <a:r>
                        <a:rPr lang="ru-RU" sz="1400" kern="1200" baseline="0" dirty="0" smtClean="0">
                          <a:solidFill>
                            <a:schemeClr val="tx1"/>
                          </a:solidFill>
                          <a:latin typeface="+mn-lt"/>
                          <a:ea typeface="+mn-ea"/>
                          <a:cs typeface="+mn-cs"/>
                        </a:rPr>
                        <a:t> автономного округа -Югра</a:t>
                      </a:r>
                      <a:endParaRPr lang="ru-RU" sz="1400" kern="1200" dirty="0" smtClean="0">
                        <a:solidFill>
                          <a:schemeClr val="tx1"/>
                        </a:solidFill>
                        <a:latin typeface="+mn-lt"/>
                        <a:ea typeface="+mn-ea"/>
                        <a:cs typeface="+mn-cs"/>
                      </a:endParaRPr>
                    </a:p>
                    <a:p>
                      <a:pPr algn="l" fontAlgn="ctr"/>
                      <a:endParaRPr lang="ru-RU" sz="1400" kern="1200" dirty="0" smtClean="0">
                        <a:solidFill>
                          <a:schemeClr val="tx1"/>
                        </a:solidFill>
                        <a:latin typeface="+mn-lt"/>
                        <a:ea typeface="+mn-ea"/>
                        <a:cs typeface="+mn-cs"/>
                      </a:endParaRPr>
                    </a:p>
                    <a:p>
                      <a:pPr algn="l" fontAlgn="ctr"/>
                      <a:endParaRPr lang="ru-RU" sz="1400" kern="1200" dirty="0">
                        <a:solidFill>
                          <a:schemeClr val="tx1"/>
                        </a:solidFill>
                        <a:latin typeface="+mn-lt"/>
                        <a:ea typeface="+mn-ea"/>
                        <a:cs typeface="+mn-cs"/>
                      </a:endParaRPr>
                    </a:p>
                  </a:txBody>
                  <a:tcPr marL="7620" marR="7620" marT="7620" marB="0" anchor="ctr">
                    <a:noFill/>
                  </a:tcPr>
                </a:tc>
                <a:extLst>
                  <a:ext uri="{0D108BD9-81ED-4DB2-BD59-A6C34878D82A}">
                    <a16:rowId xmlns="" xmlns:a16="http://schemas.microsoft.com/office/drawing/2014/main" val="10001"/>
                  </a:ext>
                </a:extLst>
              </a:tr>
              <a:tr h="508665">
                <a:tc>
                  <a:txBody>
                    <a:bodyPr/>
                    <a:lstStyle/>
                    <a:p>
                      <a:pPr algn="l" fontAlgn="ctr"/>
                      <a:r>
                        <a:rPr lang="ru-RU" sz="1400" kern="1200" dirty="0" smtClean="0">
                          <a:solidFill>
                            <a:schemeClr val="tx1"/>
                          </a:solidFill>
                          <a:latin typeface="+mn-lt"/>
                          <a:ea typeface="+mn-ea"/>
                          <a:cs typeface="+mn-cs"/>
                        </a:rPr>
                        <a:t>Бюджет Нефтеюганского</a:t>
                      </a:r>
                      <a:r>
                        <a:rPr lang="ru-RU" sz="1400" kern="1200" baseline="0" dirty="0" smtClean="0">
                          <a:solidFill>
                            <a:schemeClr val="tx1"/>
                          </a:solidFill>
                          <a:latin typeface="+mn-lt"/>
                          <a:ea typeface="+mn-ea"/>
                          <a:cs typeface="+mn-cs"/>
                        </a:rPr>
                        <a:t> района</a:t>
                      </a:r>
                    </a:p>
                    <a:p>
                      <a:pPr algn="l" fontAlgn="ctr"/>
                      <a:endParaRPr lang="ru-RU" sz="1400" kern="1200" baseline="0" dirty="0" smtClean="0">
                        <a:solidFill>
                          <a:schemeClr val="tx1"/>
                        </a:solidFill>
                        <a:latin typeface="+mn-lt"/>
                        <a:ea typeface="+mn-ea"/>
                        <a:cs typeface="+mn-cs"/>
                      </a:endParaRPr>
                    </a:p>
                    <a:p>
                      <a:pPr algn="l" fontAlgn="ctr"/>
                      <a:endParaRPr lang="ru-RU" sz="1400" kern="1200" baseline="0" dirty="0" smtClean="0">
                        <a:solidFill>
                          <a:schemeClr val="tx1"/>
                        </a:solidFill>
                        <a:latin typeface="+mn-lt"/>
                        <a:ea typeface="+mn-ea"/>
                        <a:cs typeface="+mn-cs"/>
                      </a:endParaRPr>
                    </a:p>
                    <a:p>
                      <a:pPr algn="l" fontAlgn="ctr"/>
                      <a:r>
                        <a:rPr lang="ru-RU" sz="1400" kern="1200" baseline="0" dirty="0" smtClean="0">
                          <a:solidFill>
                            <a:schemeClr val="tx1"/>
                          </a:solidFill>
                          <a:latin typeface="+mn-lt"/>
                          <a:ea typeface="+mn-ea"/>
                          <a:cs typeface="+mn-cs"/>
                        </a:rPr>
                        <a:t>Иные источники</a:t>
                      </a:r>
                      <a:endParaRPr lang="ru-RU" sz="1400" kern="1200" dirty="0">
                        <a:solidFill>
                          <a:schemeClr val="tx1"/>
                        </a:solidFill>
                        <a:latin typeface="+mn-lt"/>
                        <a:ea typeface="+mn-ea"/>
                        <a:cs typeface="+mn-cs"/>
                      </a:endParaRPr>
                    </a:p>
                  </a:txBody>
                  <a:tcPr marL="7620" marR="7620" marT="7620" marB="0" anchor="ctr">
                    <a:noFill/>
                  </a:tcPr>
                </a:tc>
                <a:extLst>
                  <a:ext uri="{0D108BD9-81ED-4DB2-BD59-A6C34878D82A}">
                    <a16:rowId xmlns="" xmlns:a16="http://schemas.microsoft.com/office/drawing/2014/main" val="10002"/>
                  </a:ext>
                </a:extLst>
              </a:tr>
              <a:tr h="131655">
                <a:tc>
                  <a:txBody>
                    <a:bodyPr/>
                    <a:lstStyle/>
                    <a:p>
                      <a:pPr algn="l">
                        <a:spcAft>
                          <a:spcPts val="0"/>
                        </a:spcAft>
                      </a:pPr>
                      <a:endParaRPr lang="ru-RU" sz="1100" b="0" dirty="0">
                        <a:solidFill>
                          <a:schemeClr val="tx1"/>
                        </a:solidFill>
                        <a:effectLst/>
                        <a:latin typeface="Franklin Gothic Medium"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10003"/>
                  </a:ext>
                </a:extLst>
              </a:tr>
              <a:tr h="142145">
                <a:tc>
                  <a:txBody>
                    <a:bodyPr/>
                    <a:lstStyle/>
                    <a:p>
                      <a:pPr algn="l">
                        <a:spcAft>
                          <a:spcPts val="0"/>
                        </a:spcAft>
                      </a:pPr>
                      <a:endParaRPr lang="ru-RU" sz="1100" b="0" dirty="0">
                        <a:solidFill>
                          <a:schemeClr val="tx1"/>
                        </a:solidFill>
                        <a:effectLst/>
                        <a:latin typeface="Franklin Gothic Medium"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10004"/>
                  </a:ext>
                </a:extLst>
              </a:tr>
              <a:tr h="272196">
                <a:tc>
                  <a:txBody>
                    <a:bodyPr/>
                    <a:lstStyle/>
                    <a:p>
                      <a:pPr algn="l">
                        <a:spcAft>
                          <a:spcPts val="0"/>
                        </a:spcAft>
                      </a:pPr>
                      <a:endParaRPr lang="ru-RU" sz="1100" b="0" dirty="0">
                        <a:solidFill>
                          <a:schemeClr val="tx1"/>
                        </a:solidFill>
                        <a:effectLst/>
                        <a:latin typeface="Franklin Gothic Medium" pitchFamily="34"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10005"/>
                  </a:ext>
                </a:extLst>
              </a:tr>
              <a:tr h="154042">
                <a:tc>
                  <a:txBody>
                    <a:bodyPr/>
                    <a:lstStyle/>
                    <a:p>
                      <a:pPr algn="l">
                        <a:spcAft>
                          <a:spcPts val="0"/>
                        </a:spcAft>
                      </a:pPr>
                      <a:endParaRPr lang="ru-RU" sz="1100" b="0" dirty="0">
                        <a:solidFill>
                          <a:schemeClr val="tx1"/>
                        </a:solidFill>
                        <a:effectLst/>
                        <a:latin typeface="Franklin Gothic Medium"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10006"/>
                  </a:ext>
                </a:extLst>
              </a:tr>
              <a:tr h="284290">
                <a:tc>
                  <a:txBody>
                    <a:bodyPr/>
                    <a:lstStyle/>
                    <a:p>
                      <a:pPr algn="l">
                        <a:spcAft>
                          <a:spcPts val="0"/>
                        </a:spcAft>
                      </a:pPr>
                      <a:endParaRPr lang="ru-RU" sz="1100" b="0" dirty="0">
                        <a:solidFill>
                          <a:schemeClr val="tx1"/>
                        </a:solidFill>
                        <a:effectLst/>
                        <a:latin typeface="Franklin Gothic Medium"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10007"/>
                  </a:ext>
                </a:extLst>
              </a:tr>
            </a:tbl>
          </a:graphicData>
        </a:graphic>
      </p:graphicFrame>
      <p:sp>
        <p:nvSpPr>
          <p:cNvPr id="17" name="Прямоугольник 16"/>
          <p:cNvSpPr/>
          <p:nvPr/>
        </p:nvSpPr>
        <p:spPr>
          <a:xfrm>
            <a:off x="413713" y="2010580"/>
            <a:ext cx="327804" cy="3340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3" name="Прямоугольник 82"/>
          <p:cNvSpPr/>
          <p:nvPr/>
        </p:nvSpPr>
        <p:spPr>
          <a:xfrm>
            <a:off x="415329" y="2919883"/>
            <a:ext cx="336430" cy="334002"/>
          </a:xfrm>
          <a:prstGeom prst="rect">
            <a:avLst/>
          </a:prstGeom>
          <a:solidFill>
            <a:srgbClr val="E2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7" name="Прямоугольник 86"/>
          <p:cNvSpPr/>
          <p:nvPr/>
        </p:nvSpPr>
        <p:spPr>
          <a:xfrm>
            <a:off x="424628" y="3752499"/>
            <a:ext cx="319176" cy="334002"/>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ffectLst>
                <a:outerShdw blurRad="38100" dist="38100" dir="2700000" algn="tl">
                  <a:srgbClr val="000000">
                    <a:alpha val="43137"/>
                  </a:srgbClr>
                </a:outerShdw>
              </a:effectLst>
            </a:endParaRPr>
          </a:p>
        </p:txBody>
      </p:sp>
      <p:sp>
        <p:nvSpPr>
          <p:cNvPr id="90" name="Прямоугольник 89"/>
          <p:cNvSpPr/>
          <p:nvPr/>
        </p:nvSpPr>
        <p:spPr>
          <a:xfrm>
            <a:off x="821600" y="2028592"/>
            <a:ext cx="791541" cy="369332"/>
          </a:xfrm>
          <a:prstGeom prst="rect">
            <a:avLst/>
          </a:prstGeom>
        </p:spPr>
        <p:txBody>
          <a:bodyPr wrap="square">
            <a:spAutoFit/>
          </a:bodyPr>
          <a:lstStyle/>
          <a:p>
            <a:r>
              <a:rPr lang="ru-RU" dirty="0" smtClean="0"/>
              <a:t>0,0 </a:t>
            </a:r>
            <a:endParaRPr lang="ru-RU" dirty="0">
              <a:latin typeface="Franklin Gothic Medium" pitchFamily="34" charset="0"/>
              <a:cs typeface="Calibri" panose="020F0502020204030204" pitchFamily="34" charset="0"/>
            </a:endParaRPr>
          </a:p>
        </p:txBody>
      </p:sp>
      <p:sp>
        <p:nvSpPr>
          <p:cNvPr id="91" name="Прямоугольник 90"/>
          <p:cNvSpPr/>
          <p:nvPr/>
        </p:nvSpPr>
        <p:spPr>
          <a:xfrm>
            <a:off x="871629" y="3683562"/>
            <a:ext cx="853653" cy="369332"/>
          </a:xfrm>
          <a:prstGeom prst="rect">
            <a:avLst/>
          </a:prstGeom>
        </p:spPr>
        <p:txBody>
          <a:bodyPr wrap="square">
            <a:spAutoFit/>
          </a:bodyPr>
          <a:lstStyle/>
          <a:p>
            <a:r>
              <a:rPr lang="ru-RU" dirty="0" smtClean="0"/>
              <a:t>9,0</a:t>
            </a:r>
            <a:endParaRPr lang="ru-RU" dirty="0"/>
          </a:p>
        </p:txBody>
      </p:sp>
      <p:sp>
        <p:nvSpPr>
          <p:cNvPr id="92" name="Прямоугольник 91"/>
          <p:cNvSpPr/>
          <p:nvPr/>
        </p:nvSpPr>
        <p:spPr>
          <a:xfrm>
            <a:off x="836225" y="2859499"/>
            <a:ext cx="932191" cy="369332"/>
          </a:xfrm>
          <a:prstGeom prst="rect">
            <a:avLst/>
          </a:prstGeom>
        </p:spPr>
        <p:txBody>
          <a:bodyPr wrap="square">
            <a:spAutoFit/>
          </a:bodyPr>
          <a:lstStyle/>
          <a:p>
            <a:r>
              <a:rPr lang="ru-RU" dirty="0" smtClean="0"/>
              <a:t>0,57</a:t>
            </a:r>
            <a:endParaRPr lang="ru-RU" dirty="0">
              <a:latin typeface="Franklin Gothic Medium" pitchFamily="34" charset="0"/>
              <a:cs typeface="Calibri" panose="020F0502020204030204" pitchFamily="34" charset="0"/>
            </a:endParaRPr>
          </a:p>
        </p:txBody>
      </p:sp>
      <p:grpSp>
        <p:nvGrpSpPr>
          <p:cNvPr id="29" name="Группа 28">
            <a:extLst>
              <a:ext uri="{FF2B5EF4-FFF2-40B4-BE49-F238E27FC236}">
                <a16:creationId xmlns="" xmlns:a16="http://schemas.microsoft.com/office/drawing/2014/main" id="{C7C6CE0A-E69F-4027-BF8B-B33274183080}"/>
              </a:ext>
            </a:extLst>
          </p:cNvPr>
          <p:cNvGrpSpPr/>
          <p:nvPr/>
        </p:nvGrpSpPr>
        <p:grpSpPr>
          <a:xfrm>
            <a:off x="-12192" y="1024906"/>
            <a:ext cx="7859486" cy="89285"/>
            <a:chOff x="947651" y="2754884"/>
            <a:chExt cx="7257566" cy="89285"/>
          </a:xfrm>
        </p:grpSpPr>
        <p:sp>
          <p:nvSpPr>
            <p:cNvPr id="30" name="Прямоугольник 29">
              <a:extLst>
                <a:ext uri="{FF2B5EF4-FFF2-40B4-BE49-F238E27FC236}">
                  <a16:creationId xmlns="" xmlns:a16="http://schemas.microsoft.com/office/drawing/2014/main" id="{5BCF956B-8B98-4760-9B8B-8D944EFE084A}"/>
                </a:ext>
              </a:extLst>
            </p:cNvPr>
            <p:cNvSpPr/>
            <p:nvPr/>
          </p:nvSpPr>
          <p:spPr>
            <a:xfrm>
              <a:off x="947651" y="2754884"/>
              <a:ext cx="7257565" cy="52157"/>
            </a:xfrm>
            <a:prstGeom prst="rect">
              <a:avLst/>
            </a:prstGeom>
            <a:solidFill>
              <a:srgbClr val="0070C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1" name="Прямоугольник 30">
              <a:extLst>
                <a:ext uri="{FF2B5EF4-FFF2-40B4-BE49-F238E27FC236}">
                  <a16:creationId xmlns="" xmlns:a16="http://schemas.microsoft.com/office/drawing/2014/main" id="{16E1AAD6-6A42-4921-8BE0-C3245A6BD813}"/>
                </a:ext>
              </a:extLst>
            </p:cNvPr>
            <p:cNvSpPr/>
            <p:nvPr/>
          </p:nvSpPr>
          <p:spPr>
            <a:xfrm flipV="1">
              <a:off x="947651" y="2798450"/>
              <a:ext cx="7257566" cy="45719"/>
            </a:xfrm>
            <a:prstGeom prst="rect">
              <a:avLst/>
            </a:prstGeom>
            <a:solidFill>
              <a:srgbClr val="00B050"/>
            </a:solidFill>
            <a:ln>
              <a:no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graphicFrame>
        <p:nvGraphicFramePr>
          <p:cNvPr id="40" name="Диаграмма 39">
            <a:extLst>
              <a:ext uri="{FF2B5EF4-FFF2-40B4-BE49-F238E27FC236}">
                <a16:creationId xmlns="" xmlns:a16="http://schemas.microsoft.com/office/drawing/2014/main" id="{422B0A89-D7F0-4A1C-8806-D4ABFB9F8144}"/>
              </a:ext>
            </a:extLst>
          </p:cNvPr>
          <p:cNvGraphicFramePr/>
          <p:nvPr>
            <p:extLst>
              <p:ext uri="{D42A27DB-BD31-4B8C-83A1-F6EECF244321}">
                <p14:modId xmlns:p14="http://schemas.microsoft.com/office/powerpoint/2010/main" val="1593270571"/>
              </p:ext>
            </p:extLst>
          </p:nvPr>
        </p:nvGraphicFramePr>
        <p:xfrm>
          <a:off x="3917551" y="1234579"/>
          <a:ext cx="5409744" cy="4731810"/>
        </p:xfrm>
        <a:graphic>
          <a:graphicData uri="http://schemas.openxmlformats.org/drawingml/2006/chart">
            <c:chart xmlns:c="http://schemas.openxmlformats.org/drawingml/2006/chart" xmlns:r="http://schemas.openxmlformats.org/officeDocument/2006/relationships" r:id="rId4"/>
          </a:graphicData>
        </a:graphic>
      </p:graphicFrame>
      <p:sp>
        <p:nvSpPr>
          <p:cNvPr id="18" name="Прямоугольник 17"/>
          <p:cNvSpPr/>
          <p:nvPr/>
        </p:nvSpPr>
        <p:spPr>
          <a:xfrm>
            <a:off x="6143956" y="3488879"/>
            <a:ext cx="801823" cy="830997"/>
          </a:xfrm>
          <a:prstGeom prst="rect">
            <a:avLst/>
          </a:prstGeom>
        </p:spPr>
        <p:txBody>
          <a:bodyPr wrap="none">
            <a:spAutoFit/>
          </a:bodyPr>
          <a:lstStyle/>
          <a:p>
            <a:endParaRPr lang="ru-RU" sz="2400" b="1" dirty="0" smtClean="0">
              <a:solidFill>
                <a:srgbClr val="00B050"/>
              </a:solidFill>
              <a:latin typeface="Franklin Gothic Medium" pitchFamily="34" charset="0"/>
              <a:ea typeface="Times New Roman" panose="02020603050405020304" pitchFamily="18" charset="0"/>
              <a:cs typeface="Calibri" panose="020F0502020204030204" pitchFamily="34" charset="0"/>
            </a:endParaRPr>
          </a:p>
          <a:p>
            <a:r>
              <a:rPr lang="ru-RU" sz="2400" b="1" dirty="0" smtClean="0">
                <a:solidFill>
                  <a:srgbClr val="00B050"/>
                </a:solidFill>
                <a:latin typeface="Franklin Gothic Medium" pitchFamily="34" charset="0"/>
                <a:ea typeface="Times New Roman" panose="02020603050405020304" pitchFamily="18" charset="0"/>
                <a:cs typeface="Calibri" panose="020F0502020204030204" pitchFamily="34" charset="0"/>
              </a:rPr>
              <a:t>19,8</a:t>
            </a:r>
            <a:endParaRPr lang="ru-RU" sz="2400" b="1" dirty="0">
              <a:solidFill>
                <a:srgbClr val="00B050"/>
              </a:solidFill>
              <a:latin typeface="Franklin Gothic Medium" pitchFamily="34" charset="0"/>
              <a:ea typeface="Times New Roman" panose="02020603050405020304" pitchFamily="18" charset="0"/>
              <a:cs typeface="Calibri" panose="020F0502020204030204" pitchFamily="34" charset="0"/>
            </a:endParaRPr>
          </a:p>
        </p:txBody>
      </p:sp>
      <p:pic>
        <p:nvPicPr>
          <p:cNvPr id="19" name="Picture 4" descr="ÐÐ¾ÑÐ¾Ð¶ÐµÐµ Ð¸Ð·Ð¾Ð±ÑÐ°Ð¶ÐµÐ½Ð¸Ðµ"/>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97083" y="452204"/>
            <a:ext cx="826270" cy="890549"/>
          </a:xfrm>
          <a:prstGeom prst="rect">
            <a:avLst/>
          </a:prstGeom>
          <a:noFill/>
          <a:extLst>
            <a:ext uri="{909E8E84-426E-40DD-AFC4-6F175D3DCCD1}">
              <a14:hiddenFill xmlns:a14="http://schemas.microsoft.com/office/drawing/2010/main">
                <a:solidFill>
                  <a:srgbClr val="FFFFFF"/>
                </a:solidFill>
              </a14:hiddenFill>
            </a:ext>
          </a:extLst>
        </p:spPr>
      </p:pic>
      <p:sp>
        <p:nvSpPr>
          <p:cNvPr id="20" name="Прямоугольник 19"/>
          <p:cNvSpPr/>
          <p:nvPr/>
        </p:nvSpPr>
        <p:spPr>
          <a:xfrm>
            <a:off x="937764" y="4457064"/>
            <a:ext cx="853653" cy="369332"/>
          </a:xfrm>
          <a:prstGeom prst="rect">
            <a:avLst/>
          </a:prstGeom>
        </p:spPr>
        <p:txBody>
          <a:bodyPr wrap="square">
            <a:spAutoFit/>
          </a:bodyPr>
          <a:lstStyle/>
          <a:p>
            <a:r>
              <a:rPr lang="ru-RU" dirty="0" smtClean="0"/>
              <a:t>10,2</a:t>
            </a:r>
            <a:endParaRPr lang="ru-RU" dirty="0"/>
          </a:p>
        </p:txBody>
      </p:sp>
      <p:sp>
        <p:nvSpPr>
          <p:cNvPr id="21" name="Прямоугольник 20"/>
          <p:cNvSpPr/>
          <p:nvPr/>
        </p:nvSpPr>
        <p:spPr>
          <a:xfrm>
            <a:off x="447632" y="4422483"/>
            <a:ext cx="319176" cy="3340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11505847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Essential</Template>
  <TotalTime>2608</TotalTime>
  <Words>916</Words>
  <Application>Microsoft Office PowerPoint</Application>
  <PresentationFormat>Экран (4:3)</PresentationFormat>
  <Paragraphs>94</Paragraphs>
  <Slides>8</Slides>
  <Notes>5</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Office Theme</vt:lpstr>
      <vt:lpstr>Публичная декларация муниципальной программы Нефтеюганского района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Заруднева Анастасия Сергеевна</cp:lastModifiedBy>
  <cp:revision>250</cp:revision>
  <cp:lastPrinted>2018-10-02T05:15:37Z</cp:lastPrinted>
  <dcterms:created xsi:type="dcterms:W3CDTF">2018-09-04T12:10:47Z</dcterms:created>
  <dcterms:modified xsi:type="dcterms:W3CDTF">2020-01-13T06:07:08Z</dcterms:modified>
</cp:coreProperties>
</file>