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8" r:id="rId3"/>
    <p:sldId id="298" r:id="rId4"/>
    <p:sldId id="302" r:id="rId5"/>
    <p:sldId id="303" r:id="rId6"/>
    <p:sldId id="304" r:id="rId7"/>
    <p:sldId id="311" r:id="rId8"/>
    <p:sldId id="313" r:id="rId9"/>
    <p:sldId id="290" r:id="rId10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F6FE"/>
    <a:srgbClr val="2B7885"/>
    <a:srgbClr val="F1FC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8514" autoAdjust="0"/>
  </p:normalViewPr>
  <p:slideViewPr>
    <p:cSldViewPr snapToGrid="0">
      <p:cViewPr>
        <p:scale>
          <a:sx n="110" d="100"/>
          <a:sy n="110" d="100"/>
        </p:scale>
        <p:origin x="-1644" y="-204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 sz="1600" b="0">
                <a:solidFill>
                  <a:schemeClr val="tx2">
                    <a:lumMod val="50000"/>
                  </a:schemeClr>
                </a:solidFill>
              </a:defRPr>
            </a:pPr>
            <a:r>
              <a:rPr lang="ru-RU" sz="1600" b="0">
                <a:solidFill>
                  <a:schemeClr val="tx2">
                    <a:lumMod val="50000"/>
                  </a:schemeClr>
                </a:solidFill>
              </a:rPr>
              <a:t>2019 год</a:t>
            </a:r>
          </a:p>
        </c:rich>
      </c:tx>
      <c:layout>
        <c:manualLayout>
          <c:xMode val="edge"/>
          <c:yMode val="edge"/>
          <c:x val="0.40297895796917593"/>
          <c:y val="1.6103774242837331E-2"/>
        </c:manualLayout>
      </c:layout>
      <c:overlay val="0"/>
    </c:title>
    <c:autoTitleDeleted val="0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3"/>
      </c:doughnutChart>
    </c:plotArea>
    <c:plotVisOnly val="1"/>
    <c:dispBlanksAs val="zero"/>
    <c:showDLblsOverMax val="0"/>
  </c:chart>
  <c:txPr>
    <a:bodyPr/>
    <a:lstStyle/>
    <a:p>
      <a:pPr>
        <a:defRPr sz="1800" b="1">
          <a:latin typeface="Franklin Gothic Medium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ru-RU" dirty="0" smtClean="0"/>
              <a:t>2021 </a:t>
            </a:r>
            <a:r>
              <a:rPr lang="ru-RU" dirty="0"/>
              <a:t>год</a:t>
            </a:r>
          </a:p>
        </c:rich>
      </c:tx>
      <c:layout>
        <c:manualLayout>
          <c:xMode val="edge"/>
          <c:yMode val="edge"/>
          <c:x val="0.40297895796917582"/>
          <c:y val="1.610377424283731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7186299388658692E-2"/>
          <c:y val="0.12994414399563803"/>
          <c:w val="0.74458957762141809"/>
          <c:h val="0.851268119387718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</c:v>
                </c:pt>
              </c:strCache>
            </c:strRef>
          </c:tx>
          <c:explosion val="25"/>
          <c:dPt>
            <c:idx val="0"/>
            <c:bubble3D val="0"/>
            <c:explosion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F1F7-4D2D-893B-5ED8A7AA0547}"/>
              </c:ext>
            </c:extLst>
          </c:dPt>
          <c:cat>
            <c:strRef>
              <c:f>Лист1!$A$2:$A$6</c:f>
              <c:strCache>
                <c:ptCount val="4"/>
                <c:pt idx="0">
                  <c:v>Федеральный бюджет</c:v>
                </c:pt>
                <c:pt idx="1">
                  <c:v>Бюджет ХМАО</c:v>
                </c:pt>
                <c:pt idx="2">
                  <c:v>Бюджета района</c:v>
                </c:pt>
                <c:pt idx="3">
                  <c:v>иные источники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</c:v>
                </c:pt>
                <c:pt idx="1">
                  <c:v>0.98</c:v>
                </c:pt>
                <c:pt idx="2">
                  <c:v>8.23</c:v>
                </c:pt>
                <c:pt idx="3">
                  <c:v>10.199999999999999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F1F7-4D2D-893B-5ED8A7AA0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2DB8887-2F49-4E49-AA8A-30C810E4B9D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7A693C3-E2C2-497D-AC84-A2BBB6AB65DC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292D811-AB55-444E-90C6-998381BB49D0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E54852C3-8EB0-4383-B673-BDF9B2E87A21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461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14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="" xmlns:a16="http://schemas.microsoft.com/office/drawing/2014/main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9709" y="1231900"/>
            <a:ext cx="7914904" cy="14122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 Нефтеюганского района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CAE22D93-86C6-4012-8C95-C05004B2E97F}"/>
              </a:ext>
            </a:extLst>
          </p:cNvPr>
          <p:cNvGrpSpPr/>
          <p:nvPr/>
        </p:nvGrpSpPr>
        <p:grpSpPr>
          <a:xfrm>
            <a:off x="947651" y="2754884"/>
            <a:ext cx="7721336" cy="89285"/>
            <a:chOff x="947651" y="2754884"/>
            <a:chExt cx="7257566" cy="89285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="" xmlns:a16="http://schemas.microsoft.com/office/drawing/2014/main" id="{37A4C5B6-209B-448F-B247-975927B0C84B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="" xmlns:a16="http://schemas.microsoft.com/office/drawing/2014/main" id="{C1FFCA75-318C-48BA-A2C5-8D9CCF5F7332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=""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74607" y="2865206"/>
            <a:ext cx="5702039" cy="1417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/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47651" y="3122658"/>
            <a:ext cx="772133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endParaRPr lang="ru-RU" sz="2400" b="1" dirty="0" smtClean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  <a:ea typeface="+mj-ea"/>
              <a:cs typeface="+mj-cs"/>
            </a:endParaRPr>
          </a:p>
          <a:p>
            <a:pPr lvl="0" algn="ctr">
              <a:defRPr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«Устойчивое развитие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коренных малочисленных народов Севера Нефтеюганского района на 2019-2024 годы и на период до 2030 года»</a:t>
            </a:r>
            <a:r>
              <a:rPr kumimoji="0" lang="ru-RU" sz="2100" b="1" i="1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100" b="1" i="1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20" y="77189"/>
            <a:ext cx="1365661" cy="188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647701" y="2320338"/>
            <a:ext cx="2295857" cy="1009024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Соисполнители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81005" y="1205120"/>
            <a:ext cx="2262553" cy="932313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3386" y="88250"/>
            <a:ext cx="8646853" cy="896209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 (соисполнители )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7730" y="1471222"/>
            <a:ext cx="248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 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15770" y="1433122"/>
            <a:ext cx="51189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Комитет 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по делам народов Севера, охраны окружающей среды и водных </a:t>
            </a:r>
          </a:p>
          <a:p>
            <a:pPr algn="just"/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ресурсов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054794" y="2371741"/>
            <a:ext cx="57827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Департамент 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культуры и спорта Нефтеюганского района</a:t>
            </a:r>
          </a:p>
        </p:txBody>
      </p:sp>
      <p:grpSp>
        <p:nvGrpSpPr>
          <p:cNvPr id="35" name="Группа 34">
            <a:extLst>
              <a:ext uri="{FF2B5EF4-FFF2-40B4-BE49-F238E27FC236}">
                <a16:creationId xmlns=""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=""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=""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3064319" y="3220563"/>
            <a:ext cx="5675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Департамент 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образования и молодежной политики </a:t>
            </a:r>
          </a:p>
          <a:p>
            <a:pPr algn="just"/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Нефтеюганского района</a:t>
            </a:r>
          </a:p>
        </p:txBody>
      </p:sp>
      <p:pic>
        <p:nvPicPr>
          <p:cNvPr id="2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64319" y="4011283"/>
            <a:ext cx="5380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600" dirty="0">
                <a:solidFill>
                  <a:srgbClr val="44546A">
                    <a:lumMod val="50000"/>
                  </a:srgbClr>
                </a:solidFill>
                <a:latin typeface="Franklin Gothic Medium" pitchFamily="34" charset="0"/>
              </a:rPr>
              <a:t>МКУ «Управление по делам администрации Нефтеюганского района»</a:t>
            </a:r>
          </a:p>
        </p:txBody>
      </p:sp>
    </p:spTree>
    <p:extLst>
      <p:ext uri="{BB962C8B-B14F-4D97-AF65-F5344CB8AC3E}">
        <p14:creationId xmlns:p14="http://schemas.microsoft.com/office/powerpoint/2010/main" val="102974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и задачи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779143" y="1581342"/>
            <a:ext cx="5477774" cy="1286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271254" y="1817412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454241" y="169476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73687" y="1736525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="" xmlns:a16="http://schemas.microsoft.com/office/drawing/2014/main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="" xmlns:a16="http://schemas.microsoft.com/office/drawing/2014/main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="" xmlns:a16="http://schemas.microsoft.com/office/drawing/2014/main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649434" y="3310382"/>
            <a:ext cx="5877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ЗАДАЧИ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МУНИЦИПАЛЬНОЙ ПРОГРАММЫ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:</a:t>
            </a: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3198243" y="5140953"/>
            <a:ext cx="5477774" cy="1286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pic>
        <p:nvPicPr>
          <p:cNvPr id="2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89849" y="1492370"/>
            <a:ext cx="53670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Содействие самобытному социально-экономическому и культурному развитию коренных малочисленных народов Севера, защита их исконной среды обитания, традиционного образа жизни, хозяйственной деятельности и промыслов, сохранение родного языка, национальных ремесел, спорта коренных малочисленных народов Севера.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8189" y="3881887"/>
            <a:ext cx="8410754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b="1" dirty="0"/>
              <a:t>1.  </a:t>
            </a:r>
            <a:r>
              <a:rPr lang="ru-RU" b="1" dirty="0" smtClean="0"/>
              <a:t>Развитие </a:t>
            </a:r>
            <a:r>
              <a:rPr lang="ru-RU" b="1" dirty="0"/>
              <a:t>традиционной хозяйственной деятельности коренных малочисленных народов Севера, повышение ее экономического </a:t>
            </a:r>
            <a:r>
              <a:rPr lang="ru-RU" b="1" dirty="0" smtClean="0"/>
              <a:t>потенциала</a:t>
            </a:r>
          </a:p>
          <a:p>
            <a:pPr algn="just"/>
            <a:r>
              <a:rPr lang="ru-RU" sz="1600" b="1" dirty="0"/>
              <a:t> </a:t>
            </a:r>
            <a:r>
              <a:rPr lang="ru-RU" sz="1600" b="1" dirty="0" smtClean="0"/>
              <a:t>               </a:t>
            </a:r>
            <a:r>
              <a:rPr lang="ru-RU" b="1" dirty="0" smtClean="0"/>
              <a:t>Сохранение </a:t>
            </a:r>
            <a:r>
              <a:rPr lang="ru-RU" b="1" dirty="0"/>
              <a:t>и развитие самобытной культуры, традиционного образа жизни, родного языка и национальных видов спорта коренных малочисленных народов Севера</a:t>
            </a:r>
          </a:p>
          <a:p>
            <a:pPr algn="just"/>
            <a:r>
              <a:rPr lang="ru-RU" sz="1600" b="1" dirty="0"/>
              <a:t> </a:t>
            </a:r>
            <a:r>
              <a:rPr lang="ru-RU" sz="1600" b="1" dirty="0" smtClean="0"/>
              <a:t>            </a:t>
            </a:r>
            <a:endParaRPr lang="ru-RU" b="1" dirty="0"/>
          </a:p>
        </p:txBody>
      </p:sp>
      <p:sp>
        <p:nvSpPr>
          <p:cNvPr id="28" name="Овал 27"/>
          <p:cNvSpPr/>
          <p:nvPr/>
        </p:nvSpPr>
        <p:spPr>
          <a:xfrm>
            <a:off x="398148" y="3895685"/>
            <a:ext cx="272591" cy="272591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  <a:endParaRPr lang="ru-RU" sz="12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388189" y="4471070"/>
            <a:ext cx="272591" cy="272591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2</a:t>
            </a:r>
            <a:endParaRPr lang="ru-RU" sz="12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17464" y="3065251"/>
            <a:ext cx="2734764" cy="211083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79860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5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15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15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Содействие самобытному социально-экономическому и культурному развитию коренных малочисленных народов Севера, защита их исконной среды обитания, традиционного образа жизни, хозяйственной деятельности и промыслов, сохранение родного языка, национальных ремесел, спорта коренных малочисленных народов Севера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97851" y="3312543"/>
            <a:ext cx="27472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Государственная поддержка юридических и физических лиц из числа коренных малочисленных </a:t>
            </a:r>
            <a:r>
              <a:rPr lang="ru-RU" sz="1000" b="1" dirty="0" smtClean="0"/>
              <a:t>народов Севера, </a:t>
            </a:r>
            <a:r>
              <a:rPr lang="ru-RU" sz="1000" b="1" dirty="0"/>
              <a:t>ведущих традиционный образ жизни и осуществляющих традиционную хозяйственную деятельность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sz="1600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Развитие традиционной хозяйственной деятельности коренных малочисленных народов Севера, повышение ее экономического потенциала.</a:t>
            </a:r>
          </a:p>
        </p:txBody>
      </p:sp>
      <p:grpSp>
        <p:nvGrpSpPr>
          <p:cNvPr id="34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667559" y="5460520"/>
            <a:ext cx="8047788" cy="1138687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667559" y="5705865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1"/>
                </a:solidFill>
              </a:rPr>
              <a:t>Увеличение количества пользователей территориями традиционного природопользования </a:t>
            </a:r>
            <a:r>
              <a:rPr lang="ru-RU" sz="1400" b="1" dirty="0" smtClean="0">
                <a:solidFill>
                  <a:schemeClr val="bg1"/>
                </a:solidFill>
              </a:rPr>
              <a:t>– до 350 человек к 2030 году</a:t>
            </a:r>
            <a:endParaRPr lang="ru-RU" sz="1400" b="1" dirty="0">
              <a:solidFill>
                <a:schemeClr val="bg1"/>
              </a:solidFill>
            </a:endParaRP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1"/>
                </a:solidFill>
              </a:rPr>
              <a:t>из них количество пользователей территориями традиционного природопользования из числа коренных малочисленных </a:t>
            </a:r>
            <a:r>
              <a:rPr lang="ru-RU" sz="1400" b="1" dirty="0" smtClean="0">
                <a:solidFill>
                  <a:schemeClr val="bg1"/>
                </a:solidFill>
              </a:rPr>
              <a:t>народов – до 315 человек к 2030 году</a:t>
            </a:r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52159" y="3113984"/>
            <a:ext cx="27000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800" b="1" dirty="0"/>
              <a:t>Государственная поддержка юридических и физических лиц из числа коренных малочисленных </a:t>
            </a:r>
            <a:r>
              <a:rPr lang="ru-RU" sz="800" b="1" dirty="0" smtClean="0"/>
              <a:t>народов Севера </a:t>
            </a:r>
            <a:r>
              <a:rPr lang="ru-RU" sz="800" b="1" dirty="0"/>
              <a:t>осуществляющих традиционную хозяйственную деятельность, на обустройство земельных участков территорий традиционного природопользования, территорий (акваторий), предназначенных для пользования объектами животного мира, водными биологическими ресурсами, на приобретение материально-технических средств, на приобретение северных оленей; </a:t>
            </a:r>
            <a:r>
              <a:rPr lang="ru-RU" sz="800" b="1" dirty="0" smtClean="0"/>
              <a:t>Субсидирование </a:t>
            </a:r>
            <a:r>
              <a:rPr lang="ru-RU" sz="800" b="1" dirty="0"/>
              <a:t>лимитированной продукции охоты;                                             </a:t>
            </a:r>
            <a:r>
              <a:rPr lang="ru-RU" sz="800" b="1" dirty="0" smtClean="0"/>
              <a:t>Предоставление </a:t>
            </a:r>
            <a:r>
              <a:rPr lang="ru-RU" sz="800" b="1" dirty="0"/>
              <a:t>единовременной финансовой помощи молодым специалистам из числа коренных малочисленных </a:t>
            </a:r>
            <a:r>
              <a:rPr lang="ru-RU" sz="800" b="1" dirty="0" smtClean="0"/>
              <a:t>народов Севера, </a:t>
            </a:r>
            <a:r>
              <a:rPr lang="ru-RU" sz="800" b="1" dirty="0"/>
              <a:t>работающим в местах традиционного проживания и традиционной хозяйственной деятельности, на обустройство быта;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58150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Специалист-эксперт </a:t>
            </a:r>
            <a:r>
              <a:rPr lang="ru-RU" sz="1100" b="1" dirty="0">
                <a:solidFill>
                  <a:schemeClr val="tx1"/>
                </a:solidFill>
              </a:rPr>
              <a:t>комитета по делам народов Севера, охраны окружающей среды и водных </a:t>
            </a:r>
            <a:r>
              <a:rPr lang="ru-RU" sz="1100" b="1" dirty="0" smtClean="0">
                <a:solidFill>
                  <a:schemeClr val="tx1"/>
                </a:solidFill>
              </a:rPr>
              <a:t>ресурсов -  Иванова Е.Н. 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43534" y="2705390"/>
            <a:ext cx="2769078" cy="214265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93750" y="3379994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798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5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 Содействие самобытному социально-экономическому и культурному развитию коренных малочисленных народов Севера, защита их исконной среды обитания, традиционного образа жизни, хозяйственной деятельности и промыслов, сохранение родного языка, национальных ремесел, спорта коренных малочисленных народов Севера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15104" y="3605841"/>
            <a:ext cx="274727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/>
              <a:t>Содействие сохранению и развитию территорий традиционного природопользования и отраслей традиционного хозяйства коренных малочисленных </a:t>
            </a:r>
            <a:r>
              <a:rPr lang="ru-RU" sz="1100" b="1" dirty="0" smtClean="0"/>
              <a:t>народов Севера.</a:t>
            </a:r>
            <a:endParaRPr lang="ru-RU" sz="11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: </a:t>
            </a:r>
            <a:r>
              <a:rPr lang="ru-RU" sz="1600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Развитие традиционной хозяйственной деятельности коренных малочисленных народов Севера, повышение ее экономического потенциала.</a:t>
            </a:r>
          </a:p>
          <a:p>
            <a:pPr lvl="0" algn="just">
              <a:buClr>
                <a:srgbClr val="FF0000"/>
              </a:buClr>
            </a:pP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Book" pitchFamily="34" charset="0"/>
              <a:ea typeface="Times New Roman" panose="02020603050405020304" pitchFamily="18" charset="0"/>
            </a:endParaRPr>
          </a:p>
          <a:p>
            <a:pPr lvl="0" algn="just">
              <a:buClr>
                <a:srgbClr val="FF0000"/>
              </a:buClr>
            </a:pP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2" name="Пятиугольник 4"/>
          <p:cNvSpPr txBox="1"/>
          <p:nvPr/>
        </p:nvSpPr>
        <p:spPr>
          <a:xfrm>
            <a:off x="786340" y="4972207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43533" y="2794958"/>
            <a:ext cx="2769078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b="1" dirty="0"/>
              <a:t>Организация транспортного обеспечения (вертолет) по оказанию медицинской помощи жителям юрт из числа коренных малочисленных </a:t>
            </a:r>
            <a:r>
              <a:rPr lang="ru-RU" sz="900" b="1" dirty="0" smtClean="0"/>
              <a:t>народов Севера и </a:t>
            </a:r>
            <a:r>
              <a:rPr lang="ru-RU" sz="900" b="1" dirty="0"/>
              <a:t>охраной земель в местах традиционного проживания и хозяйственной деятельности малочисленных </a:t>
            </a:r>
            <a:r>
              <a:rPr lang="ru-RU" sz="900" b="1" dirty="0" smtClean="0"/>
              <a:t>народов Севера;                                                              Оплата </a:t>
            </a:r>
            <a:r>
              <a:rPr lang="ru-RU" sz="900" b="1" dirty="0"/>
              <a:t>за проживание в гостинице  жителей юрт, выезжающих в </a:t>
            </a:r>
            <a:r>
              <a:rPr lang="ru-RU" sz="900" b="1" dirty="0" err="1"/>
              <a:t>г.Нефтеюганск</a:t>
            </a:r>
            <a:r>
              <a:rPr lang="ru-RU" sz="900" b="1" dirty="0"/>
              <a:t>; </a:t>
            </a:r>
            <a:r>
              <a:rPr lang="ru-RU" sz="900" b="1" dirty="0" smtClean="0"/>
              <a:t>Обеспечение </a:t>
            </a:r>
            <a:r>
              <a:rPr lang="ru-RU" sz="900" b="1" dirty="0"/>
              <a:t>жителей юрт средствами индивидуальной защиты;                                 </a:t>
            </a:r>
            <a:r>
              <a:rPr lang="ru-RU" sz="900" b="1" dirty="0" smtClean="0"/>
              <a:t>Организация </a:t>
            </a:r>
            <a:r>
              <a:rPr lang="ru-RU" sz="900" b="1" dirty="0"/>
              <a:t>предоставления услуг автомобильного транспорта по доставке   продуктов, товаров первой необходимости в юрты района и  вывозу продукции (дикоросов)</a:t>
            </a:r>
            <a:endParaRPr lang="ru-RU" sz="900" b="1" dirty="0" smtClean="0"/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218892" y="2705390"/>
            <a:ext cx="2804461" cy="192382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050" b="1" dirty="0">
                <a:solidFill>
                  <a:schemeClr val="tx1"/>
                </a:solidFill>
              </a:rPr>
              <a:t>Специалист-эксперт комитета по делам народов Севера, охраны окружающей среды и водных ресурсов -  Иванова Е.Н. </a:t>
            </a:r>
          </a:p>
          <a:p>
            <a:pPr algn="ctr"/>
            <a:endParaRPr lang="ru-RU" sz="1000" b="1" dirty="0">
              <a:solidFill>
                <a:srgbClr val="FF0000"/>
              </a:solidFill>
            </a:endParaRPr>
          </a:p>
        </p:txBody>
      </p:sp>
      <p:sp>
        <p:nvSpPr>
          <p:cNvPr id="36" name="Пятиугольник 4"/>
          <p:cNvSpPr txBox="1"/>
          <p:nvPr/>
        </p:nvSpPr>
        <p:spPr>
          <a:xfrm>
            <a:off x="809344" y="5702577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8" name="Пятиугольник 37"/>
          <p:cNvSpPr/>
          <p:nvPr/>
        </p:nvSpPr>
        <p:spPr>
          <a:xfrm>
            <a:off x="610880" y="5210355"/>
            <a:ext cx="8104468" cy="109884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TextBox 3"/>
          <p:cNvSpPr txBox="1"/>
          <p:nvPr/>
        </p:nvSpPr>
        <p:spPr>
          <a:xfrm>
            <a:off x="741877" y="5275520"/>
            <a:ext cx="75969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1"/>
                </a:solidFill>
              </a:rPr>
              <a:t>Увеличение количества пользователей территориями традиционного природопользования – до 350 человек к 2030 году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1"/>
                </a:solidFill>
              </a:rPr>
              <a:t>из них количество пользователей территориями традиционного природопользования из числа коренных малочисленных народов – до 315 человек к 2030 году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79676" y="2898323"/>
            <a:ext cx="2795149" cy="150674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63258" y="3321168"/>
            <a:ext cx="2759798" cy="171665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0604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5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 Содействие самобытному социально-экономическому и культурному развитию коренных малочисленных народов Севера, защита их исконной среды обитания, традиционного образа жизни, хозяйственной деятельности и промыслов, сохранение родного языка, национальных ремесел, спорта коренных малочисленных народов Севера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15104" y="3485072"/>
            <a:ext cx="2747274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/>
              <a:t>Организация, проведение мероприятий, направленных на развитие традиционной культуры, фольклора, национального спорта, сохранение культурного наследия коренных малочисленных </a:t>
            </a:r>
            <a:r>
              <a:rPr lang="ru-RU" sz="1200" b="1" dirty="0" smtClean="0"/>
              <a:t>народов Севера </a:t>
            </a:r>
            <a:r>
              <a:rPr lang="ru-RU" sz="1200" b="1" dirty="0"/>
              <a:t>и участие в них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2: </a:t>
            </a:r>
            <a:r>
              <a:rPr lang="ru-RU" sz="1400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Сохранение и развитие самобытной культуры, традиционного образа жизни, родного языка и национальных видов спорта коренных малочисленных народов Севера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751093" y="5256880"/>
            <a:ext cx="7992529" cy="52281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967494" y="5256879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1200" b="1" dirty="0">
                <a:solidFill>
                  <a:schemeClr val="bg1"/>
                </a:solidFill>
              </a:rPr>
              <a:t>Увеличение количества участников мероприятий, направленных на сохранение культуры и традиционного образа жизни коренных малочисленных народов Севера </a:t>
            </a:r>
            <a:r>
              <a:rPr lang="ru-RU" sz="1200" b="1" dirty="0" smtClean="0">
                <a:solidFill>
                  <a:schemeClr val="bg1"/>
                </a:solidFill>
              </a:rPr>
              <a:t>– 412 человек к 2030 году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43533" y="2846564"/>
            <a:ext cx="27000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Организация и проведение </a:t>
            </a:r>
            <a:r>
              <a:rPr lang="ru-RU" sz="1200" b="1" dirty="0" smtClean="0"/>
              <a:t>культурно-массовых мероприятий </a:t>
            </a:r>
            <a:r>
              <a:rPr lang="ru-RU" sz="1200" b="1" dirty="0"/>
              <a:t>"Вороний день" в </a:t>
            </a:r>
            <a:r>
              <a:rPr lang="ru-RU" sz="1200" b="1" dirty="0" err="1" smtClean="0"/>
              <a:t>сп.Лемпино</a:t>
            </a:r>
            <a:r>
              <a:rPr lang="ru-RU" sz="1200" b="1" dirty="0" smtClean="0"/>
              <a:t>; "</a:t>
            </a:r>
            <a:r>
              <a:rPr lang="ru-RU" sz="1200" b="1" dirty="0"/>
              <a:t>День рыбака"; </a:t>
            </a:r>
            <a:r>
              <a:rPr lang="ru-RU" sz="1200" b="1" dirty="0" smtClean="0"/>
              <a:t>"</a:t>
            </a:r>
            <a:r>
              <a:rPr lang="ru-RU" sz="1200" b="1" dirty="0"/>
              <a:t>Международного дня коренных малочисленных народов мира"; </a:t>
            </a:r>
            <a:r>
              <a:rPr lang="ru-RU" sz="1200" b="1" dirty="0" smtClean="0"/>
              <a:t>"</a:t>
            </a:r>
            <a:r>
              <a:rPr lang="ru-RU" sz="1200" b="1" dirty="0"/>
              <a:t>Мастер-класс по гребле на </a:t>
            </a:r>
            <a:r>
              <a:rPr lang="ru-RU" sz="1200" b="1" dirty="0" err="1"/>
              <a:t>обласах</a:t>
            </a:r>
            <a:r>
              <a:rPr lang="ru-RU" sz="1200" b="1" dirty="0" smtClean="0"/>
              <a:t>"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70407" y="2860942"/>
            <a:ext cx="2654416" cy="217688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b="1" dirty="0">
                <a:solidFill>
                  <a:schemeClr val="tx1"/>
                </a:solidFill>
              </a:rPr>
              <a:t>Специалист-эксперт комитета по делам народов Севера, охраны окружающей среды и водных ресурсов </a:t>
            </a:r>
            <a:r>
              <a:rPr lang="ru-RU" sz="1600" b="1" dirty="0" smtClean="0">
                <a:solidFill>
                  <a:schemeClr val="tx1"/>
                </a:solidFill>
              </a:rPr>
              <a:t> - Заруднева А.С.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4" name="Пятиугольник 33"/>
          <p:cNvSpPr/>
          <p:nvPr/>
        </p:nvSpPr>
        <p:spPr>
          <a:xfrm>
            <a:off x="707969" y="5921014"/>
            <a:ext cx="8174279" cy="695346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" name="TextBox 2"/>
          <p:cNvSpPr txBox="1"/>
          <p:nvPr/>
        </p:nvSpPr>
        <p:spPr>
          <a:xfrm>
            <a:off x="967494" y="6047117"/>
            <a:ext cx="7529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</a:rPr>
              <a:t>Увеличение количества публикаций в СМИ, направленных на сохранение и развитие самобытной культуры коренных малочисленных народов </a:t>
            </a:r>
            <a:r>
              <a:rPr lang="ru-RU" sz="1200" b="1" dirty="0" smtClean="0">
                <a:solidFill>
                  <a:schemeClr val="bg1"/>
                </a:solidFill>
              </a:rPr>
              <a:t>Севера – 30 единиц  к 2030 году</a:t>
            </a:r>
            <a:endParaRPr lang="ru-RU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79676" y="2898323"/>
            <a:ext cx="2795149" cy="196697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63258" y="3321168"/>
            <a:ext cx="2759798" cy="171665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06042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5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 Содействие самобытному социально-экономическому и культурному развитию коренных малочисленных народов Севера, защита их исконной среды обитания, традиционного образа жизни, хозяйственной деятельности и промыслов, сохранение родного языка, национальных ремесел, спорта коренных малочисленных народов Севера</a:t>
            </a:r>
          </a:p>
          <a:p>
            <a:pPr algn="just"/>
            <a:endParaRPr lang="ru-RU" sz="15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5104" y="3485072"/>
            <a:ext cx="274727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Меры поддержки направленные на укрепление межнационального согласия, поддержку и развитие языков, народных промыслов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95507522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2: </a:t>
            </a:r>
            <a:r>
              <a:rPr lang="ru-RU" sz="1400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Сохранение и развитие самобытной культуры, традиционного образа жизни, родного языка и национальных видов спорта коренных малочисленных народов Севера</a:t>
            </a:r>
          </a:p>
          <a:p>
            <a:pPr lvl="0" algn="just">
              <a:buClr>
                <a:srgbClr val="FF0000"/>
              </a:buClr>
            </a:pPr>
            <a:endParaRPr lang="ru-RU" sz="1400" b="1" dirty="0">
              <a:solidFill>
                <a:srgbClr val="44546A">
                  <a:lumMod val="50000"/>
                </a:srgbClr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610880" y="5205124"/>
            <a:ext cx="8132742" cy="658382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967494" y="5256879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1200" b="1" dirty="0">
                <a:solidFill>
                  <a:schemeClr val="bg1"/>
                </a:solidFill>
              </a:rPr>
              <a:t>Увеличение количества мероприятий (проектов программ), реализованных некоммерческими организациями по сохранению и развитию самобытной культуры коренных малочисленных народов Севера, за счет мер государственной и муниципальной поддержки </a:t>
            </a:r>
            <a:r>
              <a:rPr lang="ru-RU" sz="1200" b="1" dirty="0" smtClean="0">
                <a:solidFill>
                  <a:schemeClr val="bg1"/>
                </a:solidFill>
              </a:rPr>
              <a:t>– 5 единиц к 2030 году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43533" y="2846564"/>
            <a:ext cx="27000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Предоставление гранта на реализацию проектов, направленных на укрепление финно-угорских связей; </a:t>
            </a:r>
            <a:r>
              <a:rPr lang="ru-RU" sz="1200" b="1" dirty="0" smtClean="0"/>
              <a:t>Организация участия в мероприятиях направленных на укрепление межнационального согласия; Изготовление информационной продукции; приобретение методических пособий по НХП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70407" y="2860942"/>
            <a:ext cx="2654416" cy="217688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050" b="1" dirty="0">
                <a:solidFill>
                  <a:schemeClr val="tx1"/>
                </a:solidFill>
              </a:rPr>
              <a:t>Главный специалист комитета по делам народов Севера, охраны окружающей среды и водных </a:t>
            </a:r>
            <a:r>
              <a:rPr lang="ru-RU" sz="1050" b="1" dirty="0" smtClean="0">
                <a:solidFill>
                  <a:schemeClr val="tx1"/>
                </a:solidFill>
              </a:rPr>
              <a:t>ресурсов – Потехина С.И.</a:t>
            </a:r>
            <a:endParaRPr lang="ru-RU" sz="1050" b="1" dirty="0">
              <a:solidFill>
                <a:schemeClr val="tx1"/>
              </a:solidFill>
            </a:endParaRPr>
          </a:p>
          <a:p>
            <a:pPr algn="just"/>
            <a:endParaRPr lang="ru-RU" sz="105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050" b="1" dirty="0" smtClean="0">
                <a:solidFill>
                  <a:schemeClr val="tx1"/>
                </a:solidFill>
              </a:rPr>
              <a:t>Главный </a:t>
            </a:r>
            <a:r>
              <a:rPr lang="ru-RU" sz="1050" b="1" dirty="0">
                <a:solidFill>
                  <a:schemeClr val="tx1"/>
                </a:solidFill>
              </a:rPr>
              <a:t>специалист  комитета по культуре департамента культуры и </a:t>
            </a:r>
            <a:r>
              <a:rPr lang="ru-RU" sz="1050" b="1" dirty="0" smtClean="0">
                <a:solidFill>
                  <a:schemeClr val="tx1"/>
                </a:solidFill>
              </a:rPr>
              <a:t>спорта</a:t>
            </a:r>
            <a:endParaRPr lang="ru-RU" sz="1050" b="1" dirty="0">
              <a:solidFill>
                <a:schemeClr val="tx1"/>
              </a:solidFill>
            </a:endParaRPr>
          </a:p>
          <a:p>
            <a:pPr algn="just"/>
            <a:r>
              <a:rPr lang="ru-RU" sz="1050" b="1" dirty="0" smtClean="0">
                <a:solidFill>
                  <a:schemeClr val="tx1"/>
                </a:solidFill>
              </a:rPr>
              <a:t>Начальник </a:t>
            </a:r>
            <a:r>
              <a:rPr lang="ru-RU" sz="1050" b="1" dirty="0">
                <a:solidFill>
                  <a:schemeClr val="tx1"/>
                </a:solidFill>
              </a:rPr>
              <a:t>отдела дополнительного образования и воспитательной работы департамента образования и молодежной </a:t>
            </a:r>
            <a:r>
              <a:rPr lang="ru-RU" sz="1050" b="1" dirty="0" smtClean="0">
                <a:solidFill>
                  <a:schemeClr val="tx1"/>
                </a:solidFill>
              </a:rPr>
              <a:t>политики – Чирун Е.А.</a:t>
            </a:r>
            <a:endParaRPr lang="ru-RU" sz="105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80" y="6029865"/>
            <a:ext cx="8156575" cy="698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52430" y="6117625"/>
            <a:ext cx="74445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</a:rPr>
              <a:t>Увеличение количества публикаций в СМИ, направленных на сохранение и развитие самобытной культуры коренных малочисленных народов Севера – 30 единиц  к 2030 году</a:t>
            </a:r>
          </a:p>
        </p:txBody>
      </p:sp>
    </p:spTree>
    <p:extLst>
      <p:ext uri="{BB962C8B-B14F-4D97-AF65-F5344CB8AC3E}">
        <p14:creationId xmlns:p14="http://schemas.microsoft.com/office/powerpoint/2010/main" val="2312451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Скругленный прямоугольник 53"/>
          <p:cNvSpPr/>
          <p:nvPr/>
        </p:nvSpPr>
        <p:spPr>
          <a:xfrm>
            <a:off x="5447129" y="5285569"/>
            <a:ext cx="2761351" cy="13669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99134" y="1447151"/>
            <a:ext cx="3268495" cy="3401074"/>
          </a:xfrm>
          <a:prstGeom prst="roundRect">
            <a:avLst>
              <a:gd name="adj" fmla="val 1297"/>
            </a:avLst>
          </a:prstGeom>
          <a:solidFill>
            <a:schemeClr val="lt1">
              <a:alpha val="71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79167" y="27941"/>
            <a:ext cx="8204895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Карта результатов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99134" y="1853442"/>
            <a:ext cx="326849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Общий объём </a:t>
            </a:r>
            <a:endParaRPr lang="ru-RU" sz="1600" b="1" dirty="0" smtClean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финансирования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/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на период до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2030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года, </a:t>
            </a:r>
            <a:endParaRPr lang="ru-RU" sz="1600" b="1" dirty="0" smtClean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тыс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. рублей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: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 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/>
            <a:r>
              <a:rPr lang="ru-RU" sz="3400" dirty="0" smtClean="0">
                <a:solidFill>
                  <a:srgbClr val="00B050"/>
                </a:solidFill>
                <a:latin typeface="Franklin Gothic Medium" pitchFamily="34" charset="0"/>
              </a:rPr>
              <a:t>215 </a:t>
            </a:r>
            <a:r>
              <a:rPr lang="ru-RU" sz="3400" dirty="0" smtClean="0">
                <a:solidFill>
                  <a:srgbClr val="00B050"/>
                </a:solidFill>
                <a:latin typeface="Franklin Gothic Medium" pitchFamily="34" charset="0"/>
              </a:rPr>
              <a:t>559,26232</a:t>
            </a:r>
            <a:endParaRPr lang="ru-RU" sz="3400" dirty="0" smtClean="0">
              <a:solidFill>
                <a:srgbClr val="00B050"/>
              </a:solidFill>
              <a:latin typeface="Franklin Gothic Medium" pitchFamily="34" charset="0"/>
            </a:endParaRPr>
          </a:p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тыс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.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рублей, из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них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:</a:t>
            </a:r>
          </a:p>
          <a:p>
            <a:pPr algn="ctr"/>
            <a:r>
              <a:rPr lang="ru-RU" sz="1600" b="1" dirty="0" smtClean="0">
                <a:solidFill>
                  <a:srgbClr val="4D009A"/>
                </a:solidFill>
                <a:latin typeface="Franklin Gothic Medium" pitchFamily="34" charset="0"/>
              </a:rPr>
              <a:t>2021 </a:t>
            </a:r>
            <a:r>
              <a:rPr lang="ru-RU" sz="1600" b="1" dirty="0">
                <a:solidFill>
                  <a:srgbClr val="4D009A"/>
                </a:solidFill>
                <a:latin typeface="Franklin Gothic Medium" pitchFamily="34" charset="0"/>
              </a:rPr>
              <a:t>год  –</a:t>
            </a:r>
            <a:r>
              <a:rPr lang="ru-RU" sz="1600" b="1" dirty="0">
                <a:solidFill>
                  <a:srgbClr val="7030A0"/>
                </a:solidFill>
                <a:latin typeface="Franklin Gothic Medium" pitchFamily="34" charset="0"/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latin typeface="Franklin Gothic Medium" pitchFamily="34" charset="0"/>
              </a:rPr>
              <a:t>19 </a:t>
            </a:r>
            <a:r>
              <a:rPr lang="ru-RU" sz="2400" b="1" dirty="0" smtClean="0">
                <a:solidFill>
                  <a:srgbClr val="00B050"/>
                </a:solidFill>
                <a:latin typeface="Franklin Gothic Medium" pitchFamily="34" charset="0"/>
              </a:rPr>
              <a:t>413,66500</a:t>
            </a:r>
            <a:endParaRPr lang="ru-RU" b="1" dirty="0" smtClean="0">
              <a:solidFill>
                <a:srgbClr val="00B050"/>
              </a:solidFill>
              <a:latin typeface="Franklin Gothic Medium" pitchFamily="34" charset="0"/>
            </a:endParaRPr>
          </a:p>
          <a:p>
            <a:pPr algn="ctr"/>
            <a:r>
              <a:rPr lang="ru-RU" sz="1600" b="1" dirty="0">
                <a:solidFill>
                  <a:srgbClr val="4D009A"/>
                </a:solidFill>
                <a:latin typeface="Franklin Gothic Medium" pitchFamily="34" charset="0"/>
              </a:rPr>
              <a:t>тыс. рублей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64459" y="1356348"/>
            <a:ext cx="2495994" cy="171465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0467" y="1498906"/>
            <a:ext cx="247998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Увеличение количества участников мероприятий, направленных на сохранение культуры и традиционного образа жизни коренных малочисленных народов </a:t>
            </a:r>
            <a:r>
              <a:rPr lang="ru-RU" sz="10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Севера, </a:t>
            </a:r>
            <a:r>
              <a:rPr lang="ru-RU" sz="10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(человек)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337133" y="1415335"/>
            <a:ext cx="2484007" cy="253843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842103" y="5223862"/>
            <a:ext cx="2761351" cy="142167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939991" y="5227379"/>
            <a:ext cx="256557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Увеличение количества пользователей территориями традиционного природопользования (человек)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6337134" y="1412058"/>
            <a:ext cx="24626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Увеличение количества мероприятий (проектов программ), реализованных некоммерческими организациями по сохранению и развитию самобытной культуры коренных малочисленных народов Севера, за счет мер государственной и муниципальной поддержки (единиц)</a:t>
            </a:r>
            <a:endParaRPr lang="ru-RU" sz="14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79167" y="2391225"/>
            <a:ext cx="5030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Franklin Gothic Medium" pitchFamily="34" charset="0"/>
              </a:rPr>
              <a:t>135</a:t>
            </a:r>
            <a:endParaRPr lang="ru-RU" sz="1400" dirty="0">
              <a:latin typeface="Franklin Gothic Medium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797663" y="2345980"/>
            <a:ext cx="5405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</a:rPr>
              <a:t>412</a:t>
            </a:r>
            <a:endParaRPr lang="ru-RU" sz="16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301898" y="5881439"/>
            <a:ext cx="5020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Franklin Gothic Medium" pitchFamily="34" charset="0"/>
              </a:rPr>
              <a:t>290</a:t>
            </a:r>
            <a:endParaRPr lang="ru-RU" sz="1400" dirty="0">
              <a:latin typeface="Franklin Gothic Medium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594243" y="5839567"/>
            <a:ext cx="5453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</a:rPr>
              <a:t>350</a:t>
            </a:r>
            <a:endParaRPr lang="ru-RU" sz="16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6793976" y="2715431"/>
            <a:ext cx="2904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Franklin Gothic Medium" pitchFamily="34" charset="0"/>
              </a:rPr>
              <a:t>0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7964359" y="2724058"/>
            <a:ext cx="3091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B050"/>
                </a:solidFill>
                <a:latin typeface="Franklin Gothic Medium" pitchFamily="34" charset="0"/>
              </a:rPr>
              <a:t>5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852" y="2417522"/>
            <a:ext cx="255182" cy="255182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944" y="5908172"/>
            <a:ext cx="281835" cy="228035"/>
          </a:xfrm>
          <a:prstGeom prst="rect">
            <a:avLst/>
          </a:prstGeom>
        </p:spPr>
      </p:pic>
      <p:pic>
        <p:nvPicPr>
          <p:cNvPr id="31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981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37A4C5B6-209B-448F-B247-975927B0C84B}"/>
              </a:ext>
            </a:extLst>
          </p:cNvPr>
          <p:cNvSpPr/>
          <p:nvPr/>
        </p:nvSpPr>
        <p:spPr>
          <a:xfrm>
            <a:off x="98827" y="922978"/>
            <a:ext cx="7590783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11097" y="2725819"/>
            <a:ext cx="24493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План на 2021 год – 400 чел.</a:t>
            </a:r>
            <a:endParaRPr lang="ru-RU" sz="1400" dirty="0">
              <a:solidFill>
                <a:srgbClr val="4D009A"/>
              </a:solidFill>
              <a:latin typeface="Franklin Gothic Medium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438358" y="2986461"/>
            <a:ext cx="22601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>
              <a:solidFill>
                <a:srgbClr val="4D009A"/>
              </a:solidFill>
              <a:latin typeface="Franklin Gothic Medium" pitchFamily="34" charset="0"/>
            </a:endParaRPr>
          </a:p>
          <a:p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План на 2021 год – 3 ед.</a:t>
            </a:r>
            <a:endParaRPr lang="ru-RU" sz="1400" dirty="0">
              <a:solidFill>
                <a:srgbClr val="4D009A"/>
              </a:solidFill>
              <a:latin typeface="Franklin Gothic Medium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365630" y="6185955"/>
            <a:ext cx="292435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    План на 2021 год – 256 чел.</a:t>
            </a:r>
            <a:endParaRPr lang="ru-RU" sz="1400" dirty="0">
              <a:solidFill>
                <a:srgbClr val="4D009A"/>
              </a:solidFill>
              <a:latin typeface="Franklin Gothic Medium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11097" y="3323648"/>
            <a:ext cx="2465444" cy="162957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11097" y="3356733"/>
            <a:ext cx="233905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Увеличение количества публикаций в СМИ, направленных на сохранение и развитие самобытной культуры коренных малочисленных народов Севера (единиц)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85478" y="4138436"/>
            <a:ext cx="2904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Franklin Gothic Medium" pitchFamily="34" charset="0"/>
              </a:rPr>
              <a:t>0</a:t>
            </a: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773" y="4155921"/>
            <a:ext cx="255182" cy="255182"/>
          </a:xfrm>
          <a:prstGeom prst="rect">
            <a:avLst/>
          </a:prstGeom>
        </p:spPr>
      </p:pic>
      <p:sp>
        <p:nvSpPr>
          <p:cNvPr id="41" name="Прямоугольник 40"/>
          <p:cNvSpPr/>
          <p:nvPr/>
        </p:nvSpPr>
        <p:spPr>
          <a:xfrm>
            <a:off x="1777840" y="4163035"/>
            <a:ext cx="4251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</a:rPr>
              <a:t>30</a:t>
            </a:r>
            <a:endParaRPr lang="ru-RU" sz="16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11097" y="4413721"/>
            <a:ext cx="24493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>
              <a:solidFill>
                <a:srgbClr val="4D009A"/>
              </a:solidFill>
              <a:latin typeface="Franklin Gothic Medium" pitchFamily="34" charset="0"/>
            </a:endParaRPr>
          </a:p>
          <a:p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План на 2021 год –   20 ед.</a:t>
            </a:r>
            <a:endParaRPr lang="ru-RU" sz="1400" dirty="0">
              <a:solidFill>
                <a:srgbClr val="4D009A"/>
              </a:solidFill>
              <a:latin typeface="Franklin Gothic Medium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912578" y="4044020"/>
            <a:ext cx="5614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663" y="2778414"/>
            <a:ext cx="255182" cy="255182"/>
          </a:xfrm>
          <a:prstGeom prst="rect">
            <a:avLst/>
          </a:prstGeom>
        </p:spPr>
      </p:pic>
      <p:sp>
        <p:nvSpPr>
          <p:cNvPr id="56" name="Прямоугольник 55"/>
          <p:cNvSpPr/>
          <p:nvPr/>
        </p:nvSpPr>
        <p:spPr>
          <a:xfrm>
            <a:off x="5467772" y="5285569"/>
            <a:ext cx="25655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из них количество пользователей территориями традиционного природопользования из числа коренных малочисленных народов (человек)</a:t>
            </a:r>
          </a:p>
        </p:txBody>
      </p:sp>
      <p:pic>
        <p:nvPicPr>
          <p:cNvPr id="58" name="Рисунок 5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592" y="5934697"/>
            <a:ext cx="281835" cy="228035"/>
          </a:xfrm>
          <a:prstGeom prst="rect">
            <a:avLst/>
          </a:prstGeom>
        </p:spPr>
      </p:pic>
      <p:sp>
        <p:nvSpPr>
          <p:cNvPr id="61" name="Прямоугольник 60"/>
          <p:cNvSpPr/>
          <p:nvPr/>
        </p:nvSpPr>
        <p:spPr>
          <a:xfrm>
            <a:off x="6987221" y="5886775"/>
            <a:ext cx="9593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</a:rPr>
              <a:t>315</a:t>
            </a:r>
            <a:endParaRPr lang="ru-RU" sz="16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939991" y="6190031"/>
            <a:ext cx="25088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План на 2021 год – 305 чел.</a:t>
            </a:r>
            <a:endParaRPr lang="ru-RU" sz="1400" dirty="0">
              <a:solidFill>
                <a:srgbClr val="4D009A"/>
              </a:solidFill>
              <a:latin typeface="Franklin Gothic Medium" pitchFamily="34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5896902" y="5896456"/>
            <a:ext cx="5414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Franklin Gothic Medium" pitchFamily="34" charset="0"/>
              </a:rPr>
              <a:t>251</a:t>
            </a:r>
            <a:endParaRPr lang="ru-RU" sz="1400" dirty="0">
              <a:latin typeface="Franklin Gothic Medium" pitchFamily="34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4080294" y="5702060"/>
            <a:ext cx="1112808" cy="2913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83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31138"/>
            <a:ext cx="836762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Финансирование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,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млн. рублей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994986427"/>
              </p:ext>
            </p:extLst>
          </p:nvPr>
        </p:nvGraphicFramePr>
        <p:xfrm>
          <a:off x="3933644" y="1205000"/>
          <a:ext cx="5218027" cy="4669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086731"/>
              </p:ext>
            </p:extLst>
          </p:nvPr>
        </p:nvGraphicFramePr>
        <p:xfrm>
          <a:off x="1949572" y="1597622"/>
          <a:ext cx="2234240" cy="41737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42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1789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Федеральный бюджет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437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Ханты-Мансийского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автономного округа -Югра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86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Нефтеюганского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</a:t>
                      </a:r>
                    </a:p>
                    <a:p>
                      <a:pPr algn="l" fontAlgn="ctr"/>
                      <a:endParaRPr lang="ru-RU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Иные источники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16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214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721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540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42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413713" y="2010580"/>
            <a:ext cx="327804" cy="334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415329" y="2919883"/>
            <a:ext cx="336430" cy="334002"/>
          </a:xfrm>
          <a:prstGeom prst="rect">
            <a:avLst/>
          </a:prstGeom>
          <a:solidFill>
            <a:srgbClr val="E28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Прямоугольник 86"/>
          <p:cNvSpPr/>
          <p:nvPr/>
        </p:nvSpPr>
        <p:spPr>
          <a:xfrm>
            <a:off x="424628" y="3752499"/>
            <a:ext cx="319176" cy="3340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821600" y="2028592"/>
            <a:ext cx="11020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0,000000</a:t>
            </a:r>
            <a:endParaRPr lang="ru-RU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871629" y="3683562"/>
            <a:ext cx="1052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8,230565</a:t>
            </a:r>
            <a:endParaRPr lang="ru-RU" dirty="0"/>
          </a:p>
        </p:txBody>
      </p:sp>
      <p:sp>
        <p:nvSpPr>
          <p:cNvPr id="92" name="Прямоугольник 91"/>
          <p:cNvSpPr/>
          <p:nvPr/>
        </p:nvSpPr>
        <p:spPr>
          <a:xfrm>
            <a:off x="836225" y="2859499"/>
            <a:ext cx="10874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0,981000</a:t>
            </a:r>
            <a:endParaRPr lang="ru-RU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="" xmlns:a16="http://schemas.microsoft.com/office/drawing/2014/main" id="{C7C6CE0A-E69F-4027-BF8B-B33274183080}"/>
              </a:ext>
            </a:extLst>
          </p:cNvPr>
          <p:cNvGrpSpPr/>
          <p:nvPr/>
        </p:nvGrpSpPr>
        <p:grpSpPr>
          <a:xfrm>
            <a:off x="-12192" y="1024906"/>
            <a:ext cx="7859486" cy="89285"/>
            <a:chOff x="947651" y="2754884"/>
            <a:chExt cx="7257566" cy="89285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="" xmlns:a16="http://schemas.microsoft.com/office/drawing/2014/main" id="{5BCF956B-8B98-4760-9B8B-8D944EFE084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="" xmlns:a16="http://schemas.microsoft.com/office/drawing/2014/main" id="{16E1AAD6-6A42-4921-8BE0-C3245A6BD81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40" name="Диаграмма 39">
            <a:extLst>
              <a:ext uri="{FF2B5EF4-FFF2-40B4-BE49-F238E27FC236}">
                <a16:creationId xmlns="" xmlns:a16="http://schemas.microsoft.com/office/drawing/2014/main" id="{422B0A89-D7F0-4A1C-8806-D4ABFB9F81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3507676"/>
              </p:ext>
            </p:extLst>
          </p:nvPr>
        </p:nvGraphicFramePr>
        <p:xfrm>
          <a:off x="3917551" y="1234579"/>
          <a:ext cx="5409744" cy="4731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5641675" y="3488879"/>
            <a:ext cx="18374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solidFill>
                <a:srgbClr val="00B050"/>
              </a:solidFill>
              <a:latin typeface="Franklin Gothic Medium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r>
              <a:rPr lang="ru-RU" sz="2400" b="1" dirty="0" smtClean="0">
                <a:solidFill>
                  <a:srgbClr val="00B050"/>
                </a:solidFill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19,413665</a:t>
            </a:r>
            <a:endParaRPr lang="ru-RU" sz="2400" b="1" dirty="0">
              <a:solidFill>
                <a:srgbClr val="00B050"/>
              </a:solidFill>
              <a:latin typeface="Franklin Gothic Medium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1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452204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836226" y="4457064"/>
            <a:ext cx="10874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10,20000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47632" y="4422483"/>
            <a:ext cx="319176" cy="3340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058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2711</TotalTime>
  <Words>1151</Words>
  <Application>Microsoft Office PowerPoint</Application>
  <PresentationFormat>Экран (4:3)</PresentationFormat>
  <Paragraphs>127</Paragraphs>
  <Slides>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Публичная декларация муниципальной программы Нефтеюганского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Заруднева Анастасия Сергеевна</cp:lastModifiedBy>
  <cp:revision>269</cp:revision>
  <cp:lastPrinted>2018-10-02T05:15:37Z</cp:lastPrinted>
  <dcterms:created xsi:type="dcterms:W3CDTF">2018-09-04T12:10:47Z</dcterms:created>
  <dcterms:modified xsi:type="dcterms:W3CDTF">2020-12-07T07:33:46Z</dcterms:modified>
</cp:coreProperties>
</file>