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8" r:id="rId1"/>
  </p:sldMasterIdLst>
  <p:notesMasterIdLst>
    <p:notesMasterId r:id="rId9"/>
  </p:notesMasterIdLst>
  <p:sldIdLst>
    <p:sldId id="323" r:id="rId2"/>
    <p:sldId id="325" r:id="rId3"/>
    <p:sldId id="302" r:id="rId4"/>
    <p:sldId id="326" r:id="rId5"/>
    <p:sldId id="322" r:id="rId6"/>
    <p:sldId id="327" r:id="rId7"/>
    <p:sldId id="328" r:id="rId8"/>
  </p:sldIdLst>
  <p:sldSz cx="9144000" cy="6858000" type="screen4x3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03" userDrawn="1">
          <p15:clr>
            <a:srgbClr val="A4A3A4"/>
          </p15:clr>
        </p15:guide>
        <p15:guide id="2" pos="47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F6FE"/>
    <a:srgbClr val="2B7885"/>
    <a:srgbClr val="F1FCFE"/>
    <a:srgbClr val="6BC5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FD0F851-EC5A-4D38-B0AD-8093EC10F338}" styleName="Светлый стиль 1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35" autoAdjust="0"/>
    <p:restoredTop sz="98514" autoAdjust="0"/>
  </p:normalViewPr>
  <p:slideViewPr>
    <p:cSldViewPr snapToGrid="0">
      <p:cViewPr varScale="1">
        <p:scale>
          <a:sx n="78" d="100"/>
          <a:sy n="78" d="100"/>
        </p:scale>
        <p:origin x="1344" y="90"/>
      </p:cViewPr>
      <p:guideLst>
        <p:guide orient="horz" pos="1003"/>
        <p:guide pos="47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rgbClr val="002060"/>
                </a:solidFill>
                <a:latin typeface="Franklin Gothic Demi" panose="020B0703020102020204" pitchFamily="34" charset="0"/>
                <a:ea typeface="+mn-ea"/>
                <a:cs typeface="FrankRuehl" panose="020E0503060101010101" pitchFamily="34" charset="-79"/>
              </a:defRPr>
            </a:pPr>
            <a:r>
              <a:rPr lang="ru-RU" sz="2000" b="1" i="0" baseline="0" dirty="0" smtClean="0">
                <a:solidFill>
                  <a:srgbClr val="002060"/>
                </a:solidFill>
                <a:latin typeface="Franklin Gothic Demi" panose="020B0703020102020204" pitchFamily="34" charset="0"/>
                <a:cs typeface="FrankRuehl" panose="020E0503060101010101" pitchFamily="34" charset="-79"/>
              </a:rPr>
              <a:t>2021 </a:t>
            </a:r>
            <a:r>
              <a:rPr lang="ru-RU" sz="2000" b="1" i="0" baseline="0" dirty="0">
                <a:solidFill>
                  <a:srgbClr val="002060"/>
                </a:solidFill>
                <a:latin typeface="Franklin Gothic Demi" panose="020B0703020102020204" pitchFamily="34" charset="0"/>
                <a:cs typeface="FrankRuehl" panose="020E0503060101010101" pitchFamily="34" charset="-79"/>
              </a:rPr>
              <a:t>год</a:t>
            </a:r>
          </a:p>
        </c:rich>
      </c:tx>
      <c:layout>
        <c:manualLayout>
          <c:xMode val="edge"/>
          <c:yMode val="edge"/>
          <c:x val="0.40297895796917571"/>
          <c:y val="1.6103774242837307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 </c:v>
                </c:pt>
              </c:strCache>
            </c:strRef>
          </c:tx>
          <c:explosion val="3"/>
          <c:dPt>
            <c:idx val="0"/>
            <c:bubble3D val="0"/>
            <c:spPr>
              <a:solidFill>
                <a:schemeClr val="accent1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1F7-4D2D-893B-5ED8A7AA0547}"/>
              </c:ext>
            </c:extLst>
          </c:dPt>
          <c:dPt>
            <c:idx val="1"/>
            <c:bubble3D val="0"/>
            <c:explosion val="0"/>
            <c:spPr>
              <a:solidFill>
                <a:schemeClr val="accent6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1F7-4D2D-893B-5ED8A7AA0547}"/>
              </c:ext>
            </c:extLst>
          </c:dPt>
          <c:dPt>
            <c:idx val="2"/>
            <c:bubble3D val="0"/>
            <c:explosion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F1F7-4D2D-893B-5ED8A7AA0547}"/>
              </c:ext>
            </c:extLst>
          </c:dPt>
          <c:cat>
            <c:strRef>
              <c:f>Лист1!$A$2:$A$4</c:f>
              <c:strCache>
                <c:ptCount val="3"/>
                <c:pt idx="1">
                  <c:v>Бюджет Нефтеюганского района</c:v>
                </c:pt>
                <c:pt idx="2">
                  <c:v>Иные источники</c:v>
                </c:pt>
              </c:strCache>
            </c:strRef>
          </c:cat>
          <c:val>
            <c:numRef>
              <c:f>Лист1!$B$2:$B$4</c:f>
              <c:numCache>
                <c:formatCode>#,##0.00</c:formatCode>
                <c:ptCount val="3"/>
                <c:pt idx="1">
                  <c:v>57070.7</c:v>
                </c:pt>
                <c:pt idx="2">
                  <c:v>22485.3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0-F1F7-4D2D-893B-5ED8A7AA054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92DB8887-2F49-4E49-AA8A-30C810E4B9D4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6641F9B2-5ED8-495D-ABFA-2733A60226E2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F38ADF86-E2A0-4AEA-AA09-42D4ED76C3D5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0.36775</cdr:x>
      <cdr:y>0.46936</cdr:y>
    </cdr:from>
    <cdr:to>
      <cdr:x>0.66844</cdr:x>
      <cdr:y>0.57343</cdr:y>
    </cdr:to>
    <cdr:sp macro="" textlink="">
      <cdr:nvSpPr>
        <cdr:cNvPr id="2" name="TextBox 26"/>
        <cdr:cNvSpPr txBox="1"/>
      </cdr:nvSpPr>
      <cdr:spPr>
        <a:xfrm xmlns:a="http://schemas.openxmlformats.org/drawingml/2006/main">
          <a:off x="1989424" y="2220901"/>
          <a:ext cx="1626680" cy="492443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2600" b="1" dirty="0" smtClean="0">
              <a:solidFill>
                <a:srgbClr val="0B5923"/>
              </a:solidFill>
              <a:latin typeface="Franklin Gothic Demi" panose="020B0703020102020204" pitchFamily="34" charset="0"/>
            </a:rPr>
            <a:t>79 556,0</a:t>
          </a:r>
          <a:endParaRPr lang="ru-RU" sz="2600" b="1" dirty="0">
            <a:solidFill>
              <a:srgbClr val="0B5923"/>
            </a:solidFill>
            <a:latin typeface="Franklin Gothic Demi" panose="020B0703020102020204" pitchFamily="34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E2E293-8A7E-4A1F-A8EB-8D025A56A6DB}" type="datetimeFigureOut">
              <a:rPr lang="ru-RU" smtClean="0"/>
              <a:pPr/>
              <a:t>02.12.2019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60616A-6DF1-4AE2-B7B6-2273E8C789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23556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8061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20418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70722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646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68655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142134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53643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621330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72039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24893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08016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7806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2419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97071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12/2/2019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11579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3082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12/2/2019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2643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0859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23169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E7815E-F7B8-4E93-9F6C-89F6C3C8DBB8}" type="datetimeFigureOut">
              <a:rPr lang="en-US" smtClean="0"/>
              <a:pPr/>
              <a:t>12/2/2019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8" name="Picture 6"/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87262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9" r:id="rId1"/>
    <p:sldLayoutId id="2147483850" r:id="rId2"/>
    <p:sldLayoutId id="2147483851" r:id="rId3"/>
    <p:sldLayoutId id="2147483852" r:id="rId4"/>
    <p:sldLayoutId id="2147483853" r:id="rId5"/>
    <p:sldLayoutId id="2147483854" r:id="rId6"/>
    <p:sldLayoutId id="2147483855" r:id="rId7"/>
    <p:sldLayoutId id="2147483856" r:id="rId8"/>
    <p:sldLayoutId id="2147483857" r:id="rId9"/>
    <p:sldLayoutId id="2147483858" r:id="rId10"/>
    <p:sldLayoutId id="2147483859" r:id="rId11"/>
    <p:sldLayoutId id="2147483860" r:id="rId12"/>
    <p:sldLayoutId id="2147483861" r:id="rId13"/>
    <p:sldLayoutId id="2147483862" r:id="rId14"/>
    <p:sldLayoutId id="2147483863" r:id="rId15"/>
    <p:sldLayoutId id="214748386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8.png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7.png"/><Relationship Id="rId4" Type="http://schemas.openxmlformats.org/officeDocument/2006/relationships/diagramLayout" Target="../diagrams/layout1.xml"/><Relationship Id="rId9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11" Type="http://schemas.openxmlformats.org/officeDocument/2006/relationships/image" Target="../media/image8.png"/><Relationship Id="rId5" Type="http://schemas.openxmlformats.org/officeDocument/2006/relationships/diagramQuickStyle" Target="../diagrams/quickStyle2.xml"/><Relationship Id="rId10" Type="http://schemas.openxmlformats.org/officeDocument/2006/relationships/image" Target="../media/image7.png"/><Relationship Id="rId4" Type="http://schemas.openxmlformats.org/officeDocument/2006/relationships/diagramLayout" Target="../diagrams/layout2.xml"/><Relationship Id="rId9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11" Type="http://schemas.openxmlformats.org/officeDocument/2006/relationships/image" Target="../media/image8.png"/><Relationship Id="rId5" Type="http://schemas.openxmlformats.org/officeDocument/2006/relationships/diagramQuickStyle" Target="../diagrams/quickStyle3.xml"/><Relationship Id="rId10" Type="http://schemas.openxmlformats.org/officeDocument/2006/relationships/image" Target="../media/image5.png"/><Relationship Id="rId4" Type="http://schemas.openxmlformats.org/officeDocument/2006/relationships/diagramLayout" Target="../diagrams/layout3.xml"/><Relationship Id="rId9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6101" y="0"/>
            <a:ext cx="1365622" cy="152115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8207" y="1665155"/>
            <a:ext cx="7565792" cy="1005927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991312" y="2815086"/>
            <a:ext cx="775958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2400" b="1" dirty="0">
                <a:solidFill>
                  <a:srgbClr val="4472C4">
                    <a:lumMod val="50000"/>
                  </a:srgbClr>
                </a:solidFill>
                <a:latin typeface="Franklin Gothic Medium" panose="020B0603020102020204" pitchFamily="34" charset="0"/>
              </a:rPr>
              <a:t>«Развитие гражданского общества Нефтеюганского района на 2019-2024 годы и на период до 2030 года»  </a:t>
            </a:r>
            <a:endParaRPr lang="ru-RU" sz="2400" kern="0" dirty="0">
              <a:solidFill>
                <a:prstClr val="black"/>
              </a:solidFill>
              <a:latin typeface="Franklin Gothic Medium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79962" y="5938455"/>
            <a:ext cx="549481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anose="020B0603020102020204" pitchFamily="34" charset="0"/>
                <a:ea typeface="+mj-ea"/>
                <a:cs typeface="+mj-cs"/>
              </a:rPr>
              <a:t>Ответственный исполнитель муниципальной программы </a:t>
            </a:r>
            <a:r>
              <a:rPr lang="ru-RU" sz="16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anose="020B0603020102020204" pitchFamily="34" charset="0"/>
                <a:ea typeface="+mj-ea"/>
                <a:cs typeface="+mj-cs"/>
              </a:rPr>
              <a:t>–</a:t>
            </a:r>
          </a:p>
          <a:p>
            <a:pPr algn="just"/>
            <a:r>
              <a:rPr lang="ru-RU" sz="16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anose="020B0603020102020204" pitchFamily="34" charset="0"/>
                <a:ea typeface="+mj-ea"/>
                <a:cs typeface="+mj-cs"/>
              </a:rPr>
              <a:t>Управление </a:t>
            </a:r>
            <a:r>
              <a:rPr lang="ru-RU" sz="1600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anose="020B0603020102020204" pitchFamily="34" charset="0"/>
                <a:ea typeface="+mj-ea"/>
                <a:cs typeface="+mj-cs"/>
              </a:rPr>
              <a:t>по связям с общественностью </a:t>
            </a:r>
            <a:endParaRPr lang="ru-RU" sz="1600" dirty="0" smtClean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Medium" panose="020B0603020102020204" pitchFamily="34" charset="0"/>
              <a:ea typeface="+mj-ea"/>
              <a:cs typeface="+mj-cs"/>
            </a:endParaRPr>
          </a:p>
          <a:p>
            <a:pPr algn="just"/>
            <a:r>
              <a:rPr lang="ru-RU" sz="16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anose="020B0603020102020204" pitchFamily="34" charset="0"/>
                <a:ea typeface="+mj-ea"/>
                <a:cs typeface="+mj-cs"/>
              </a:rPr>
              <a:t>администрации Нефтеюганского района</a:t>
            </a:r>
            <a:endParaRPr lang="ru-RU" sz="1600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Medium" panose="020B060302010202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1752891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95036" y="45004"/>
            <a:ext cx="8812231" cy="64399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</a:rPr>
              <a:t>Цели и задачи муниципальной программы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42473" y="-13581"/>
            <a:ext cx="823031" cy="890093"/>
          </a:xfrm>
          <a:prstGeom prst="rect">
            <a:avLst/>
          </a:prstGeom>
        </p:spPr>
      </p:pic>
      <p:grpSp>
        <p:nvGrpSpPr>
          <p:cNvPr id="6" name="Группа 5"/>
          <p:cNvGrpSpPr/>
          <p:nvPr/>
        </p:nvGrpSpPr>
        <p:grpSpPr>
          <a:xfrm>
            <a:off x="1962327" y="1178079"/>
            <a:ext cx="336492" cy="299892"/>
            <a:chOff x="2147276" y="1700808"/>
            <a:chExt cx="336492" cy="299892"/>
          </a:xfrm>
          <a:solidFill>
            <a:srgbClr val="00B050"/>
          </a:solidFill>
        </p:grpSpPr>
        <p:sp>
          <p:nvSpPr>
            <p:cNvPr id="7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sz="2600" b="1" dirty="0">
                <a:solidFill>
                  <a:schemeClr val="tx1"/>
                </a:solidFill>
              </a:endParaRPr>
            </a:p>
          </p:txBody>
        </p:sp>
        <p:sp>
          <p:nvSpPr>
            <p:cNvPr id="8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sz="26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979823" y="1110213"/>
            <a:ext cx="110982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ЦЕЛЬ</a:t>
            </a:r>
          </a:p>
        </p:txBody>
      </p:sp>
      <p:sp>
        <p:nvSpPr>
          <p:cNvPr id="10" name="Овал 9"/>
          <p:cNvSpPr/>
          <p:nvPr/>
        </p:nvSpPr>
        <p:spPr>
          <a:xfrm>
            <a:off x="333226" y="3467045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5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1</a:t>
            </a:r>
          </a:p>
        </p:txBody>
      </p:sp>
      <p:sp>
        <p:nvSpPr>
          <p:cNvPr id="11" name="Овал 10"/>
          <p:cNvSpPr/>
          <p:nvPr/>
        </p:nvSpPr>
        <p:spPr>
          <a:xfrm>
            <a:off x="333226" y="4381417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5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600" dirty="0" smtClean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2</a:t>
            </a:r>
            <a:endParaRPr lang="ru-RU" sz="2600" dirty="0">
              <a:solidFill>
                <a:schemeClr val="accent1">
                  <a:lumMod val="50000"/>
                </a:schemeClr>
              </a:solidFill>
              <a:latin typeface="Franklin Gothic Heavy" panose="020B09030201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32127" y="3464419"/>
            <a:ext cx="1451744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600" dirty="0" smtClean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ЗАДАЧА</a:t>
            </a:r>
            <a:endParaRPr lang="ru-RU" sz="2600" dirty="0">
              <a:solidFill>
                <a:schemeClr val="accent1">
                  <a:lumMod val="50000"/>
                </a:schemeClr>
              </a:solidFill>
              <a:latin typeface="Franklin Gothic Heavy" panose="020B09030201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84956" y="4427144"/>
            <a:ext cx="1451744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600" dirty="0" smtClean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ЗАДАЧА</a:t>
            </a:r>
            <a:endParaRPr lang="ru-RU" sz="2600" dirty="0">
              <a:solidFill>
                <a:schemeClr val="accent1">
                  <a:lumMod val="50000"/>
                </a:schemeClr>
              </a:solidFill>
              <a:latin typeface="Franklin Gothic Heavy" panose="020B0903020102020204" pitchFamily="34" charset="0"/>
            </a:endParaRPr>
          </a:p>
        </p:txBody>
      </p:sp>
      <p:grpSp>
        <p:nvGrpSpPr>
          <p:cNvPr id="14" name="Группа 13"/>
          <p:cNvGrpSpPr/>
          <p:nvPr/>
        </p:nvGrpSpPr>
        <p:grpSpPr>
          <a:xfrm>
            <a:off x="2375534" y="3586952"/>
            <a:ext cx="336492" cy="299892"/>
            <a:chOff x="2147276" y="1700808"/>
            <a:chExt cx="336492" cy="299892"/>
          </a:xfrm>
          <a:solidFill>
            <a:schemeClr val="accent5"/>
          </a:solidFill>
        </p:grpSpPr>
        <p:sp>
          <p:nvSpPr>
            <p:cNvPr id="15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16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</p:grpSp>
      <p:sp>
        <p:nvSpPr>
          <p:cNvPr id="17" name="Объект 2"/>
          <p:cNvSpPr txBox="1">
            <a:spLocks/>
          </p:cNvSpPr>
          <p:nvPr/>
        </p:nvSpPr>
        <p:spPr>
          <a:xfrm>
            <a:off x="2725797" y="3510365"/>
            <a:ext cx="5852013" cy="5740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lnSpc>
                <a:spcPct val="100000"/>
              </a:lnSpc>
              <a:buClr>
                <a:srgbClr val="FF0000"/>
              </a:buClr>
            </a:pPr>
            <a:r>
              <a:rPr lang="ru-RU" sz="1800" b="1" dirty="0" smtClean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 Обеспечение </a:t>
            </a:r>
            <a:r>
              <a:rPr lang="ru-RU" sz="1800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поддержки гражданских инициатив</a:t>
            </a:r>
          </a:p>
        </p:txBody>
      </p:sp>
      <p:sp>
        <p:nvSpPr>
          <p:cNvPr id="18" name="Объект 2"/>
          <p:cNvSpPr txBox="1">
            <a:spLocks/>
          </p:cNvSpPr>
          <p:nvPr/>
        </p:nvSpPr>
        <p:spPr>
          <a:xfrm>
            <a:off x="2805361" y="4148204"/>
            <a:ext cx="6201906" cy="77138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lnSpc>
                <a:spcPct val="100000"/>
              </a:lnSpc>
              <a:buClr>
                <a:srgbClr val="FF0000"/>
              </a:buClr>
            </a:pPr>
            <a:r>
              <a:rPr lang="ru-RU" sz="1800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Создание условий для развития форм непосредственного осуществления населением местного самоуправления и участия населения в осуществлении местного самоуправления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2280546" y="741170"/>
            <a:ext cx="67425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Обеспечение и реализация условий для формирования современного гражданского общества и обеспечение конституционных прав граждан на получение достоверной информации о социально-экономическом развитии Нефтеюганского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района</a:t>
            </a:r>
          </a:p>
          <a:p>
            <a:pPr algn="just"/>
            <a:endParaRPr lang="ru-RU" b="1" dirty="0">
              <a:solidFill>
                <a:schemeClr val="tx2">
                  <a:lumMod val="50000"/>
                </a:schemeClr>
              </a:solidFill>
              <a:latin typeface="Franklin Gothic Book" pitchFamily="34" charset="0"/>
              <a:ea typeface="Times New Roman" panose="02020603050405020304" pitchFamily="18" charset="0"/>
            </a:endParaRPr>
          </a:p>
        </p:txBody>
      </p:sp>
      <p:grpSp>
        <p:nvGrpSpPr>
          <p:cNvPr id="20" name="Группа 19"/>
          <p:cNvGrpSpPr/>
          <p:nvPr/>
        </p:nvGrpSpPr>
        <p:grpSpPr>
          <a:xfrm>
            <a:off x="2439771" y="4527737"/>
            <a:ext cx="336492" cy="299892"/>
            <a:chOff x="2147276" y="1700808"/>
            <a:chExt cx="336492" cy="299892"/>
          </a:xfrm>
          <a:solidFill>
            <a:schemeClr val="accent5"/>
          </a:solidFill>
        </p:grpSpPr>
        <p:sp>
          <p:nvSpPr>
            <p:cNvPr id="21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2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</p:grpSp>
      <p:sp>
        <p:nvSpPr>
          <p:cNvPr id="29" name="Овал 28"/>
          <p:cNvSpPr/>
          <p:nvPr/>
        </p:nvSpPr>
        <p:spPr>
          <a:xfrm>
            <a:off x="299669" y="5365797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5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600" dirty="0" smtClean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3</a:t>
            </a:r>
            <a:endParaRPr lang="ru-RU" sz="2600" dirty="0">
              <a:solidFill>
                <a:schemeClr val="accent1">
                  <a:lumMod val="50000"/>
                </a:schemeClr>
              </a:solidFill>
              <a:latin typeface="Franklin Gothic Heavy" panose="020B09030201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923790" y="5457515"/>
            <a:ext cx="1451744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600" dirty="0" smtClean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ЗАДАЧА</a:t>
            </a:r>
            <a:endParaRPr lang="ru-RU" sz="2600" dirty="0">
              <a:solidFill>
                <a:schemeClr val="accent1">
                  <a:lumMod val="50000"/>
                </a:schemeClr>
              </a:solidFill>
              <a:latin typeface="Franklin Gothic Heavy" panose="020B0903020102020204" pitchFamily="34" charset="0"/>
            </a:endParaRPr>
          </a:p>
        </p:txBody>
      </p:sp>
      <p:sp>
        <p:nvSpPr>
          <p:cNvPr id="31" name="Объект 2"/>
          <p:cNvSpPr txBox="1">
            <a:spLocks/>
          </p:cNvSpPr>
          <p:nvPr/>
        </p:nvSpPr>
        <p:spPr>
          <a:xfrm>
            <a:off x="2805361" y="5366376"/>
            <a:ext cx="6290157" cy="7457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lnSpc>
                <a:spcPct val="100000"/>
              </a:lnSpc>
              <a:buClr>
                <a:srgbClr val="FF0000"/>
              </a:buClr>
            </a:pPr>
            <a:r>
              <a:rPr lang="ru-RU" sz="1800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Обеспечение информационной открытости органов местного самоуправления Нефтеюганского района</a:t>
            </a:r>
          </a:p>
        </p:txBody>
      </p:sp>
      <p:grpSp>
        <p:nvGrpSpPr>
          <p:cNvPr id="32" name="Группа 31"/>
          <p:cNvGrpSpPr/>
          <p:nvPr/>
        </p:nvGrpSpPr>
        <p:grpSpPr>
          <a:xfrm>
            <a:off x="2367763" y="5528897"/>
            <a:ext cx="336492" cy="299892"/>
            <a:chOff x="2147276" y="1700808"/>
            <a:chExt cx="336492" cy="299892"/>
          </a:xfrm>
          <a:solidFill>
            <a:schemeClr val="accent5"/>
          </a:solidFill>
        </p:grpSpPr>
        <p:sp>
          <p:nvSpPr>
            <p:cNvPr id="33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34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787151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Скругленный прямоугольник 26"/>
          <p:cNvSpPr/>
          <p:nvPr/>
        </p:nvSpPr>
        <p:spPr>
          <a:xfrm>
            <a:off x="2292918" y="2524662"/>
            <a:ext cx="4336390" cy="87616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atin typeface="Franklin Gothic Medium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297353" y="2523985"/>
            <a:ext cx="1901972" cy="1967371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atin typeface="Franklin Gothic Medium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34209" y="2746688"/>
            <a:ext cx="202958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Оказание  </a:t>
            </a:r>
            <a:r>
              <a:rPr lang="ru-RU" sz="1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поддержки социально ориентированным некоммерческим организациям в Нефтеюганском районе</a:t>
            </a:r>
            <a:endParaRPr lang="ru-RU" sz="1400" b="1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4122464144"/>
              </p:ext>
            </p:extLst>
          </p:nvPr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3" name="Прямоугольник 42"/>
          <p:cNvSpPr/>
          <p:nvPr/>
        </p:nvSpPr>
        <p:spPr>
          <a:xfrm>
            <a:off x="2732361" y="1457830"/>
            <a:ext cx="3866223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6881031" y="1404714"/>
            <a:ext cx="2185757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3348804" y="1590356"/>
            <a:ext cx="133722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4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7440127" y="1489920"/>
            <a:ext cx="153279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400" b="1" dirty="0" smtClean="0">
                <a:solidFill>
                  <a:schemeClr val="bg1"/>
                </a:solidFill>
              </a:rPr>
              <a:t>Соисполнители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50" name="Овал 49"/>
          <p:cNvSpPr/>
          <p:nvPr/>
        </p:nvSpPr>
        <p:spPr>
          <a:xfrm>
            <a:off x="6663030" y="1413339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0581" y="1479491"/>
            <a:ext cx="450824" cy="411114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>
          <a:xfrm>
            <a:off x="313464" y="2102921"/>
            <a:ext cx="8704015" cy="3539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FF0000"/>
              </a:buClr>
            </a:pPr>
            <a:r>
              <a:rPr lang="ru-RU" sz="1700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Задача 1: </a:t>
            </a:r>
            <a:r>
              <a:rPr lang="ru-RU" sz="1700" b="1" dirty="0">
                <a:solidFill>
                  <a:srgbClr val="44546A">
                    <a:lumMod val="50000"/>
                  </a:srgbClr>
                </a:solidFill>
                <a:latin typeface="Franklin Gothic Book" pitchFamily="34" charset="0"/>
                <a:ea typeface="Times New Roman" panose="02020603050405020304" pitchFamily="18" charset="0"/>
              </a:rPr>
              <a:t>Обеспечение поддержки гражданских инициатив</a:t>
            </a:r>
          </a:p>
        </p:txBody>
      </p: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1970" y="-5065"/>
            <a:ext cx="752030" cy="923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Прямоугольник 25"/>
          <p:cNvSpPr/>
          <p:nvPr/>
        </p:nvSpPr>
        <p:spPr>
          <a:xfrm>
            <a:off x="2253194" y="2552218"/>
            <a:ext cx="4163713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300" b="1" dirty="0" smtClean="0">
                <a:solidFill>
                  <a:schemeClr val="accent5">
                    <a:lumMod val="75000"/>
                  </a:schemeClr>
                </a:solidFill>
              </a:rPr>
              <a:t>Финансовая </a:t>
            </a:r>
            <a:r>
              <a:rPr lang="ru-RU" sz="1300" b="1" dirty="0">
                <a:solidFill>
                  <a:schemeClr val="accent5">
                    <a:lumMod val="75000"/>
                  </a:schemeClr>
                </a:solidFill>
              </a:rPr>
              <a:t>поддержка социально ориентированных </a:t>
            </a:r>
          </a:p>
          <a:p>
            <a:pPr lvl="0" algn="ctr"/>
            <a:r>
              <a:rPr lang="ru-RU" sz="1300" b="1" dirty="0">
                <a:solidFill>
                  <a:schemeClr val="accent5">
                    <a:lumMod val="75000"/>
                  </a:schemeClr>
                </a:solidFill>
              </a:rPr>
              <a:t>некоммерческих организаций Нефтеюганского </a:t>
            </a:r>
            <a:r>
              <a:rPr lang="ru-RU" sz="1300" b="1" dirty="0" smtClean="0">
                <a:solidFill>
                  <a:schemeClr val="accent5">
                    <a:lumMod val="75000"/>
                  </a:schemeClr>
                </a:solidFill>
              </a:rPr>
              <a:t>района</a:t>
            </a:r>
            <a:endParaRPr lang="ru-RU" sz="13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479282" y="1517866"/>
            <a:ext cx="1810469" cy="56963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2410304" y="1457830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2150" y="1546251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219952" y="1483624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719979" y="1599802"/>
            <a:ext cx="15151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400" b="1" dirty="0" smtClean="0">
                <a:solidFill>
                  <a:schemeClr val="bg1"/>
                </a:solidFill>
              </a:rPr>
              <a:t>Основные </a:t>
            </a:r>
          </a:p>
          <a:p>
            <a:pPr algn="ctr">
              <a:defRPr/>
            </a:pPr>
            <a:r>
              <a:rPr lang="ru-RU" sz="1400" b="1" dirty="0" smtClean="0">
                <a:solidFill>
                  <a:schemeClr val="bg1"/>
                </a:solidFill>
              </a:rPr>
              <a:t>мероприятия</a:t>
            </a:r>
            <a:endParaRPr lang="ru-RU" sz="1400" b="1" dirty="0">
              <a:solidFill>
                <a:schemeClr val="bg1"/>
              </a:solidFill>
            </a:endParaRP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686" y="1594938"/>
            <a:ext cx="363500" cy="3635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6784813" y="2537581"/>
            <a:ext cx="2247745" cy="189036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accent5">
                    <a:lumMod val="50000"/>
                  </a:schemeClr>
                </a:solidFill>
              </a:rPr>
              <a:t>Управление по связям с общественностью администрации Нефтеюганского района</a:t>
            </a: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2281429" y="5075925"/>
            <a:ext cx="4317155" cy="722872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300" b="1" dirty="0">
                <a:solidFill>
                  <a:schemeClr val="accent5">
                    <a:lumMod val="75000"/>
                  </a:schemeClr>
                </a:solidFill>
              </a:rPr>
              <a:t>Имущественная поддержка социально ориентированных </a:t>
            </a:r>
          </a:p>
          <a:p>
            <a:pPr algn="ctr"/>
            <a:r>
              <a:rPr lang="ru-RU" sz="1300" b="1" dirty="0">
                <a:solidFill>
                  <a:schemeClr val="accent5">
                    <a:lumMod val="75000"/>
                  </a:schemeClr>
                </a:solidFill>
              </a:rPr>
              <a:t>некоммерческих организаций Нефтеюганского района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2297755" y="3482764"/>
            <a:ext cx="4328398" cy="740724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300" b="1" dirty="0">
                <a:solidFill>
                  <a:schemeClr val="accent5">
                    <a:lumMod val="75000"/>
                  </a:schemeClr>
                </a:solidFill>
              </a:rPr>
              <a:t>Информационная поддержка социально ориентированных </a:t>
            </a:r>
          </a:p>
          <a:p>
            <a:pPr lvl="0" algn="ctr"/>
            <a:r>
              <a:rPr lang="ru-RU" sz="1300" b="1" dirty="0">
                <a:solidFill>
                  <a:schemeClr val="accent5">
                    <a:lumMod val="75000"/>
                  </a:schemeClr>
                </a:solidFill>
              </a:rPr>
              <a:t>некоммерческих организаций Нефтеюганского района</a:t>
            </a: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2296073" y="4290244"/>
            <a:ext cx="4330080" cy="693762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300" b="1" dirty="0">
                <a:solidFill>
                  <a:schemeClr val="accent5">
                    <a:lumMod val="75000"/>
                  </a:schemeClr>
                </a:solidFill>
              </a:rPr>
              <a:t>Консультационная поддержка социально ориентированных некоммерческих организаций Нефтеюганского района</a:t>
            </a:r>
          </a:p>
        </p:txBody>
      </p:sp>
      <p:sp>
        <p:nvSpPr>
          <p:cNvPr id="34" name="Пятиугольник 33"/>
          <p:cNvSpPr/>
          <p:nvPr/>
        </p:nvSpPr>
        <p:spPr>
          <a:xfrm>
            <a:off x="403579" y="6391716"/>
            <a:ext cx="8663209" cy="297788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ru-RU" sz="1300" dirty="0" smtClean="0"/>
              <a:t>Увеличение </a:t>
            </a:r>
            <a:r>
              <a:rPr lang="ru-RU" sz="1300" dirty="0"/>
              <a:t>доли граждан, удовлетворенных услугами СО </a:t>
            </a:r>
            <a:r>
              <a:rPr lang="ru-RU" sz="1300" dirty="0" smtClean="0"/>
              <a:t>НКО до 70% к 2030 году</a:t>
            </a:r>
            <a:endParaRPr lang="ru-RU" sz="1300" dirty="0"/>
          </a:p>
        </p:txBody>
      </p:sp>
      <p:sp>
        <p:nvSpPr>
          <p:cNvPr id="36" name="Пятиугольник 35"/>
          <p:cNvSpPr/>
          <p:nvPr/>
        </p:nvSpPr>
        <p:spPr>
          <a:xfrm>
            <a:off x="419504" y="5866844"/>
            <a:ext cx="8597975" cy="471790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ru-RU" sz="1300" dirty="0"/>
              <a:t>Увеличение числа жителей Нефтеюганского </a:t>
            </a:r>
            <a:r>
              <a:rPr lang="ru-RU" sz="1300" dirty="0" smtClean="0"/>
              <a:t>района, участвующих в </a:t>
            </a:r>
            <a:r>
              <a:rPr lang="ru-RU" sz="1300" dirty="0"/>
              <a:t>мероприятиях, проводимых СО НКО до 8000  </a:t>
            </a:r>
            <a:r>
              <a:rPr lang="ru-RU" sz="1300" dirty="0" smtClean="0"/>
              <a:t>человек к 2030 году</a:t>
            </a:r>
            <a:endParaRPr lang="ru-RU" sz="1300" dirty="0"/>
          </a:p>
        </p:txBody>
      </p:sp>
      <p:sp>
        <p:nvSpPr>
          <p:cNvPr id="40" name="TextBox 39"/>
          <p:cNvSpPr txBox="1"/>
          <p:nvPr/>
        </p:nvSpPr>
        <p:spPr>
          <a:xfrm>
            <a:off x="102550" y="-38717"/>
            <a:ext cx="828942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u-RU" sz="17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Цель: </a:t>
            </a:r>
            <a:r>
              <a:rPr lang="ru-RU" sz="1700" b="1" dirty="0">
                <a:solidFill>
                  <a:srgbClr val="5B9BD5">
                    <a:lumMod val="50000"/>
                  </a:srgbClr>
                </a:solidFill>
                <a:latin typeface="Franklin Gothic Medium" panose="020B0603020102020204" pitchFamily="34" charset="0"/>
              </a:rPr>
              <a:t>Обеспечение и реализация условий для формирования современного гражданского общества и обеспечение конституционных прав граждан на получение достоверной информации о социально-экономическом развитии Нефтеюганского района</a:t>
            </a:r>
          </a:p>
          <a:p>
            <a:endParaRPr lang="ru-RU" sz="2400" b="1" dirty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6459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Скругленный прямоугольник 26"/>
          <p:cNvSpPr/>
          <p:nvPr/>
        </p:nvSpPr>
        <p:spPr>
          <a:xfrm>
            <a:off x="2606487" y="3101627"/>
            <a:ext cx="3299124" cy="2436048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atin typeface="Franklin Gothic Medium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223421" y="3065437"/>
            <a:ext cx="2254715" cy="2472238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atin typeface="Franklin Gothic Medium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16027" y="3077726"/>
            <a:ext cx="216211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Обеспечение условий развития форм непосредственного осуществления населением местного самоуправления и участия населения в осуществлении местного самоуправления</a:t>
            </a:r>
            <a:endParaRPr lang="ru-RU" sz="1400" b="1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4122464144"/>
              </p:ext>
            </p:extLst>
          </p:nvPr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3" name="Прямоугольник 42"/>
          <p:cNvSpPr/>
          <p:nvPr/>
        </p:nvSpPr>
        <p:spPr>
          <a:xfrm>
            <a:off x="2787002" y="1421069"/>
            <a:ext cx="3043733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6432449" y="1404773"/>
            <a:ext cx="2185757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3470718" y="1505271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644615" y="1437870"/>
            <a:ext cx="172675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 smtClean="0">
                <a:solidFill>
                  <a:schemeClr val="bg1"/>
                </a:solidFill>
              </a:rPr>
              <a:t>Соисполнители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50" name="Овал 49"/>
          <p:cNvSpPr/>
          <p:nvPr/>
        </p:nvSpPr>
        <p:spPr>
          <a:xfrm>
            <a:off x="6125561" y="1395818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2114" y="1484471"/>
            <a:ext cx="450824" cy="411114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>
          <a:xfrm>
            <a:off x="188944" y="2181218"/>
            <a:ext cx="870401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FF0000"/>
              </a:buClr>
            </a:pPr>
            <a:r>
              <a:rPr lang="ru-RU" sz="1700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Задача </a:t>
            </a:r>
            <a:r>
              <a:rPr lang="ru-RU" sz="1700" b="1" dirty="0" smtClean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2: </a:t>
            </a:r>
            <a:r>
              <a:rPr lang="ru-RU" sz="1700" b="1" dirty="0">
                <a:solidFill>
                  <a:srgbClr val="44546A">
                    <a:lumMod val="50000"/>
                  </a:srgbClr>
                </a:solidFill>
                <a:latin typeface="Franklin Gothic Book" pitchFamily="34" charset="0"/>
                <a:ea typeface="Times New Roman" panose="02020603050405020304" pitchFamily="18" charset="0"/>
              </a:rPr>
              <a:t>Создание условий для развития форм непосредственного осуществления населением местного самоуправления и участия населения в осуществлении местного самоуправления</a:t>
            </a:r>
          </a:p>
        </p:txBody>
      </p: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1970" y="0"/>
            <a:ext cx="752030" cy="923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Прямоугольник 25"/>
          <p:cNvSpPr/>
          <p:nvPr/>
        </p:nvSpPr>
        <p:spPr>
          <a:xfrm>
            <a:off x="2570456" y="3231590"/>
            <a:ext cx="3260279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Приобретение (изготовление) методических и иных материалов для развития форм  непосредственного  осуществления населением местного самоуправления и участия населения в осуществлении местного самоуправления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567462" y="1454834"/>
            <a:ext cx="1770610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2588690" y="1421069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559" y="1482690"/>
            <a:ext cx="390739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188944" y="1428332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750937" y="1462226"/>
            <a:ext cx="154227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600" b="1" dirty="0" smtClean="0">
                <a:solidFill>
                  <a:schemeClr val="bg1"/>
                </a:solidFill>
              </a:rPr>
              <a:t>Основные мероприятия</a:t>
            </a:r>
            <a:endParaRPr lang="ru-RU" sz="1600" b="1" dirty="0">
              <a:solidFill>
                <a:schemeClr val="bg1"/>
              </a:solidFill>
            </a:endParaRP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938" y="1545962"/>
            <a:ext cx="363500" cy="3635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6090247" y="3101627"/>
            <a:ext cx="2870159" cy="2436048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</a:rPr>
              <a:t>Управление </a:t>
            </a: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</a:rPr>
              <a:t>по вопросам местного самоуправления и обращениям граждан </a:t>
            </a:r>
          </a:p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</a:rPr>
              <a:t>администрации </a:t>
            </a: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</a:rPr>
              <a:t>Нефтеюганского района </a:t>
            </a:r>
          </a:p>
        </p:txBody>
      </p:sp>
      <p:sp>
        <p:nvSpPr>
          <p:cNvPr id="25" name="Пятиугольник 24"/>
          <p:cNvSpPr/>
          <p:nvPr/>
        </p:nvSpPr>
        <p:spPr>
          <a:xfrm>
            <a:off x="240166" y="5667638"/>
            <a:ext cx="8903834" cy="1006627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just"/>
            <a:r>
              <a:rPr lang="ru-RU" sz="1600" dirty="0"/>
              <a:t>Увеличение к</a:t>
            </a:r>
            <a:r>
              <a:rPr lang="ru-RU" sz="1600" dirty="0" smtClean="0"/>
              <a:t>оличества </a:t>
            </a:r>
            <a:r>
              <a:rPr lang="ru-RU" sz="1600" dirty="0"/>
              <a:t>форм непосредственного осуществления местного самоуправления и участия населения в осуществлении местного самоуправления в Нефтеюганском районе и случаев их применения </a:t>
            </a:r>
            <a:r>
              <a:rPr lang="ru-RU" sz="1600" dirty="0" smtClean="0"/>
              <a:t>до 149 ед. </a:t>
            </a:r>
            <a:r>
              <a:rPr lang="ru-RU" sz="1600" dirty="0"/>
              <a:t>к 2030 году</a:t>
            </a:r>
          </a:p>
          <a:p>
            <a:endParaRPr lang="ru-RU" dirty="0"/>
          </a:p>
        </p:txBody>
      </p:sp>
      <p:sp>
        <p:nvSpPr>
          <p:cNvPr id="34" name="TextBox 33"/>
          <p:cNvSpPr txBox="1"/>
          <p:nvPr/>
        </p:nvSpPr>
        <p:spPr>
          <a:xfrm>
            <a:off x="102470" y="-43043"/>
            <a:ext cx="82895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Цель: </a:t>
            </a:r>
            <a:r>
              <a:rPr lang="ru-RU" b="1" dirty="0">
                <a:solidFill>
                  <a:srgbClr val="5B9BD5">
                    <a:lumMod val="50000"/>
                  </a:srgbClr>
                </a:solidFill>
                <a:latin typeface="Franklin Gothic Medium" panose="020B0603020102020204" pitchFamily="34" charset="0"/>
              </a:rPr>
              <a:t>Обеспечение и реализация условий для формирования современного гражданского общества и обеспечение конституционных прав граждан на получение достоверной информации о социально-экономическом развитии Нефтеюганского района</a:t>
            </a:r>
          </a:p>
          <a:p>
            <a:endParaRPr lang="ru-RU" sz="2400" b="1" dirty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4510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Скругленный прямоугольник 26"/>
          <p:cNvSpPr/>
          <p:nvPr/>
        </p:nvSpPr>
        <p:spPr>
          <a:xfrm>
            <a:off x="2531229" y="2377857"/>
            <a:ext cx="3137849" cy="999627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atin typeface="Franklin Gothic Medium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244240" y="2368449"/>
            <a:ext cx="1993422" cy="2997064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atin typeface="Franklin Gothic Medium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6654" y="132053"/>
            <a:ext cx="8433196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Цель: </a:t>
            </a:r>
            <a:r>
              <a:rPr lang="ru-RU" sz="17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Обеспечение и реализация условий для </a:t>
            </a:r>
            <a:r>
              <a:rPr lang="ru-RU" sz="17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формирования </a:t>
            </a:r>
            <a:r>
              <a:rPr lang="ru-RU" sz="17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современного гражданского общества и обеспечение конституционных прав граждан на получение достоверной информации о социально-экономическом развитии Нефтеюганского района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65305" y="2493202"/>
            <a:ext cx="202958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Обеспечение доступа </a:t>
            </a:r>
            <a:r>
              <a:rPr lang="ru-RU" sz="1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граждан к социально, экономически и общественно значимой </a:t>
            </a:r>
            <a:r>
              <a:rPr lang="ru-RU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информации</a:t>
            </a:r>
            <a:endParaRPr lang="ru-RU" sz="800" b="1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4122464144"/>
              </p:ext>
            </p:extLst>
          </p:nvPr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4" name="Прямоугольник 53"/>
          <p:cNvSpPr/>
          <p:nvPr/>
        </p:nvSpPr>
        <p:spPr>
          <a:xfrm>
            <a:off x="244240" y="1820027"/>
            <a:ext cx="870401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FF0000"/>
              </a:buClr>
            </a:pP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Задача 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3: </a:t>
            </a:r>
            <a:r>
              <a:rPr lang="ru-RU" sz="1600" b="1" dirty="0">
                <a:solidFill>
                  <a:srgbClr val="44546A">
                    <a:lumMod val="50000"/>
                  </a:srgbClr>
                </a:solidFill>
                <a:latin typeface="Franklin Gothic Book" pitchFamily="34" charset="0"/>
                <a:ea typeface="Times New Roman" panose="02020603050405020304" pitchFamily="18" charset="0"/>
              </a:rPr>
              <a:t>Обеспечение информационной открытости органов местного самоуправления Нефтеюганского </a:t>
            </a:r>
            <a:r>
              <a:rPr lang="ru-RU" sz="1600" b="1" dirty="0" smtClean="0">
                <a:solidFill>
                  <a:srgbClr val="44546A">
                    <a:lumMod val="50000"/>
                  </a:srgbClr>
                </a:solidFill>
                <a:latin typeface="Franklin Gothic Book" pitchFamily="34" charset="0"/>
                <a:ea typeface="Times New Roman" panose="02020603050405020304" pitchFamily="18" charset="0"/>
              </a:rPr>
              <a:t>района</a:t>
            </a:r>
            <a:endParaRPr lang="ru-RU" sz="1600" b="1" dirty="0">
              <a:solidFill>
                <a:srgbClr val="44546A">
                  <a:lumMod val="50000"/>
                </a:srgbClr>
              </a:solidFill>
              <a:latin typeface="Franklin Gothic Book" pitchFamily="34" charset="0"/>
              <a:ea typeface="Times New Roman" panose="02020603050405020304" pitchFamily="18" charset="0"/>
            </a:endParaRPr>
          </a:p>
        </p:txBody>
      </p: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6153" y="-15073"/>
            <a:ext cx="717847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Прямоугольник 25"/>
          <p:cNvSpPr/>
          <p:nvPr/>
        </p:nvSpPr>
        <p:spPr>
          <a:xfrm>
            <a:off x="2579906" y="2349264"/>
            <a:ext cx="31763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Подготовка и размещение информации в СМИ о социально-экономическом, общественном развитии Нефтеюганского района</a:t>
            </a: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5756286" y="2382250"/>
            <a:ext cx="3199879" cy="3845203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schemeClr val="accent5">
                    <a:lumMod val="50000"/>
                  </a:schemeClr>
                </a:solidFill>
              </a:rPr>
              <a:t>Управление по связям с общественностью администрации Нефтеюганского района (МКУ «Управление по делам администрации Нефтеюганского района»)</a:t>
            </a:r>
          </a:p>
          <a:p>
            <a:pPr algn="ctr"/>
            <a:endParaRPr lang="ru-RU" sz="1100" b="1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ru-RU" sz="1100" b="1" dirty="0">
                <a:solidFill>
                  <a:schemeClr val="accent5">
                    <a:lumMod val="50000"/>
                  </a:schemeClr>
                </a:solidFill>
              </a:rPr>
              <a:t>Департамент образования и молодежной политики Нефтеюганского района</a:t>
            </a:r>
          </a:p>
          <a:p>
            <a:pPr algn="ctr"/>
            <a:endParaRPr lang="ru-RU" sz="1100" b="1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ru-RU" sz="1100" b="1" dirty="0">
                <a:solidFill>
                  <a:schemeClr val="accent5">
                    <a:lumMod val="50000"/>
                  </a:schemeClr>
                </a:solidFill>
              </a:rPr>
              <a:t>Департамент культуры и спорта Нефтеюганского района (МКУ «Управление по обеспечению деятельности учреждений культуры и спорта»;  БУНР РГ «Югорское обозрение»)</a:t>
            </a:r>
          </a:p>
          <a:p>
            <a:pPr algn="ctr"/>
            <a:endParaRPr lang="ru-RU" sz="1100" b="1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ru-RU" sz="1100" b="1" dirty="0">
                <a:solidFill>
                  <a:schemeClr val="accent5">
                    <a:lumMod val="50000"/>
                  </a:schemeClr>
                </a:solidFill>
              </a:rPr>
              <a:t>Департамент строительства и жилищно-коммунального комплекса Нефтеюганского района (МКУ «Управление капитального строительства и жилищно-коммунального комплекса Нефтеюганского района»)</a:t>
            </a:r>
          </a:p>
          <a:p>
            <a:pPr algn="ctr"/>
            <a:endParaRPr lang="ru-RU" sz="1100" b="1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ru-RU" sz="1100" b="1" dirty="0">
                <a:solidFill>
                  <a:schemeClr val="accent5">
                    <a:lumMod val="50000"/>
                  </a:schemeClr>
                </a:solidFill>
              </a:rPr>
              <a:t>МУ «Многофункциональный центр предоставления государственных и муниципальных услуг»</a:t>
            </a: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2502489" y="5365513"/>
            <a:ext cx="3182819" cy="680690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5">
                    <a:lumMod val="75000"/>
                  </a:schemeClr>
                </a:solidFill>
              </a:rPr>
              <a:t>Проведение социологического опроса</a:t>
            </a:r>
            <a:endParaRPr lang="ru-RU" sz="14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2529636" y="3432171"/>
            <a:ext cx="3155672" cy="788832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400" b="1" dirty="0" smtClean="0">
                <a:solidFill>
                  <a:schemeClr val="accent5">
                    <a:lumMod val="75000"/>
                  </a:schemeClr>
                </a:solidFill>
              </a:rPr>
              <a:t>Подготовка и размещение информации в СМИ в рамках муниципального задания</a:t>
            </a:r>
            <a:endParaRPr lang="ru-RU" sz="14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2502489" y="4291129"/>
            <a:ext cx="3182819" cy="1017867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400" b="1" dirty="0" smtClean="0">
                <a:solidFill>
                  <a:schemeClr val="accent5">
                    <a:lumMod val="75000"/>
                  </a:schemeClr>
                </a:solidFill>
              </a:rPr>
              <a:t>Информационно-презентационное обеспечение мероприятий, развитие территориального маркетинга и брендинга</a:t>
            </a:r>
            <a:endParaRPr lang="ru-RU" sz="14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36" name="Рисунок 3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35139" y="6195411"/>
            <a:ext cx="8704015" cy="562222"/>
          </a:xfrm>
          <a:prstGeom prst="rect">
            <a:avLst/>
          </a:prstGeom>
        </p:spPr>
      </p:pic>
      <p:sp>
        <p:nvSpPr>
          <p:cNvPr id="34" name="Прямоугольник 33"/>
          <p:cNvSpPr/>
          <p:nvPr/>
        </p:nvSpPr>
        <p:spPr>
          <a:xfrm>
            <a:off x="2897138" y="1242575"/>
            <a:ext cx="2762146" cy="58949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6266456" y="1216135"/>
            <a:ext cx="2431835" cy="632945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2" name="Прямоугольник 41"/>
          <p:cNvSpPr/>
          <p:nvPr/>
        </p:nvSpPr>
        <p:spPr>
          <a:xfrm>
            <a:off x="3309885" y="1309095"/>
            <a:ext cx="152114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649000" y="1341556"/>
            <a:ext cx="172675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Соисполнители</a:t>
            </a:r>
          </a:p>
        </p:txBody>
      </p:sp>
      <p:sp>
        <p:nvSpPr>
          <p:cNvPr id="48" name="Овал 47"/>
          <p:cNvSpPr/>
          <p:nvPr/>
        </p:nvSpPr>
        <p:spPr>
          <a:xfrm>
            <a:off x="5968359" y="1212191"/>
            <a:ext cx="631128" cy="655255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49" name="Рисунок 4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1044" y="1327037"/>
            <a:ext cx="450824" cy="468938"/>
          </a:xfrm>
          <a:prstGeom prst="rect">
            <a:avLst/>
          </a:prstGeom>
        </p:spPr>
      </p:pic>
      <p:sp>
        <p:nvSpPr>
          <p:cNvPr id="61" name="Прямоугольник 60"/>
          <p:cNvSpPr/>
          <p:nvPr/>
        </p:nvSpPr>
        <p:spPr>
          <a:xfrm>
            <a:off x="556288" y="1240614"/>
            <a:ext cx="1770610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Овал 61"/>
          <p:cNvSpPr/>
          <p:nvPr/>
        </p:nvSpPr>
        <p:spPr>
          <a:xfrm>
            <a:off x="86615" y="1224477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рямоугольник 62"/>
          <p:cNvSpPr/>
          <p:nvPr/>
        </p:nvSpPr>
        <p:spPr>
          <a:xfrm>
            <a:off x="699699" y="1230827"/>
            <a:ext cx="154227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600" b="1" dirty="0" smtClean="0">
                <a:solidFill>
                  <a:schemeClr val="bg1"/>
                </a:solidFill>
              </a:rPr>
              <a:t>Основные мероприятия</a:t>
            </a:r>
            <a:endParaRPr lang="ru-RU" sz="1600" b="1" dirty="0">
              <a:solidFill>
                <a:schemeClr val="bg1"/>
              </a:solidFill>
            </a:endParaRPr>
          </a:p>
        </p:txBody>
      </p:sp>
      <p:pic>
        <p:nvPicPr>
          <p:cNvPr id="64" name="Рисунок 6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305" y="1324248"/>
            <a:ext cx="363500" cy="363500"/>
          </a:xfrm>
          <a:prstGeom prst="rect">
            <a:avLst/>
          </a:prstGeom>
        </p:spPr>
      </p:pic>
      <p:sp>
        <p:nvSpPr>
          <p:cNvPr id="65" name="Овал 64"/>
          <p:cNvSpPr/>
          <p:nvPr/>
        </p:nvSpPr>
        <p:spPr>
          <a:xfrm>
            <a:off x="2562775" y="1250958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2478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004" y="743783"/>
            <a:ext cx="2605745" cy="286699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29144" y="707691"/>
            <a:ext cx="2339057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Увеличение числа жителей Нефтеюганского района, участвующих в мероприятиях, проводимых СО </a:t>
            </a:r>
            <a:r>
              <a:rPr lang="ru-RU" sz="1400" dirty="0" smtClean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НКО, чел.</a:t>
            </a:r>
            <a:endParaRPr lang="ru-RU" sz="1400" dirty="0">
              <a:solidFill>
                <a:schemeClr val="accent5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71482" y="2084806"/>
            <a:ext cx="73490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Franklin Gothic Medium" pitchFamily="34" charset="0"/>
              </a:rPr>
              <a:t>7 435</a:t>
            </a:r>
            <a:endParaRPr lang="ru-RU" sz="1400" dirty="0">
              <a:latin typeface="Franklin Gothic Medium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27663" y="1960754"/>
            <a:ext cx="9928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B050"/>
                </a:solidFill>
                <a:latin typeface="Franklin Gothic Medium" pitchFamily="34" charset="0"/>
              </a:rPr>
              <a:t>8000</a:t>
            </a:r>
            <a:endParaRPr lang="ru-RU" sz="2400" dirty="0">
              <a:solidFill>
                <a:srgbClr val="00B050"/>
              </a:solidFill>
              <a:latin typeface="Franklin Gothic Medium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815" y="1975454"/>
            <a:ext cx="446965" cy="44696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63668" y="2543327"/>
            <a:ext cx="19398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4D009A"/>
                </a:solidFill>
                <a:latin typeface="Franklin Gothic Medium" pitchFamily="34" charset="0"/>
              </a:rPr>
              <a:t>План на 2020 год – </a:t>
            </a:r>
          </a:p>
          <a:p>
            <a:r>
              <a:rPr lang="ru-RU" sz="1400" dirty="0">
                <a:solidFill>
                  <a:srgbClr val="4D009A"/>
                </a:solidFill>
                <a:latin typeface="Franklin Gothic Medium" pitchFamily="34" charset="0"/>
              </a:rPr>
              <a:t> </a:t>
            </a:r>
            <a:r>
              <a:rPr lang="ru-RU" sz="1400" dirty="0" smtClean="0">
                <a:solidFill>
                  <a:srgbClr val="4D009A"/>
                </a:solidFill>
                <a:latin typeface="Franklin Gothic Medium" pitchFamily="34" charset="0"/>
              </a:rPr>
              <a:t>      8 000 чел.</a:t>
            </a:r>
            <a:endParaRPr lang="ru-RU" sz="1400" dirty="0">
              <a:solidFill>
                <a:srgbClr val="4D009A"/>
              </a:solidFill>
              <a:latin typeface="Franklin Gothic Medium" pitchFamily="34" charset="0"/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229145" y="109831"/>
            <a:ext cx="8367623" cy="66404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   Карта результатов</a:t>
            </a:r>
            <a:endParaRPr lang="en-US" sz="2000" b="1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pic>
        <p:nvPicPr>
          <p:cNvPr id="11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7730" y="0"/>
            <a:ext cx="826270" cy="773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98489" y="743782"/>
            <a:ext cx="3437621" cy="2866998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2909558" y="883708"/>
            <a:ext cx="3065460" cy="2600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Общий объём </a:t>
            </a:r>
          </a:p>
          <a:p>
            <a:pPr algn="ctr"/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финансирования</a:t>
            </a:r>
          </a:p>
          <a:p>
            <a:pPr algn="ctr"/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на период до 2030 года, </a:t>
            </a:r>
          </a:p>
          <a:p>
            <a:pPr algn="ctr"/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тыс. рублей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:</a:t>
            </a:r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 </a:t>
            </a:r>
            <a:endParaRPr lang="ru-RU" sz="1600" b="1" dirty="0">
              <a:solidFill>
                <a:schemeClr val="accent5">
                  <a:lumMod val="50000"/>
                </a:schemeClr>
              </a:solidFill>
              <a:latin typeface="Franklin Gothic Medium" pitchFamily="34" charset="0"/>
            </a:endParaRPr>
          </a:p>
          <a:p>
            <a:pPr algn="ctr"/>
            <a:r>
              <a:rPr lang="ru-RU" sz="3500" dirty="0" smtClean="0">
                <a:solidFill>
                  <a:srgbClr val="00B050"/>
                </a:solidFill>
                <a:latin typeface="Franklin Gothic Medium" pitchFamily="34" charset="0"/>
              </a:rPr>
              <a:t>950 070,96</a:t>
            </a:r>
            <a:endParaRPr lang="ru-RU" sz="3500" dirty="0">
              <a:solidFill>
                <a:srgbClr val="00B050"/>
              </a:solidFill>
              <a:latin typeface="Franklin Gothic Medium" pitchFamily="34" charset="0"/>
            </a:endParaRPr>
          </a:p>
          <a:p>
            <a:pPr algn="ctr"/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тыс. рублей, из них:</a:t>
            </a:r>
          </a:p>
          <a:p>
            <a:pPr algn="ctr"/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2020 год  – </a:t>
            </a:r>
            <a:r>
              <a:rPr lang="ru-RU" sz="2000" b="1" dirty="0" smtClean="0">
                <a:solidFill>
                  <a:srgbClr val="00B050"/>
                </a:solidFill>
                <a:latin typeface="Franklin Gothic Medium" pitchFamily="34" charset="0"/>
              </a:rPr>
              <a:t>79 056,00</a:t>
            </a:r>
            <a:endParaRPr lang="ru-RU" sz="2000" b="1" dirty="0">
              <a:solidFill>
                <a:srgbClr val="00B050"/>
              </a:solidFill>
              <a:latin typeface="Franklin Gothic Medium" pitchFamily="34" charset="0"/>
            </a:endParaRPr>
          </a:p>
          <a:p>
            <a:pPr algn="ctr"/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тыс. рублей</a:t>
            </a:r>
            <a:endParaRPr lang="ru-RU" sz="1600" b="1" dirty="0">
              <a:solidFill>
                <a:schemeClr val="accent5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6166298" y="743781"/>
            <a:ext cx="2311131" cy="2819657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6131071" y="773877"/>
            <a:ext cx="24656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Увеличение доли граждан, удовлетворенных услугами СО </a:t>
            </a:r>
            <a:r>
              <a:rPr lang="ru-RU" sz="1400" dirty="0" smtClean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НКО, %.</a:t>
            </a:r>
            <a:endParaRPr lang="ru-RU" sz="1400" dirty="0">
              <a:solidFill>
                <a:schemeClr val="accent5">
                  <a:lumMod val="50000"/>
                </a:schemeClr>
              </a:solidFill>
              <a:latin typeface="Franklin Gothic Medium" pitchFamily="34" charset="0"/>
            </a:endParaRPr>
          </a:p>
          <a:p>
            <a:endParaRPr lang="ru-RU" sz="1400" dirty="0">
              <a:solidFill>
                <a:schemeClr val="accent5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7717341" y="1784498"/>
            <a:ext cx="6409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B050"/>
                </a:solidFill>
                <a:latin typeface="Franklin Gothic Medium" pitchFamily="34" charset="0"/>
              </a:rPr>
              <a:t>70</a:t>
            </a:r>
            <a:endParaRPr lang="ru-RU" sz="2400" dirty="0">
              <a:solidFill>
                <a:srgbClr val="00B050"/>
              </a:solidFill>
              <a:latin typeface="Franklin Gothic Medium" pitchFamily="34" charset="0"/>
            </a:endParaRPr>
          </a:p>
        </p:txBody>
      </p:sp>
      <p:pic>
        <p:nvPicPr>
          <p:cNvPr id="28" name="Рисунок 2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5996" y="1841214"/>
            <a:ext cx="446965" cy="446965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9992" y="3687466"/>
            <a:ext cx="8248285" cy="1609417"/>
          </a:xfrm>
          <a:prstGeom prst="rect">
            <a:avLst/>
          </a:prstGeom>
        </p:spPr>
      </p:pic>
      <p:sp>
        <p:nvSpPr>
          <p:cNvPr id="31" name="Прямоугольник 30"/>
          <p:cNvSpPr/>
          <p:nvPr/>
        </p:nvSpPr>
        <p:spPr>
          <a:xfrm>
            <a:off x="1087032" y="3717327"/>
            <a:ext cx="690328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Увеличение количества форм непосредственного осуществления местного самоуправления и участия населения в осуществлении местного самоуправления в Нефтеюганском районе и случаев их </a:t>
            </a:r>
            <a:r>
              <a:rPr lang="ru-RU" sz="1400" dirty="0" smtClean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применения, ед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. 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2973936" y="4525681"/>
            <a:ext cx="73493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latin typeface="Franklin Gothic Medium" pitchFamily="34" charset="0"/>
              </a:rPr>
              <a:t>141</a:t>
            </a:r>
            <a:endParaRPr lang="ru-RU" sz="1400" dirty="0">
              <a:latin typeface="Franklin Gothic Medium" pitchFamily="34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4524696" y="4492175"/>
            <a:ext cx="10693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00B050"/>
                </a:solidFill>
                <a:latin typeface="Franklin Gothic Medium" pitchFamily="34" charset="0"/>
              </a:rPr>
              <a:t>149</a:t>
            </a:r>
            <a:endParaRPr lang="ru-RU" sz="2400" dirty="0">
              <a:solidFill>
                <a:srgbClr val="00B050"/>
              </a:solidFill>
              <a:latin typeface="Franklin Gothic Medium" pitchFamily="34" charset="0"/>
            </a:endParaRPr>
          </a:p>
        </p:txBody>
      </p:sp>
      <p:pic>
        <p:nvPicPr>
          <p:cNvPr id="34" name="Рисунок 3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532" y="4549190"/>
            <a:ext cx="368756" cy="381924"/>
          </a:xfrm>
          <a:prstGeom prst="rect">
            <a:avLst/>
          </a:prstGeom>
        </p:spPr>
      </p:pic>
      <p:sp>
        <p:nvSpPr>
          <p:cNvPr id="35" name="Прямоугольник 34"/>
          <p:cNvSpPr/>
          <p:nvPr/>
        </p:nvSpPr>
        <p:spPr>
          <a:xfrm>
            <a:off x="3192131" y="4892936"/>
            <a:ext cx="269308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4D009A"/>
                </a:solidFill>
                <a:latin typeface="Franklin Gothic Medium" pitchFamily="34" charset="0"/>
              </a:rPr>
              <a:t>План на 2020 год – 143 ед.</a:t>
            </a:r>
            <a:endParaRPr lang="ru-RU" sz="1400" dirty="0">
              <a:solidFill>
                <a:srgbClr val="4D009A"/>
              </a:solidFill>
              <a:latin typeface="Franklin Gothic Medium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6481421" y="1940224"/>
            <a:ext cx="58831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Franklin Gothic Medium" pitchFamily="34" charset="0"/>
              </a:rPr>
              <a:t>65,2</a:t>
            </a:r>
            <a:endParaRPr lang="ru-RU" sz="1400" dirty="0">
              <a:latin typeface="Franklin Gothic Medium" pitchFamily="34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6539387" y="2576992"/>
            <a:ext cx="177834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4D009A"/>
                </a:solidFill>
                <a:latin typeface="Franklin Gothic Medium" pitchFamily="34" charset="0"/>
              </a:rPr>
              <a:t>План на 2020 год – </a:t>
            </a:r>
          </a:p>
          <a:p>
            <a:r>
              <a:rPr lang="ru-RU" sz="1400" dirty="0">
                <a:solidFill>
                  <a:srgbClr val="4D009A"/>
                </a:solidFill>
                <a:latin typeface="Franklin Gothic Medium" pitchFamily="34" charset="0"/>
              </a:rPr>
              <a:t> </a:t>
            </a:r>
            <a:r>
              <a:rPr lang="ru-RU" sz="1400" dirty="0" smtClean="0">
                <a:solidFill>
                  <a:srgbClr val="4D009A"/>
                </a:solidFill>
                <a:latin typeface="Franklin Gothic Medium" pitchFamily="34" charset="0"/>
              </a:rPr>
              <a:t>      65,5 %</a:t>
            </a:r>
            <a:endParaRPr lang="ru-RU" sz="1400" dirty="0">
              <a:solidFill>
                <a:srgbClr val="4D009A"/>
              </a:solidFill>
              <a:latin typeface="Franklin Gothic Medium" pitchFamily="34" charset="0"/>
            </a:endParaRPr>
          </a:p>
        </p:txBody>
      </p:sp>
      <p:pic>
        <p:nvPicPr>
          <p:cNvPr id="39" name="Рисунок 3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004" y="5331647"/>
            <a:ext cx="8273537" cy="1360517"/>
          </a:xfrm>
          <a:prstGeom prst="rect">
            <a:avLst/>
          </a:prstGeom>
        </p:spPr>
      </p:pic>
      <p:sp>
        <p:nvSpPr>
          <p:cNvPr id="40" name="Прямоугольник 39"/>
          <p:cNvSpPr/>
          <p:nvPr/>
        </p:nvSpPr>
        <p:spPr>
          <a:xfrm>
            <a:off x="1106384" y="5347997"/>
            <a:ext cx="69032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Увеличение доли граждан, </a:t>
            </a:r>
            <a:r>
              <a:rPr lang="ru-RU" sz="1400" dirty="0" smtClean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удовлетворенных информационной открытостью органов местного самоуправления, %</a:t>
            </a:r>
            <a:endParaRPr lang="ru-RU" sz="1400" dirty="0">
              <a:solidFill>
                <a:schemeClr val="accent5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4742916" y="5840898"/>
            <a:ext cx="8511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00B050"/>
                </a:solidFill>
                <a:latin typeface="Franklin Gothic Medium" pitchFamily="34" charset="0"/>
              </a:rPr>
              <a:t>72,0</a:t>
            </a:r>
            <a:endParaRPr lang="ru-RU" sz="2400" dirty="0">
              <a:solidFill>
                <a:srgbClr val="00B050"/>
              </a:solidFill>
              <a:latin typeface="Franklin Gothic Medium" pitchFamily="34" charset="0"/>
            </a:endParaRPr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4200" y="5871217"/>
            <a:ext cx="368756" cy="381924"/>
          </a:xfrm>
          <a:prstGeom prst="rect">
            <a:avLst/>
          </a:prstGeom>
        </p:spPr>
      </p:pic>
      <p:sp>
        <p:nvSpPr>
          <p:cNvPr id="44" name="Прямоугольник 43"/>
          <p:cNvSpPr/>
          <p:nvPr/>
        </p:nvSpPr>
        <p:spPr>
          <a:xfrm>
            <a:off x="3127761" y="6222147"/>
            <a:ext cx="268453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4D009A"/>
                </a:solidFill>
                <a:latin typeface="Franklin Gothic Medium" pitchFamily="34" charset="0"/>
              </a:rPr>
              <a:t>План на 2020 год – 70,5 %</a:t>
            </a:r>
            <a:endParaRPr lang="ru-RU" sz="1400" dirty="0">
              <a:solidFill>
                <a:srgbClr val="4D009A"/>
              </a:solidFill>
              <a:latin typeface="Franklin Gothic Medium" pitchFamily="34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2864256" y="5945364"/>
            <a:ext cx="70075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latin typeface="Franklin Gothic Medium" pitchFamily="34" charset="0"/>
              </a:rPr>
              <a:t>70,2</a:t>
            </a:r>
            <a:endParaRPr lang="ru-RU" sz="1400" dirty="0">
              <a:latin typeface="Franklin Gothic Medium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4436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31139"/>
            <a:ext cx="8367623" cy="72089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   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Финансирование муниципальной программы, тыс. руб.</a:t>
            </a:r>
          </a:p>
        </p:txBody>
      </p:sp>
      <p:pic>
        <p:nvPicPr>
          <p:cNvPr id="5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7730" y="0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2082045"/>
              </p:ext>
            </p:extLst>
          </p:nvPr>
        </p:nvGraphicFramePr>
        <p:xfrm>
          <a:off x="2452411" y="2113029"/>
          <a:ext cx="2532516" cy="220792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5325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61834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dirty="0" smtClean="0">
                        <a:solidFill>
                          <a:schemeClr val="tx1"/>
                        </a:solidFill>
                        <a:effectLst/>
                        <a:latin typeface="Franklin Gothic Medium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0611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Franklin Gothic Medium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0168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Franklin Gothic Medium" pitchFamily="34" charset="0"/>
                          <a:cs typeface="Times New Roman" panose="02020603050405020304" pitchFamily="18" charset="0"/>
                        </a:rPr>
                        <a:t>- бюджет Нефтеюганского района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0611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Franklin Gothic Medium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227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Franklin Gothic Medium" pitchFamily="34" charset="0"/>
                          <a:cs typeface="Times New Roman" panose="02020603050405020304" pitchFamily="18" charset="0"/>
                        </a:rPr>
                        <a:t>- иные</a:t>
                      </a:r>
                      <a:r>
                        <a:rPr lang="ru-RU" sz="1400" b="0" baseline="0" dirty="0" smtClean="0">
                          <a:solidFill>
                            <a:schemeClr val="tx1"/>
                          </a:solidFill>
                          <a:effectLst/>
                          <a:latin typeface="Franklin Gothic Medium" pitchFamily="34" charset="0"/>
                          <a:cs typeface="Times New Roman" panose="02020603050405020304" pitchFamily="18" charset="0"/>
                        </a:rPr>
                        <a:t> источники</a:t>
                      </a:r>
                      <a:endParaRPr lang="ru-RU" sz="1400" b="0" dirty="0" smtClean="0">
                        <a:solidFill>
                          <a:schemeClr val="tx1"/>
                        </a:solidFill>
                        <a:effectLst/>
                        <a:latin typeface="Franklin Gothic Medium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611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Franklin Gothic Medium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240932" y="2865323"/>
            <a:ext cx="12355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Franklin Gothic Medium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57 070,70</a:t>
            </a:r>
          </a:p>
        </p:txBody>
      </p:sp>
      <p:graphicFrame>
        <p:nvGraphicFramePr>
          <p:cNvPr id="8" name="Диаграмма 7">
            <a:extLst>
              <a:ext uri="{FF2B5EF4-FFF2-40B4-BE49-F238E27FC236}">
                <a16:creationId xmlns:a16="http://schemas.microsoft.com/office/drawing/2014/main" xmlns="" id="{422B0A89-D7F0-4A1C-8806-D4ABFB9F814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7921833"/>
              </p:ext>
            </p:extLst>
          </p:nvPr>
        </p:nvGraphicFramePr>
        <p:xfrm>
          <a:off x="4207441" y="1152861"/>
          <a:ext cx="5409744" cy="47318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894606" y="2882988"/>
            <a:ext cx="310550" cy="33400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894606" y="3661632"/>
            <a:ext cx="310550" cy="3340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240932" y="3613958"/>
            <a:ext cx="12355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Franklin Gothic Medium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22 485,30</a:t>
            </a:r>
          </a:p>
        </p:txBody>
      </p:sp>
    </p:spTree>
    <p:extLst>
      <p:ext uri="{BB962C8B-B14F-4D97-AF65-F5344CB8AC3E}">
        <p14:creationId xmlns:p14="http://schemas.microsoft.com/office/powerpoint/2010/main" val="1533378324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3020</TotalTime>
  <Words>667</Words>
  <Application>Microsoft Office PowerPoint</Application>
  <PresentationFormat>Экран (4:3)</PresentationFormat>
  <Paragraphs>99</Paragraphs>
  <Slides>7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8" baseType="lpstr">
      <vt:lpstr>Arial</vt:lpstr>
      <vt:lpstr>Calibri</vt:lpstr>
      <vt:lpstr>Franklin Gothic Book</vt:lpstr>
      <vt:lpstr>Franklin Gothic Demi</vt:lpstr>
      <vt:lpstr>Franklin Gothic Heavy</vt:lpstr>
      <vt:lpstr>Franklin Gothic Medium</vt:lpstr>
      <vt:lpstr>FrankRuehl</vt:lpstr>
      <vt:lpstr>Times New Roman</vt:lpstr>
      <vt:lpstr>Trebuchet MS</vt:lpstr>
      <vt:lpstr>Wingdings 3</vt:lpstr>
      <vt:lpstr>Грань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Тимергазина Регина Разиловна</cp:lastModifiedBy>
  <cp:revision>340</cp:revision>
  <cp:lastPrinted>2019-11-12T09:47:48Z</cp:lastPrinted>
  <dcterms:created xsi:type="dcterms:W3CDTF">2018-09-04T12:10:47Z</dcterms:created>
  <dcterms:modified xsi:type="dcterms:W3CDTF">2019-12-02T07:13:54Z</dcterms:modified>
</cp:coreProperties>
</file>