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9144000" cy="6858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90" d="100"/>
          <a:sy n="90" d="100"/>
        </p:scale>
        <p:origin x="1836" y="84"/>
      </p:cViewPr>
      <p:guideLst>
        <p:guide pos="1003" orient="horz"/>
        <p:guide pos="476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presProps" Target="presProps.xml" /><Relationship Id="rId11" Type="http://schemas.openxmlformats.org/officeDocument/2006/relationships/tableStyles" Target="tableStyles.xml" /><Relationship Id="rId12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543675" y="365125"/>
            <a:ext cx="1971675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628650" y="365125"/>
            <a:ext cx="5800725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286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291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1" y="365126"/>
            <a:ext cx="78867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29842" y="2505074"/>
            <a:ext cx="3868340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29150" y="2505074"/>
            <a:ext cx="3887391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chemeClr val="bg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E7815E-F7B8-4E93-9F6C-89F6C3C8DBB8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0837FF7-5919-41BF-8DD0-96FAEA1BD99B}" type="slidenum">
              <a:rPr lang="en-US"/>
              <a:t/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 bwMode="auto"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2400" b="1">
                <a:solidFill>
                  <a:srgbClr val="002060"/>
                </a:solidFill>
                <a:latin typeface="Franklin Gothic Medium"/>
              </a:rPr>
              <a:t>Публичная декларация</a:t>
            </a:r>
            <a:br>
              <a:rPr lang="ru-RU" sz="2400" b="1">
                <a:solidFill>
                  <a:srgbClr val="002060"/>
                </a:solidFill>
                <a:latin typeface="Franklin Gothic Medium"/>
              </a:rPr>
            </a:br>
            <a:r>
              <a:rPr lang="ru-RU" sz="2400" b="1">
                <a:solidFill>
                  <a:srgbClr val="002060"/>
                </a:solidFill>
                <a:latin typeface="Franklin Gothic Medium"/>
              </a:rPr>
              <a:t>муниципальной программы Нефтеюганского района</a:t>
            </a:r>
            <a:endParaRPr lang="en-US" sz="2400" b="1">
              <a:solidFill>
                <a:srgbClr val="002060"/>
              </a:solidFill>
              <a:latin typeface="Franklin Gothic Medium"/>
            </a:endParaRPr>
          </a:p>
        </p:txBody>
      </p:sp>
      <p:grpSp>
        <p:nvGrpSpPr>
          <p:cNvPr id="5" name="Группа 4"/>
          <p:cNvGrpSpPr/>
          <p:nvPr/>
        </p:nvGrpSpPr>
        <p:grpSpPr bwMode="auto"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8" name="Title 1"/>
          <p:cNvSpPr txBox="1"/>
          <p:nvPr/>
        </p:nvSpPr>
        <p:spPr bwMode="auto"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br>
              <a:rPr lang="en-US" sz="2400" b="1">
                <a:solidFill>
                  <a:schemeClr val="accent5">
                    <a:lumMod val="50000"/>
                  </a:schemeClr>
                </a:solidFill>
                <a:latin typeface="Franklin Gothic Medium"/>
              </a:rPr>
            </a:br>
            <a:endParaRPr lang="en-US" sz="2400" b="1">
              <a:solidFill>
                <a:schemeClr val="accent5">
                  <a:lumMod val="50000"/>
                </a:schemeClr>
              </a:solidFill>
              <a:latin typeface="Franklin Gothic Medium"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64820" y="77189"/>
            <a:ext cx="1365661" cy="188817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947651" y="3573738"/>
            <a:ext cx="7721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«Улучшение условий </a:t>
            </a:r>
            <a:r>
              <a:rPr lang="ru-RU" sz="24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24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охраны труда, содействие занятости </a:t>
            </a:r>
            <a:r>
              <a:rPr lang="ru-RU" sz="24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»</a:t>
            </a:r>
            <a:endParaRPr lang="ru-RU" sz="24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 bwMode="auto">
          <a:xfrm>
            <a:off x="647701" y="2726699"/>
            <a:ext cx="2295857" cy="100902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>
                <a:solidFill>
                  <a:schemeClr val="tx2">
                    <a:lumMod val="50000"/>
                  </a:schemeClr>
                </a:solidFill>
                <a:latin typeface="Franklin Gothic Medium"/>
              </a:rPr>
              <a:t>Соисполнители</a:t>
            </a:r>
            <a:endParaRPr lang="ru-RU">
              <a:solidFill>
                <a:schemeClr val="tx2">
                  <a:lumMod val="50000"/>
                </a:schemeClr>
              </a:solidFill>
              <a:latin typeface="Franklin Gothic Medium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681005" y="1344388"/>
            <a:ext cx="2262553" cy="93231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>
                <a:solidFill>
                  <a:schemeClr val="tx2">
                    <a:lumMod val="50000"/>
                  </a:schemeClr>
                </a:solidFill>
                <a:latin typeface="Franklin Gothic Medium"/>
              </a:rPr>
              <a:t>Ответственный исполнитель</a:t>
            </a:r>
            <a:endParaRPr/>
          </a:p>
        </p:txBody>
      </p:sp>
      <p:sp>
        <p:nvSpPr>
          <p:cNvPr id="8" name="Title 1"/>
          <p:cNvSpPr txBox="1"/>
          <p:nvPr/>
        </p:nvSpPr>
        <p:spPr bwMode="auto">
          <a:xfrm>
            <a:off x="93385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800" b="1">
                <a:solidFill>
                  <a:schemeClr val="accent1">
                    <a:lumMod val="50000"/>
                  </a:schemeClr>
                </a:solidFill>
                <a:latin typeface="Franklin Gothic Medium"/>
              </a:rPr>
              <a:t>Ответственный исполнитель (соисполнители ) муниципальной программы</a:t>
            </a:r>
            <a:endParaRPr lang="en-US" sz="2800" b="1">
              <a:solidFill>
                <a:schemeClr val="accent1">
                  <a:lumMod val="50000"/>
                </a:schemeClr>
              </a:solidFill>
              <a:latin typeface="Franklin Gothic Medium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000" b="1">
                <a:solidFill>
                  <a:schemeClr val="tx2">
                    <a:lumMod val="50000"/>
                  </a:schemeClr>
                </a:solidFill>
                <a:latin typeface="Franklin Gothic Book"/>
              </a:rPr>
              <a:t> </a:t>
            </a:r>
            <a:endParaRPr lang="ru-RU" sz="2000" b="1">
              <a:solidFill>
                <a:schemeClr val="tx2">
                  <a:lumMod val="50000"/>
                </a:schemeClr>
              </a:solidFill>
              <a:latin typeface="Franklin Gothic Book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3283203" y="1471222"/>
            <a:ext cx="5572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>
                <a:solidFill>
                  <a:schemeClr val="tx2">
                    <a:lumMod val="50000"/>
                  </a:schemeClr>
                </a:solidFill>
                <a:latin typeface="Franklin Gothic Medium"/>
              </a:rPr>
              <a:t>Отдел социально-трудовых отношений администрации Нефтеюганского района</a:t>
            </a:r>
            <a:endParaRPr lang="ru-RU">
              <a:solidFill>
                <a:schemeClr val="tx2">
                  <a:lumMod val="50000"/>
                </a:schemeClr>
              </a:solidFill>
              <a:latin typeface="Franklin Gothic Medium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178181" y="2808164"/>
            <a:ext cx="578279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>
                <a:solidFill>
                  <a:schemeClr val="tx2">
                    <a:lumMod val="50000"/>
                  </a:schemeClr>
                </a:solidFill>
                <a:latin typeface="Franklin Gothic Medium"/>
              </a:rPr>
              <a:t>Отдел по делам молодежи </a:t>
            </a:r>
            <a:r>
              <a:rPr lang="ru-RU">
                <a:solidFill>
                  <a:srgbClr val="44546A">
                    <a:lumMod val="50000"/>
                  </a:srgbClr>
                </a:solidFill>
                <a:latin typeface="Franklin Gothic Medium"/>
              </a:rPr>
              <a:t>администрации </a:t>
            </a:r>
            <a:r>
              <a:rPr lang="ru-RU">
                <a:solidFill>
                  <a:srgbClr val="44546A">
                    <a:lumMod val="50000"/>
                  </a:srgbClr>
                </a:solidFill>
                <a:latin typeface="Franklin Gothic Medium"/>
              </a:rPr>
              <a:t>Нефтеюганского </a:t>
            </a:r>
            <a:r>
              <a:rPr lang="ru-RU">
                <a:solidFill>
                  <a:srgbClr val="44546A">
                    <a:lumMod val="50000"/>
                  </a:srgbClr>
                </a:solidFill>
                <a:latin typeface="Franklin Gothic Medium"/>
              </a:rPr>
              <a:t>района                                                                                                        Департамент образования Нефтеюганского района                                                      Департамент культуры и спорта Нефтеюганского района                                                                                                Дума Нефтеюганского района  </a:t>
            </a:r>
            <a:endParaRPr/>
          </a:p>
          <a:p>
            <a:pPr lvl="0">
              <a:defRPr/>
            </a:pPr>
            <a:r>
              <a:rPr lang="ru-RU">
                <a:solidFill>
                  <a:srgbClr val="44546A">
                    <a:lumMod val="50000"/>
                  </a:srgbClr>
                </a:solidFill>
                <a:latin typeface="Franklin Gothic Medium"/>
              </a:rPr>
              <a:t>Контрольно-счетная палата Нефтеюганского района                                               </a:t>
            </a:r>
            <a:endParaRPr lang="ru-RU">
              <a:solidFill>
                <a:srgbClr val="44546A">
                  <a:lumMod val="50000"/>
                </a:srgbClr>
              </a:solidFill>
              <a:latin typeface="Franklin Gothic Medium"/>
            </a:endParaRPr>
          </a:p>
          <a:p>
            <a:pPr>
              <a:defRPr/>
            </a:pPr>
            <a:r>
              <a:rPr lang="ru-RU">
                <a:solidFill>
                  <a:schemeClr val="tx2">
                    <a:lumMod val="50000"/>
                  </a:schemeClr>
                </a:solidFill>
                <a:latin typeface="Franklin Gothic Medium"/>
              </a:rPr>
              <a:t>Администрации городского и сельских поселений Нефтеюганского района </a:t>
            </a:r>
            <a:endParaRPr/>
          </a:p>
        </p:txBody>
      </p:sp>
      <p:grpSp>
        <p:nvGrpSpPr>
          <p:cNvPr id="35" name="Группа 34"/>
          <p:cNvGrpSpPr/>
          <p:nvPr/>
        </p:nvGrpSpPr>
        <p:grpSpPr bwMode="auto">
          <a:xfrm>
            <a:off x="93385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134709" y="67598"/>
            <a:ext cx="910394" cy="98121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/>
          <p:nvPr/>
        </p:nvSpPr>
        <p:spPr bwMode="auto"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800" b="1">
                <a:solidFill>
                  <a:schemeClr val="accent1">
                    <a:lumMod val="50000"/>
                  </a:schemeClr>
                </a:solidFill>
                <a:latin typeface="Franklin Gothic Medium"/>
              </a:rPr>
              <a:t>Цели и задачи муниципальной программы</a:t>
            </a:r>
            <a:endParaRPr lang="en-US" sz="2800" b="1">
              <a:solidFill>
                <a:schemeClr val="accent1">
                  <a:lumMod val="50000"/>
                </a:schemeClr>
              </a:solidFill>
              <a:latin typeface="Franklin Gothic Medium"/>
            </a:endParaRPr>
          </a:p>
        </p:txBody>
      </p:sp>
      <p:sp>
        <p:nvSpPr>
          <p:cNvPr id="9" name="Объект 2"/>
          <p:cNvSpPr txBox="1"/>
          <p:nvPr/>
        </p:nvSpPr>
        <p:spPr bwMode="auto">
          <a:xfrm>
            <a:off x="2779142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  <a:defRPr/>
            </a:pPr>
            <a:endParaRPr lang="ru-RU" sz="2000">
              <a:solidFill>
                <a:schemeClr val="tx2">
                  <a:lumMod val="50000"/>
                </a:schemeClr>
              </a:solidFill>
              <a:latin typeface="Franklin Gothic Medium"/>
            </a:endParaRPr>
          </a:p>
        </p:txBody>
      </p:sp>
      <p:grpSp>
        <p:nvGrpSpPr>
          <p:cNvPr id="7" name="Группа 6"/>
          <p:cNvGrpSpPr/>
          <p:nvPr/>
        </p:nvGrpSpPr>
        <p:grpSpPr bwMode="auto">
          <a:xfrm>
            <a:off x="2343262" y="1694767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 bwMode="auto">
            <a:xfrm>
              <a:off x="2147276" y="1700808"/>
              <a:ext cx="192476" cy="299892"/>
            </a:xfrm>
            <a:prstGeom prst="chevron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 bwMode="auto">
            <a:xfrm>
              <a:off x="2291292" y="1700808"/>
              <a:ext cx="192476" cy="299892"/>
            </a:xfrm>
            <a:prstGeom prst="chevron">
              <a:avLst>
                <a:gd name="adj" fmla="val 50000"/>
              </a:avLst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 bwMode="auto">
          <a:xfrm>
            <a:off x="454241" y="158134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>
                <a:solidFill>
                  <a:schemeClr val="accent1">
                    <a:lumMod val="50000"/>
                  </a:schemeClr>
                </a:solidFill>
                <a:latin typeface="Franklin Gothic Heavy"/>
              </a:rPr>
              <a:t>1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1251116" y="1613880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1">
                    <a:lumMod val="50000"/>
                  </a:schemeClr>
                </a:solidFill>
                <a:latin typeface="Franklin Gothic Heavy"/>
              </a:rPr>
              <a:t>ЦЕЛЬ</a:t>
            </a:r>
            <a:endParaRPr/>
          </a:p>
        </p:txBody>
      </p:sp>
      <p:grpSp>
        <p:nvGrpSpPr>
          <p:cNvPr id="42" name="Группа 41"/>
          <p:cNvGrpSpPr/>
          <p:nvPr/>
        </p:nvGrpSpPr>
        <p:grpSpPr bwMode="auto"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4" name="Овал 13"/>
          <p:cNvSpPr/>
          <p:nvPr/>
        </p:nvSpPr>
        <p:spPr bwMode="auto">
          <a:xfrm>
            <a:off x="450782" y="3336839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>
                <a:solidFill>
                  <a:schemeClr val="accent1">
                    <a:lumMod val="50000"/>
                  </a:schemeClr>
                </a:solidFill>
                <a:latin typeface="Franklin Gothic Heavy"/>
              </a:rPr>
              <a:t>1</a:t>
            </a:r>
            <a:endParaRPr/>
          </a:p>
        </p:txBody>
      </p:sp>
      <p:sp>
        <p:nvSpPr>
          <p:cNvPr id="15" name="Овал 14"/>
          <p:cNvSpPr/>
          <p:nvPr/>
        </p:nvSpPr>
        <p:spPr bwMode="auto">
          <a:xfrm>
            <a:off x="454241" y="447622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>
                <a:solidFill>
                  <a:schemeClr val="accent1">
                    <a:lumMod val="50000"/>
                  </a:schemeClr>
                </a:solidFill>
                <a:latin typeface="Franklin Gothic Heavy"/>
              </a:rPr>
              <a:t>2</a:t>
            </a:r>
            <a:endParaRPr lang="ru-RU" sz="2000">
              <a:solidFill>
                <a:schemeClr val="accent1">
                  <a:lumMod val="50000"/>
                </a:schemeClr>
              </a:solidFill>
              <a:latin typeface="Franklin Gothic Heavy"/>
            </a:endParaRPr>
          </a:p>
        </p:txBody>
      </p:sp>
      <p:sp>
        <p:nvSpPr>
          <p:cNvPr id="16" name="TextBox 15"/>
          <p:cNvSpPr txBox="1"/>
          <p:nvPr/>
        </p:nvSpPr>
        <p:spPr bwMode="auto">
          <a:xfrm>
            <a:off x="1233082" y="3404773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1">
                    <a:lumMod val="50000"/>
                  </a:schemeClr>
                </a:solidFill>
                <a:latin typeface="Franklin Gothic Heavy"/>
              </a:rPr>
              <a:t>ЗАДАЧА</a:t>
            </a:r>
            <a:endParaRPr lang="ru-RU" sz="2400">
              <a:solidFill>
                <a:schemeClr val="accent1">
                  <a:lumMod val="50000"/>
                </a:schemeClr>
              </a:solidFill>
              <a:latin typeface="Franklin Gothic Heavy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1185304" y="4559744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1">
                    <a:lumMod val="50000"/>
                  </a:schemeClr>
                </a:solidFill>
                <a:latin typeface="Franklin Gothic Heavy"/>
              </a:rPr>
              <a:t>ЗАДАЧА</a:t>
            </a:r>
            <a:endParaRPr lang="ru-RU" sz="2400">
              <a:solidFill>
                <a:schemeClr val="accent1">
                  <a:lumMod val="50000"/>
                </a:schemeClr>
              </a:solidFill>
              <a:latin typeface="Franklin Gothic Heavy"/>
            </a:endParaRPr>
          </a:p>
        </p:txBody>
      </p:sp>
      <p:grpSp>
        <p:nvGrpSpPr>
          <p:cNvPr id="21" name="Группа 20"/>
          <p:cNvGrpSpPr/>
          <p:nvPr/>
        </p:nvGrpSpPr>
        <p:grpSpPr bwMode="auto">
          <a:xfrm>
            <a:off x="2641177" y="4642480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2" name="Нашивка 65"/>
            <p:cNvSpPr/>
            <p:nvPr/>
          </p:nvSpPr>
          <p:spPr bwMode="auto">
            <a:xfrm>
              <a:off x="2147276" y="1700808"/>
              <a:ext cx="192476" cy="299892"/>
            </a:xfrm>
            <a:prstGeom prst="chevron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 bwMode="auto">
            <a:xfrm>
              <a:off x="2291292" y="1700808"/>
              <a:ext cx="192476" cy="299892"/>
            </a:xfrm>
            <a:prstGeom prst="chevron">
              <a:avLst>
                <a:gd name="adj" fmla="val 50000"/>
              </a:avLst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/>
          <p:nvPr/>
        </p:nvSpPr>
        <p:spPr bwMode="auto">
          <a:xfrm>
            <a:off x="3285467" y="3087410"/>
            <a:ext cx="5477774" cy="13228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>
                <a:latin typeface="Franklin Gothic Book"/>
              </a:rPr>
              <a:t>Реализация предупредительных мер, направленных на улучшение условий труда работников, снижение уровня производственного травматизма и профессиональной заболеваемости</a:t>
            </a:r>
            <a:endParaRPr/>
          </a:p>
        </p:txBody>
      </p:sp>
      <p:sp>
        <p:nvSpPr>
          <p:cNvPr id="25" name="Объект 2"/>
          <p:cNvSpPr txBox="1"/>
          <p:nvPr/>
        </p:nvSpPr>
        <p:spPr bwMode="auto">
          <a:xfrm>
            <a:off x="3131568" y="4249656"/>
            <a:ext cx="5477774" cy="643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  <a:defRPr/>
            </a:pPr>
            <a:endParaRPr lang="ru-RU" sz="2000" b="1">
              <a:solidFill>
                <a:schemeClr val="tx2">
                  <a:lumMod val="50000"/>
                </a:schemeClr>
              </a:solidFill>
              <a:latin typeface="Franklin Gothic Book"/>
              <a:ea typeface="Times New Roman"/>
            </a:endParaRP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 bwMode="auto">
          <a:xfrm>
            <a:off x="3150113" y="1500205"/>
            <a:ext cx="5440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b="1" i="1">
                <a:solidFill>
                  <a:schemeClr val="accent6"/>
                </a:solidFill>
                <a:latin typeface="Franklin Gothic Book"/>
              </a:rPr>
              <a:t> </a:t>
            </a:r>
            <a:r>
              <a:rPr lang="ru-RU" b="1">
                <a:latin typeface="Franklin Gothic Book"/>
              </a:rPr>
              <a:t>Обеспечение </a:t>
            </a:r>
            <a:r>
              <a:rPr lang="ru-RU" b="1">
                <a:latin typeface="Franklin Gothic Book"/>
              </a:rPr>
              <a:t>государственных гарантий в области содействия занятости населения, защиты от безработицы, улучшение условий охраны труда на  территории Нефтеюганского </a:t>
            </a:r>
            <a:r>
              <a:rPr lang="ru-RU" b="1">
                <a:latin typeface="Franklin Gothic Book"/>
              </a:rPr>
              <a:t>района</a:t>
            </a:r>
            <a:endParaRPr/>
          </a:p>
        </p:txBody>
      </p:sp>
      <p:grpSp>
        <p:nvGrpSpPr>
          <p:cNvPr id="47" name="Группа 46"/>
          <p:cNvGrpSpPr/>
          <p:nvPr/>
        </p:nvGrpSpPr>
        <p:grpSpPr bwMode="auto">
          <a:xfrm>
            <a:off x="2641177" y="3485660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48" name="Нашивка 65"/>
            <p:cNvSpPr/>
            <p:nvPr/>
          </p:nvSpPr>
          <p:spPr bwMode="auto">
            <a:xfrm>
              <a:off x="2147276" y="1700808"/>
              <a:ext cx="192476" cy="299892"/>
            </a:xfrm>
            <a:prstGeom prst="chevron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9" name="Нашивка 66"/>
            <p:cNvSpPr/>
            <p:nvPr/>
          </p:nvSpPr>
          <p:spPr bwMode="auto">
            <a:xfrm>
              <a:off x="2291292" y="1700808"/>
              <a:ext cx="192476" cy="299892"/>
            </a:xfrm>
            <a:prstGeom prst="chevron">
              <a:avLst>
                <a:gd name="adj" fmla="val 50000"/>
              </a:avLst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61" name="Объект 2"/>
          <p:cNvSpPr txBox="1"/>
          <p:nvPr/>
        </p:nvSpPr>
        <p:spPr bwMode="auto">
          <a:xfrm>
            <a:off x="3271279" y="4427222"/>
            <a:ext cx="5477774" cy="643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>
                <a:latin typeface="Franklin Gothic Book"/>
              </a:rPr>
              <a:t>Участие в обеспечении реализации единой государственной политики в сфере труда и занятости.</a:t>
            </a:r>
            <a:endParaRPr lang="ru-RU" sz="1800" b="1">
              <a:latin typeface="Franklin Gothic Book"/>
            </a:endParaRPr>
          </a:p>
          <a:p>
            <a:pPr lvl="0" algn="just">
              <a:lnSpc>
                <a:spcPct val="100000"/>
              </a:lnSpc>
              <a:buClr>
                <a:srgbClr val="FF0000"/>
              </a:buClr>
              <a:defRPr/>
            </a:pPr>
            <a:endParaRPr lang="ru-RU" sz="2000" b="1">
              <a:solidFill>
                <a:schemeClr val="tx2">
                  <a:lumMod val="50000"/>
                </a:schemeClr>
              </a:solidFill>
              <a:latin typeface="Franklin Gothic Book"/>
              <a:ea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 bwMode="auto">
          <a:xfrm>
            <a:off x="136654" y="132053"/>
            <a:ext cx="843319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100" b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Цель: </a:t>
            </a:r>
            <a:r>
              <a:rPr lang="ru-RU" sz="1600" b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Обеспечение </a:t>
            </a:r>
            <a:r>
              <a:rPr lang="ru-RU" sz="1600" b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государственных гарантий в области содействия занятости населения, защиты от безработицы, улучшение условий охраны труда на  территории Нефтеюганского </a:t>
            </a:r>
            <a:r>
              <a:rPr lang="ru-RU" sz="1600" b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района</a:t>
            </a:r>
            <a:endParaRPr lang="ru-RU" sz="1600" b="1">
              <a:solidFill>
                <a:schemeClr val="accent1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3980831" y="1971855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6556980" y="1966370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4380688" y="206163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chemeClr val="bg1"/>
                </a:solidFill>
              </a:rPr>
              <a:t>Направление</a:t>
            </a:r>
            <a:endParaRPr/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6916346" y="1971855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Ответственные </a:t>
            </a:r>
            <a:endParaRPr lang="en-US" sz="1600" b="1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исполнители</a:t>
            </a:r>
            <a:endParaRPr/>
          </a:p>
        </p:txBody>
      </p:sp>
      <p:sp>
        <p:nvSpPr>
          <p:cNvPr id="50" name="Овал 49"/>
          <p:cNvSpPr/>
          <p:nvPr/>
        </p:nvSpPr>
        <p:spPr bwMode="auto">
          <a:xfrm>
            <a:off x="6230487" y="1994050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302275" y="2075377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 bwMode="auto">
          <a:xfrm>
            <a:off x="364028" y="1055620"/>
            <a:ext cx="849506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Задача 1  </a:t>
            </a:r>
            <a:r>
              <a:rPr lang="ru-RU" sz="1600" b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Реализация предупредительных мер, направленных на улучшение </a:t>
            </a:r>
            <a:r>
              <a:rPr lang="ru-RU" sz="1600" b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условий </a:t>
            </a:r>
            <a:r>
              <a:rPr lang="ru-RU" sz="1600" b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труда работников, снижение уровня производственного травматизма и профессиональной заболеваемости</a:t>
            </a:r>
            <a:endParaRPr/>
          </a:p>
          <a:p>
            <a:pPr lvl="0">
              <a:defRPr/>
            </a:pPr>
            <a:endParaRPr lang="ru-RU" b="1">
              <a:solidFill>
                <a:schemeClr val="accent1">
                  <a:lumMod val="50000"/>
                </a:schemeClr>
              </a:solidFill>
              <a:latin typeface="Franklin Gothic Book"/>
            </a:endParaRPr>
          </a:p>
        </p:txBody>
      </p:sp>
      <p:grpSp>
        <p:nvGrpSpPr>
          <p:cNvPr id="2" name="Группа 33"/>
          <p:cNvGrpSpPr/>
          <p:nvPr/>
        </p:nvGrpSpPr>
        <p:grpSpPr bwMode="auto">
          <a:xfrm>
            <a:off x="271215" y="973035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8322421" y="773920"/>
            <a:ext cx="680484" cy="79191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 bwMode="auto">
          <a:xfrm>
            <a:off x="1024793" y="1986804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 bwMode="auto">
          <a:xfrm>
            <a:off x="3456254" y="1971725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555725" y="2036306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 bwMode="auto">
          <a:xfrm>
            <a:off x="562291" y="1950288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1440717" y="2086412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Мероприятия</a:t>
            </a:r>
            <a:endParaRPr/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32222" y="2059878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 bwMode="auto">
          <a:xfrm>
            <a:off x="6440630" y="4141250"/>
            <a:ext cx="2418459" cy="92089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Дума Нефтеюганского района </a:t>
            </a:r>
            <a:endParaRPr/>
          </a:p>
        </p:txBody>
      </p:sp>
      <p:sp>
        <p:nvSpPr>
          <p:cNvPr id="34" name="Скругленный прямоугольник 33"/>
          <p:cNvSpPr/>
          <p:nvPr/>
        </p:nvSpPr>
        <p:spPr bwMode="auto">
          <a:xfrm>
            <a:off x="3382718" y="2936942"/>
            <a:ext cx="2858738" cy="75728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>
                <a:solidFill>
                  <a:srgbClr val="002060"/>
                </a:solidFill>
                <a:latin typeface="Times New Roman"/>
                <a:cs typeface="Times New Roman"/>
              </a:rPr>
              <a:t>Организация проведения муниципальных конкурсов в сфере охраны труда</a:t>
            </a:r>
            <a:endParaRPr/>
          </a:p>
        </p:txBody>
      </p:sp>
      <p:sp>
        <p:nvSpPr>
          <p:cNvPr id="40" name="Скругленный прямоугольник 39"/>
          <p:cNvSpPr/>
          <p:nvPr/>
        </p:nvSpPr>
        <p:spPr bwMode="auto">
          <a:xfrm>
            <a:off x="3382718" y="3930636"/>
            <a:ext cx="2858738" cy="113150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>
                <a:solidFill>
                  <a:srgbClr val="002060"/>
                </a:solidFill>
                <a:latin typeface="Times New Roman"/>
                <a:cs typeface="Times New Roman"/>
              </a:rPr>
              <a:t>Обеспечение проведения в установленном порядке обучения по охране труда руководителей и специалистов организаций муниципальной формы собственности</a:t>
            </a:r>
            <a:endParaRPr/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>
            <a:off x="271215" y="3348353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buClr>
                <a:srgbClr val="FF0000"/>
              </a:buClr>
              <a:defRPr/>
            </a:pP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Обеспечение безопасности и создание благоприятных условий труда работающих</a:t>
            </a:r>
            <a:endParaRPr/>
          </a:p>
        </p:txBody>
      </p:sp>
      <p:sp>
        <p:nvSpPr>
          <p:cNvPr id="27" name="Скругленный прямоугольник 26"/>
          <p:cNvSpPr/>
          <p:nvPr/>
        </p:nvSpPr>
        <p:spPr bwMode="auto">
          <a:xfrm>
            <a:off x="6411569" y="2829044"/>
            <a:ext cx="2418459" cy="94437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Отдел социально-трудовых отношений администрации Нефтеюганского района</a:t>
            </a:r>
            <a:endParaRPr/>
          </a:p>
        </p:txBody>
      </p:sp>
      <p:sp>
        <p:nvSpPr>
          <p:cNvPr id="26" name="Скругленный прямоугольник 25"/>
          <p:cNvSpPr/>
          <p:nvPr/>
        </p:nvSpPr>
        <p:spPr bwMode="auto">
          <a:xfrm>
            <a:off x="2955851" y="5325680"/>
            <a:ext cx="3238741" cy="104643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>
                <a:solidFill>
                  <a:srgbClr val="002060"/>
                </a:solidFill>
                <a:latin typeface="Times New Roman"/>
                <a:cs typeface="Times New Roman"/>
              </a:rPr>
              <a:t>Обеспечение проведения специальной оценки условий труда и оценки профессиональных рисков на рабочих местах в организациях муниципальной формы </a:t>
            </a:r>
            <a:r>
              <a:rPr lang="ru-RU" sz="1200" b="1">
                <a:solidFill>
                  <a:srgbClr val="002060"/>
                </a:solidFill>
                <a:latin typeface="Times New Roman"/>
                <a:cs typeface="Times New Roman"/>
              </a:rPr>
              <a:t>собственности</a:t>
            </a:r>
            <a:endParaRPr lang="ru-RU" sz="12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 bwMode="auto">
          <a:xfrm>
            <a:off x="6440630" y="5376707"/>
            <a:ext cx="2418459" cy="94437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Контрольно-счетная палата Нефтеюганского района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 bwMode="auto">
          <a:xfrm>
            <a:off x="160984" y="100176"/>
            <a:ext cx="843319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100" b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Цель: </a:t>
            </a:r>
            <a:r>
              <a:rPr lang="ru-RU" sz="1600" b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Обеспечение </a:t>
            </a:r>
            <a:r>
              <a:rPr lang="ru-RU" sz="1600" b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государственных гарантий в области содействия занятости населения, защиты от безработицы, улучшение условий охраны труда на  территории Нефтеюганского </a:t>
            </a:r>
            <a:r>
              <a:rPr lang="ru-RU" sz="1600" b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района</a:t>
            </a:r>
            <a:endParaRPr lang="ru-RU" sz="2100" b="1">
              <a:solidFill>
                <a:schemeClr val="accent1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3753855" y="2235191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6408424" y="216806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4229918" y="234189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chemeClr val="bg1"/>
                </a:solidFill>
              </a:rPr>
              <a:t>Направление</a:t>
            </a:r>
            <a:endParaRPr/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6772474" y="2158409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Ответственные </a:t>
            </a:r>
            <a:endParaRPr lang="en-US" sz="1600" b="1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исполнители</a:t>
            </a:r>
            <a:endParaRPr/>
          </a:p>
        </p:txBody>
      </p:sp>
      <p:sp>
        <p:nvSpPr>
          <p:cNvPr id="50" name="Овал 49"/>
          <p:cNvSpPr/>
          <p:nvPr/>
        </p:nvSpPr>
        <p:spPr bwMode="auto">
          <a:xfrm>
            <a:off x="6210531" y="2169911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282396" y="2271764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 bwMode="auto">
          <a:xfrm>
            <a:off x="484549" y="1500312"/>
            <a:ext cx="84950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b="1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Задача 2  </a:t>
            </a:r>
            <a:r>
              <a:rPr lang="ru-RU" sz="1600" b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Участие </a:t>
            </a:r>
            <a:r>
              <a:rPr lang="ru-RU" sz="1600" b="1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в обеспечении реализации единой государственной политики в сфере труда и занятости </a:t>
            </a:r>
            <a:endParaRPr/>
          </a:p>
        </p:txBody>
      </p:sp>
      <p:grpSp>
        <p:nvGrpSpPr>
          <p:cNvPr id="2" name="Группа 33"/>
          <p:cNvGrpSpPr/>
          <p:nvPr/>
        </p:nvGrpSpPr>
        <p:grpSpPr bwMode="auto">
          <a:xfrm>
            <a:off x="253251" y="1269587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8363107" y="730499"/>
            <a:ext cx="616503" cy="75736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 bwMode="auto">
          <a:xfrm>
            <a:off x="958889" y="2336010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 bwMode="auto">
          <a:xfrm>
            <a:off x="3522267" y="2235191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602675" y="2294226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 bwMode="auto">
          <a:xfrm>
            <a:off x="484549" y="2288304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1388744" y="2415924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Мероприятия</a:t>
            </a:r>
            <a:endParaRPr/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41273" y="2421679"/>
            <a:ext cx="363500" cy="363500"/>
          </a:xfrm>
          <a:prstGeom prst="rect">
            <a:avLst/>
          </a:prstGeom>
        </p:spPr>
      </p:pic>
      <p:sp>
        <p:nvSpPr>
          <p:cNvPr id="34" name="Скругленный прямоугольник 33"/>
          <p:cNvSpPr/>
          <p:nvPr/>
        </p:nvSpPr>
        <p:spPr bwMode="auto">
          <a:xfrm>
            <a:off x="3351793" y="2936945"/>
            <a:ext cx="2858738" cy="134076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Организация временного трудоустройства </a:t>
            </a:r>
            <a:endParaRPr/>
          </a:p>
          <a:p>
            <a:pPr lvl="0" algn="ctr">
              <a:defRPr/>
            </a:pP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несовершеннолетних граждан в возрасте от 14 до 18 лет в свободное от учебы время - ежегодно не менее показателя установленного Соглашением</a:t>
            </a:r>
            <a:endParaRPr/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>
            <a:off x="231424" y="3699871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Содействие трудоустройству граждан, в том числе граждан с инвалидностью</a:t>
            </a:r>
            <a:endParaRPr/>
          </a:p>
        </p:txBody>
      </p:sp>
      <p:sp>
        <p:nvSpPr>
          <p:cNvPr id="27" name="Скругленный прямоугольник 26"/>
          <p:cNvSpPr/>
          <p:nvPr/>
        </p:nvSpPr>
        <p:spPr bwMode="auto">
          <a:xfrm>
            <a:off x="6463258" y="3069476"/>
            <a:ext cx="2418459" cy="79014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Отдел </a:t>
            </a: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по делам молодежи  </a:t>
            </a: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администрации Нефтеюганского района</a:t>
            </a:r>
            <a:endParaRPr/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6447341" y="3992309"/>
            <a:ext cx="2418459" cy="57969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Департамент образования Нефтеюганского района</a:t>
            </a:r>
            <a:endParaRPr/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6447341" y="4696958"/>
            <a:ext cx="2418459" cy="61932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Департамент культуры и спорта Нефтеюганского района</a:t>
            </a:r>
            <a:endParaRPr/>
          </a:p>
        </p:txBody>
      </p:sp>
      <p:sp>
        <p:nvSpPr>
          <p:cNvPr id="25" name="Скругленный прямоугольник 24"/>
          <p:cNvSpPr/>
          <p:nvPr/>
        </p:nvSpPr>
        <p:spPr bwMode="auto">
          <a:xfrm>
            <a:off x="6463258" y="5441237"/>
            <a:ext cx="2418459" cy="61932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Администрации городского и сельских поселений Нефтеюганского района</a:t>
            </a:r>
            <a:endParaRPr/>
          </a:p>
        </p:txBody>
      </p:sp>
      <p:sp>
        <p:nvSpPr>
          <p:cNvPr id="26" name="Скругленный прямоугольник 25"/>
          <p:cNvSpPr/>
          <p:nvPr/>
        </p:nvSpPr>
        <p:spPr bwMode="auto">
          <a:xfrm>
            <a:off x="3351793" y="4419429"/>
            <a:ext cx="2858738" cy="64858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Содействие молодежи в получении трудового опыта</a:t>
            </a:r>
            <a:endParaRPr/>
          </a:p>
        </p:txBody>
      </p:sp>
      <p:sp>
        <p:nvSpPr>
          <p:cNvPr id="36" name="Скругленный прямоугольник 35"/>
          <p:cNvSpPr/>
          <p:nvPr/>
        </p:nvSpPr>
        <p:spPr bwMode="auto">
          <a:xfrm>
            <a:off x="3351793" y="5228580"/>
            <a:ext cx="2858738" cy="134076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Содействие трудоустройству незанятых инвалидов трудоспособного возраста, в том числе инвалидов молодого возраста, на оборудованные (оснащенные) рабочие места – ежегодно не менее показателя установленного Соглашением</a:t>
            </a:r>
            <a:endParaRPr lang="ru-RU" sz="1200" b="1">
              <a:solidFill>
                <a:schemeClr val="accent4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5" name="Группа 33"/>
          <p:cNvGrpSpPr/>
          <p:nvPr/>
        </p:nvGrpSpPr>
        <p:grpSpPr bwMode="auto">
          <a:xfrm>
            <a:off x="85186" y="977958"/>
            <a:ext cx="7859486" cy="89285"/>
            <a:chOff x="947651" y="2754884"/>
            <a:chExt cx="7257566" cy="89285"/>
          </a:xfrm>
        </p:grpSpPr>
        <p:sp>
          <p:nvSpPr>
            <p:cNvPr id="6" name="Прямоугольник 5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209425" y="132052"/>
            <a:ext cx="826270" cy="89054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 bwMode="auto">
          <a:xfrm>
            <a:off x="-139783" y="417918"/>
            <a:ext cx="84582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100" b="1">
                <a:solidFill>
                  <a:schemeClr val="accent1">
                    <a:lumMod val="50000"/>
                  </a:schemeClr>
                </a:solidFill>
                <a:latin typeface="Franklin Gothic Medium"/>
              </a:rPr>
              <a:t>Карта результатов </a:t>
            </a:r>
            <a:endParaRPr lang="ru-RU" sz="2100" b="1">
              <a:solidFill>
                <a:schemeClr val="accent1">
                  <a:lumMod val="50000"/>
                </a:schemeClr>
              </a:solidFill>
              <a:latin typeface="Franklin Gothic Medium"/>
            </a:endParaRPr>
          </a:p>
        </p:txBody>
      </p:sp>
      <p:sp>
        <p:nvSpPr>
          <p:cNvPr id="43" name="Скругленный прямоугольник 27"/>
          <p:cNvSpPr/>
          <p:nvPr/>
        </p:nvSpPr>
        <p:spPr bwMode="auto">
          <a:xfrm>
            <a:off x="480605" y="1360161"/>
            <a:ext cx="3534323" cy="166658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600" b="1">
                <a:solidFill>
                  <a:srgbClr val="002060"/>
                </a:solidFill>
                <a:latin typeface="Times New Roman"/>
                <a:cs typeface="Times New Roman"/>
              </a:rPr>
              <a:t>Количество пострадавших с тяжелым, смертельным исходом и в групповых случаях на 1 тысячу работающих </a:t>
            </a:r>
            <a:r>
              <a:rPr lang="ru-RU" sz="1600" b="1">
                <a:solidFill>
                  <a:srgbClr val="002060"/>
                </a:solidFill>
                <a:latin typeface="Times New Roman"/>
                <a:cs typeface="Times New Roman"/>
              </a:rPr>
              <a:t>                   </a:t>
            </a:r>
            <a:endParaRPr/>
          </a:p>
          <a:p>
            <a:pPr lvl="0" algn="ctr" defTabSz="457200">
              <a:defRPr/>
            </a:pPr>
            <a:r>
              <a:rPr lang="ru-RU" sz="2800" b="1">
                <a:solidFill>
                  <a:srgbClr val="00B050"/>
                </a:solidFill>
                <a:latin typeface="Times New Roman"/>
                <a:cs typeface="Times New Roman"/>
              </a:rPr>
              <a:t>0,090 чел.</a:t>
            </a:r>
            <a:endParaRPr/>
          </a:p>
        </p:txBody>
      </p:sp>
      <p:sp>
        <p:nvSpPr>
          <p:cNvPr id="44" name="Скругленный прямоугольник 27"/>
          <p:cNvSpPr/>
          <p:nvPr/>
        </p:nvSpPr>
        <p:spPr bwMode="auto">
          <a:xfrm>
            <a:off x="4822598" y="1407902"/>
            <a:ext cx="3534323" cy="161884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600" b="1">
                <a:solidFill>
                  <a:srgbClr val="002060"/>
                </a:solidFill>
                <a:latin typeface="Times New Roman"/>
                <a:cs typeface="Times New Roman"/>
              </a:rPr>
              <a:t>Уровень регистрируемой безработицы (на конец года</a:t>
            </a:r>
            <a:r>
              <a:rPr lang="ru-RU" sz="1600" b="1">
                <a:solidFill>
                  <a:srgbClr val="002060"/>
                </a:solidFill>
                <a:latin typeface="Times New Roman"/>
                <a:cs typeface="Times New Roman"/>
              </a:rPr>
              <a:t>)</a:t>
            </a:r>
            <a:endParaRPr/>
          </a:p>
          <a:p>
            <a:pPr lvl="0" algn="ctr" defTabSz="457200">
              <a:defRPr/>
            </a:pPr>
            <a:r>
              <a:rPr lang="ru-RU" sz="2800" b="1">
                <a:solidFill>
                  <a:srgbClr val="00B050"/>
                </a:solidFill>
                <a:latin typeface="Times New Roman"/>
                <a:cs typeface="Times New Roman"/>
              </a:rPr>
              <a:t>0,05%</a:t>
            </a:r>
            <a:endParaRPr lang="ru-RU" sz="2800" b="1" i="0" u="none" strike="noStrike" cap="none" spc="0">
              <a:ln>
                <a:noFill/>
              </a:ln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45" name="Скругленный прямоугольник 27"/>
          <p:cNvSpPr/>
          <p:nvPr/>
        </p:nvSpPr>
        <p:spPr bwMode="auto">
          <a:xfrm>
            <a:off x="5444226" y="4565769"/>
            <a:ext cx="3534323" cy="194098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400" b="1">
                <a:solidFill>
                  <a:srgbClr val="002060"/>
                </a:solidFill>
                <a:latin typeface="Times New Roman"/>
                <a:cs typeface="Times New Roman"/>
              </a:rPr>
              <a:t>Доля организованных временных рабочих мест для трудоустройства несовершеннолетних граждан в возрасте от 14 до 18 лет в свободное от учебы время, (от установленного Соглашением значения) </a:t>
            </a:r>
            <a:endParaRPr lang="ru-RU" sz="1400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lvl="0" algn="ctr" defTabSz="457200">
              <a:defRPr/>
            </a:pPr>
            <a:r>
              <a:rPr lang="ru-RU" sz="2800" b="1">
                <a:solidFill>
                  <a:srgbClr val="00B050"/>
                </a:solidFill>
                <a:latin typeface="Times New Roman"/>
                <a:cs typeface="Times New Roman"/>
              </a:rPr>
              <a:t>100 %</a:t>
            </a:r>
            <a:endParaRPr lang="ru-RU" sz="2800" b="1" i="0" u="none" strike="noStrike" cap="none" spc="0">
              <a:ln>
                <a:noFill/>
              </a:ln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1" name="Скругленный прямоугольник 27"/>
          <p:cNvSpPr/>
          <p:nvPr/>
        </p:nvSpPr>
        <p:spPr bwMode="auto">
          <a:xfrm>
            <a:off x="297585" y="4566184"/>
            <a:ext cx="3572666" cy="186148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4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Коли​чест​во​ труд​оуст​роен​ных​ </a:t>
            </a:r>
            <a:endParaRPr/>
          </a:p>
          <a:p>
            <a:pPr lvl="0" algn="ctr" defTabSz="457200">
              <a:defRPr/>
            </a:pPr>
            <a:r>
              <a:rPr lang="ru-RU" sz="14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неза​няты​х​ инва​лидо​в​ труд​оспо</a:t>
            </a:r>
            <a:r>
              <a:rPr lang="ru-RU" sz="14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​собн</a:t>
            </a:r>
            <a:r>
              <a:rPr lang="ru-RU" sz="14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​ого​ возр​аста​,​ в​ том​ числ​е​ </a:t>
            </a:r>
            <a:endParaRPr/>
          </a:p>
          <a:p>
            <a:pPr lvl="0" algn="ctr" defTabSz="457200">
              <a:defRPr/>
            </a:pPr>
            <a:r>
              <a:rPr lang="ru-RU" sz="14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инва​лидо​в​ моло​дого​ возр​аста​,​ </a:t>
            </a:r>
            <a:endParaRPr/>
          </a:p>
          <a:p>
            <a:pPr lvl="0" algn="ctr" defTabSz="457200">
              <a:defRPr/>
            </a:pPr>
            <a:r>
              <a:rPr lang="ru-RU" sz="14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на​ обор​удов​анны​е​ (осн​ащен​ные)​ </a:t>
            </a:r>
            <a:endParaRPr/>
          </a:p>
          <a:p>
            <a:pPr lvl="0" algn="ctr" defTabSz="457200">
              <a:defRPr/>
            </a:pPr>
            <a:r>
              <a:rPr lang="ru-RU" sz="14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рабо​чие​ мест​</a:t>
            </a:r>
            <a:r>
              <a:rPr lang="ru-RU" sz="1400" b="1">
                <a:solidFill>
                  <a:schemeClr val="accent4">
                    <a:lumMod val="50000"/>
                  </a:schemeClr>
                </a:solidFill>
                <a:latin typeface="Times New Roman"/>
                <a:cs typeface="Times New Roman"/>
              </a:rPr>
              <a:t>а </a:t>
            </a:r>
            <a:endParaRPr/>
          </a:p>
          <a:p>
            <a:pPr lvl="0" algn="ctr" defTabSz="457200">
              <a:defRPr/>
            </a:pPr>
            <a:r>
              <a:rPr lang="ru-RU" sz="2800" b="1">
                <a:solidFill>
                  <a:srgbClr val="00B050"/>
                </a:solidFill>
                <a:latin typeface="Times New Roman"/>
                <a:cs typeface="Times New Roman"/>
              </a:rPr>
              <a:t>1 чел.</a:t>
            </a:r>
            <a:endParaRPr lang="ru-RU" sz="2800" b="1" i="0" u="none" strike="noStrike" cap="none" spc="0">
              <a:ln>
                <a:noFill/>
              </a:ln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2" name="Скругленный прямоугольник 27"/>
          <p:cNvSpPr/>
          <p:nvPr/>
        </p:nvSpPr>
        <p:spPr bwMode="auto">
          <a:xfrm flipH="0" flipV="0">
            <a:off x="2915119" y="2881423"/>
            <a:ext cx="3165258" cy="1751923"/>
          </a:xfrm>
          <a:prstGeom prst="roundRect">
            <a:avLst>
              <a:gd name="adj" fmla="val 0"/>
            </a:avLst>
          </a:prstGeom>
          <a:solidFill>
            <a:sysClr val="window" lastClr="FFFFFF">
              <a:alpha val="71000"/>
            </a:sysClr>
          </a:solidFill>
          <a:ln w="28575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i="0" u="none" strike="noStrike" cap="none" spc="0">
                <a:ln>
                  <a:noFill/>
                </a:ln>
                <a:solidFill>
                  <a:srgbClr val="002060"/>
                </a:solidFill>
                <a:latin typeface="Times New Roman"/>
                <a:cs typeface="Times New Roman"/>
              </a:rPr>
              <a:t>Общий объём</a:t>
            </a:r>
            <a:r>
              <a:rPr lang="ru-RU" sz="1600" b="1" i="0" u="none" strike="noStrike" cap="none" spc="0">
                <a:ln>
                  <a:noFill/>
                </a:ln>
                <a:solidFill>
                  <a:srgbClr val="002060"/>
                </a:solidFill>
                <a:latin typeface="Times New Roman"/>
                <a:cs typeface="Times New Roman"/>
              </a:rPr>
              <a:t> финансирования на период до 2030 года, тыс. рублей:</a:t>
            </a:r>
            <a:endParaRPr/>
          </a:p>
          <a:p>
            <a:pPr lvl="0" algn="ctr" defTabSz="457200">
              <a:defRPr/>
            </a:pPr>
            <a:r>
              <a:rPr lang="ru-RU" sz="1600" b="1" i="0" u="none" strike="noStrike" cap="none" spc="0">
                <a:ln>
                  <a:noFill/>
                </a:ln>
                <a:solidFill>
                  <a:srgbClr val="002060"/>
                </a:solidFill>
                <a:latin typeface="Times New Roman"/>
                <a:cs typeface="Times New Roman"/>
              </a:rPr>
              <a:t>59 703,29001 из </a:t>
            </a:r>
            <a:r>
              <a:rPr lang="ru-RU" sz="1600" b="1" i="0" u="none" strike="noStrike" cap="none" spc="0">
                <a:ln>
                  <a:noFill/>
                </a:ln>
                <a:solidFill>
                  <a:srgbClr val="002060"/>
                </a:solidFill>
                <a:latin typeface="Times New Roman"/>
                <a:cs typeface="Times New Roman"/>
              </a:rPr>
              <a:t>них:                                                               2025  год – </a:t>
            </a:r>
            <a:r>
              <a:rPr lang="ru-RU" sz="1600" b="1" i="0" u="none" strike="noStrike" cap="none" spc="0">
                <a:ln>
                  <a:noFill/>
                </a:ln>
                <a:solidFill>
                  <a:srgbClr val="002060"/>
                </a:solidFill>
                <a:latin typeface="Times New Roman"/>
                <a:cs typeface="Times New Roman"/>
              </a:rPr>
              <a:t>11 650,04400</a:t>
            </a:r>
            <a:endParaRPr lang="ru-RU" b="1" i="0" u="none" strike="noStrike" cap="none" spc="0">
              <a:ln>
                <a:noFill/>
              </a:ln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/>
          <p:nvPr/>
        </p:nvSpPr>
        <p:spPr bwMode="auto">
          <a:xfrm>
            <a:off x="0" y="31138"/>
            <a:ext cx="9144000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>
                <a:solidFill>
                  <a:schemeClr val="accent1">
                    <a:lumMod val="75000"/>
                  </a:schemeClr>
                </a:solidFill>
                <a:latin typeface="Franklin Gothic Medium"/>
              </a:rPr>
              <a:t>Финансирование</a:t>
            </a:r>
            <a:endParaRPr/>
          </a:p>
          <a:p>
            <a:pPr>
              <a:defRPr/>
            </a:pPr>
            <a:r>
              <a:rPr lang="ru-RU" sz="2400" b="1">
                <a:solidFill>
                  <a:schemeClr val="accent1">
                    <a:lumMod val="75000"/>
                  </a:schemeClr>
                </a:solidFill>
                <a:latin typeface="Franklin Gothic Medium"/>
              </a:rPr>
              <a:t>муниципальной программы на 2025 год, </a:t>
            </a:r>
            <a:r>
              <a:rPr lang="ru-RU" sz="2400" b="1">
                <a:solidFill>
                  <a:schemeClr val="accent1">
                    <a:lumMod val="75000"/>
                  </a:schemeClr>
                </a:solidFill>
                <a:latin typeface="Franklin Gothic Medium"/>
              </a:rPr>
              <a:t>млн.рублей</a:t>
            </a:r>
            <a:endParaRPr lang="en-US" sz="2400" b="1">
              <a:solidFill>
                <a:schemeClr val="accent1">
                  <a:lumMod val="75000"/>
                </a:schemeClr>
              </a:solidFill>
              <a:latin typeface="Franklin Gothic Medium"/>
            </a:endParaRPr>
          </a:p>
        </p:txBody>
      </p:sp>
      <p:grpSp>
        <p:nvGrpSpPr>
          <p:cNvPr id="29" name="Группа 28"/>
          <p:cNvGrpSpPr/>
          <p:nvPr/>
        </p:nvGrpSpPr>
        <p:grpSpPr bwMode="auto">
          <a:xfrm>
            <a:off x="83739" y="1229547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197083" y="165125"/>
            <a:ext cx="826270" cy="890549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 bwMode="auto">
          <a:xfrm flipH="0" flipV="0">
            <a:off x="194956" y="2141683"/>
            <a:ext cx="5396722" cy="3885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Федеральный бюджет </a:t>
            </a: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–</a:t>
            </a: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 0,00000000</a:t>
            </a:r>
            <a:endParaRPr/>
          </a:p>
          <a:p>
            <a:pPr>
              <a:defRPr/>
            </a:pPr>
            <a:endParaRPr lang="ru-RU" sz="1000">
              <a:solidFill>
                <a:schemeClr val="accent4">
                  <a:lumMod val="50000"/>
                </a:schemeClr>
              </a:solidFill>
              <a:latin typeface="Franklin Gothic Medium"/>
            </a:endParaRPr>
          </a:p>
          <a:p>
            <a:pPr>
              <a:defRPr/>
            </a:pP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Бюджет автономного округа – 9,45290000</a:t>
            </a:r>
            <a:endParaRPr lang="ru-RU" sz="1000">
              <a:solidFill>
                <a:schemeClr val="accent4">
                  <a:lumMod val="50000"/>
                </a:schemeClr>
              </a:solidFill>
              <a:latin typeface="Franklin Gothic Medium"/>
            </a:endParaRPr>
          </a:p>
          <a:p>
            <a:pPr>
              <a:defRPr/>
            </a:pPr>
            <a:endParaRPr sz="1000">
              <a:solidFill>
                <a:schemeClr val="accent4">
                  <a:lumMod val="50000"/>
                </a:schemeClr>
              </a:solidFill>
              <a:latin typeface="Franklin Gothic Medium"/>
            </a:endParaRPr>
          </a:p>
          <a:p>
            <a:pPr>
              <a:defRPr/>
            </a:pP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Местный бюджет </a:t>
            </a: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–</a:t>
            </a: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 </a:t>
            </a: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2,19714400</a:t>
            </a:r>
            <a:endParaRPr lang="ru-RU" sz="1600">
              <a:solidFill>
                <a:schemeClr val="accent4">
                  <a:lumMod val="50000"/>
                </a:schemeClr>
              </a:solidFill>
              <a:latin typeface="Franklin Gothic Medium"/>
            </a:endParaRPr>
          </a:p>
          <a:p>
            <a:pPr>
              <a:defRPr/>
            </a:pPr>
            <a:endParaRPr lang="ru-RU" sz="1000">
              <a:solidFill>
                <a:schemeClr val="accent4">
                  <a:lumMod val="50000"/>
                </a:schemeClr>
              </a:solidFill>
              <a:latin typeface="Franklin Gothic Medium"/>
            </a:endParaRPr>
          </a:p>
          <a:p>
            <a:pPr>
              <a:defRPr/>
            </a:pP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Межбюджетные трансферты поселениям Нефтеюганского района</a:t>
            </a:r>
            <a:r>
              <a:rPr lang="ru-RU" sz="1600" b="0" i="0" u="none" strike="noStrike" cap="none" spc="0">
                <a:solidFill>
                  <a:schemeClr val="accent4">
                    <a:lumMod val="50000"/>
                  </a:schemeClr>
                </a:solidFill>
                <a:latin typeface="Franklin Gothic Medium"/>
                <a:ea typeface="Franklin Gothic Medium"/>
                <a:cs typeface="Franklin Gothic Medium"/>
              </a:rPr>
              <a:t> (справочно)</a:t>
            </a: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– 2,03097027</a:t>
            </a:r>
            <a:endParaRPr sz="1600">
              <a:solidFill>
                <a:schemeClr val="accent4">
                  <a:lumMod val="50000"/>
                </a:schemeClr>
              </a:solidFill>
              <a:latin typeface="Franklin Gothic Medium"/>
            </a:endParaRPr>
          </a:p>
          <a:p>
            <a:pPr>
              <a:defRPr/>
            </a:pPr>
            <a:endParaRPr sz="1000"/>
          </a:p>
          <a:p>
            <a:pPr>
              <a:defRPr/>
            </a:pP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Объем налоговых расходов </a:t>
            </a:r>
            <a:endParaRPr lang="ru-RU" sz="1600">
              <a:solidFill>
                <a:schemeClr val="accent4">
                  <a:lumMod val="50000"/>
                </a:schemeClr>
              </a:solidFill>
              <a:latin typeface="Franklin Gothic Medium"/>
            </a:endParaRPr>
          </a:p>
          <a:p>
            <a:pPr>
              <a:defRPr/>
            </a:pP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Нефтеюганского района - 0,00000000</a:t>
            </a:r>
            <a:endParaRPr lang="ru-RU" sz="1600">
              <a:solidFill>
                <a:schemeClr val="accent4">
                  <a:lumMod val="50000"/>
                </a:schemeClr>
              </a:solidFill>
              <a:latin typeface="Franklin Gothic Medium"/>
            </a:endParaRPr>
          </a:p>
          <a:p>
            <a:pPr>
              <a:defRPr/>
            </a:pPr>
            <a:endParaRPr sz="1000"/>
          </a:p>
          <a:p>
            <a:pPr>
              <a:defRPr/>
            </a:pP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Средства поселений – 0,00000000</a:t>
            </a:r>
            <a:endParaRPr lang="ru-RU" sz="1600">
              <a:solidFill>
                <a:schemeClr val="accent4">
                  <a:lumMod val="50000"/>
                </a:schemeClr>
              </a:solidFill>
              <a:latin typeface="Franklin Gothic Medium"/>
            </a:endParaRPr>
          </a:p>
          <a:p>
            <a:pPr>
              <a:defRPr/>
            </a:pPr>
            <a:endParaRPr lang="ru-RU" sz="1000">
              <a:solidFill>
                <a:schemeClr val="accent4">
                  <a:lumMod val="50000"/>
                </a:schemeClr>
              </a:solidFill>
              <a:latin typeface="Franklin Gothic Medium"/>
            </a:endParaRPr>
          </a:p>
          <a:p>
            <a:pPr>
              <a:defRPr/>
            </a:pPr>
            <a:r>
              <a:rPr lang="ru-RU" sz="1600">
                <a:solidFill>
                  <a:schemeClr val="accent4">
                    <a:lumMod val="50000"/>
                  </a:schemeClr>
                </a:solidFill>
                <a:latin typeface="Franklin Gothic Medium"/>
              </a:rPr>
              <a:t>Иные источники –0,00000000</a:t>
            </a:r>
            <a:endParaRPr lang="ru-RU" sz="1600">
              <a:solidFill>
                <a:schemeClr val="accent4">
                  <a:lumMod val="50000"/>
                </a:schemeClr>
              </a:solidFill>
              <a:latin typeface="Franklin Gothic Medium"/>
            </a:endParaRPr>
          </a:p>
        </p:txBody>
      </p:sp>
      <p:pic>
        <p:nvPicPr>
          <p:cNvPr id="2098509688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5098541" y="2301874"/>
            <a:ext cx="3730624" cy="2998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Тема 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Р7-Офис/2024.4.2.721</Application>
  <DocSecurity>0</DocSecurity>
  <PresentationFormat>Экран (4:3)</PresentationFormat>
  <Paragraphs>0</Paragraphs>
  <Slides>7</Slides>
  <Notes>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subject/>
  <dc:creator>user</dc:creator>
  <cp:keywords/>
  <dc:description/>
  <dc:identifier/>
  <dc:language/>
  <cp:lastModifiedBy>kytmanovadm</cp:lastModifiedBy>
  <cp:revision>409</cp:revision>
  <dcterms:created xsi:type="dcterms:W3CDTF">2018-09-04T12:10:47Z</dcterms:created>
  <dcterms:modified xsi:type="dcterms:W3CDTF">2025-12-18T04:30:05Z</dcterms:modified>
  <cp:category/>
  <cp:contentStatus/>
  <cp:version/>
</cp:coreProperties>
</file>