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9144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>
          <p15:clr>
            <a:srgbClr val="A4A3A4"/>
          </p15:clr>
        </p15:guide>
        <p15:guide id="2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1003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  <a:endParaRPr lang="ru-RU"/>
          </a:p>
        </c:rich>
      </c:tx>
      <c:layout>
        <c:manualLayout>
          <c:xMode val="edge"/>
          <c:yMode val="edge"/>
          <c:x val="0.40297899999999998"/>
          <c:y val="1.6104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/>
        </a:defRPr>
      </a:pPr>
      <a:endParaRPr lang="ru-RU"/>
    </a:p>
  </c:tx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2025 год</a:t>
            </a:r>
          </a:p>
        </c:rich>
      </c:tx>
      <c:layout>
        <c:manualLayout>
          <c:xMode val="edge"/>
          <c:yMode val="edge"/>
          <c:x val="0.40297899999999998"/>
          <c:y val="1.610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0153"/>
          <c:y val="0.12654699999999999"/>
          <c:w val="0.74458999999999997"/>
          <c:h val="0.8512680000000000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24"/>
          <c:cat>
            <c:strRef>
              <c:f>Лист1!$A$2:$A$4</c:f>
              <c:strCache>
                <c:ptCount val="3"/>
                <c:pt idx="0">
                  <c:v>Бюджет ХМАО</c:v>
                </c:pt>
                <c:pt idx="1">
                  <c:v>Бюджета района</c:v>
                </c:pt>
                <c:pt idx="2">
                  <c:v>иные источники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44012.824159999996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EA-41F4-89E2-DB6B7811F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#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 bwMode="auto"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#2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 bwMode="auto"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#3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 bwMode="auto"/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#3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 rot="16199999">
            <a:off x="3545349" y="1259350"/>
            <a:ext cx="2053300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95925" y="862640"/>
            <a:ext cx="2576102" cy="314268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 amt="19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E7815E-F7B8-4E93-9F6C-89F6C3C8DBB8}" type="datetimeFigureOut">
              <a:rPr lang="en-US"/>
              <a:t>12/17/2025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0837FF7-5919-41BF-8DD0-96FAEA1BD99B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 bwMode="auto"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  <a:t>Публичная декларация</a:t>
            </a:r>
            <a:b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</a:b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  <a:t>муниципальной программы Нефтеюганского района</a:t>
            </a:r>
            <a:endParaRPr lang="en-US" sz="2400" b="1">
              <a:solidFill>
                <a:schemeClr val="accent5">
                  <a:lumMod val="50000"/>
                </a:schemeClr>
              </a:solidFill>
              <a:latin typeface="Franklin Gothic Medium"/>
            </a:endParaRPr>
          </a:p>
        </p:txBody>
      </p:sp>
      <p:grpSp>
        <p:nvGrpSpPr>
          <p:cNvPr id="5" name="Группа 4"/>
          <p:cNvGrpSpPr/>
          <p:nvPr/>
        </p:nvGrpSpPr>
        <p:grpSpPr bwMode="auto"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8" name="Title 1"/>
          <p:cNvSpPr txBox="1"/>
          <p:nvPr/>
        </p:nvSpPr>
        <p:spPr bwMode="auto"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br>
              <a:rPr lang="en-US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</a:br>
            <a:endParaRPr lang="en-US" sz="2400" b="1">
              <a:solidFill>
                <a:schemeClr val="accent5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947651" y="3122658"/>
            <a:ext cx="7721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  <a:ea typeface="+mj-ea"/>
                <a:cs typeface="+mj-cs"/>
              </a:rPr>
              <a:t>«Развитие агропромышленного комплекса»</a:t>
            </a:r>
            <a:br>
              <a:rPr lang="ru-RU" sz="2100" b="1" i="1" u="none" strike="noStrike" cap="none" spc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latin typeface="Times New Roman"/>
                <a:ea typeface="+mj-ea"/>
                <a:cs typeface="Times New Roman"/>
              </a:rPr>
            </a:br>
            <a:endParaRPr lang="ru-RU" sz="1800" b="0" i="0" u="none" strike="noStrike" cap="none" spc="0">
              <a:ln>
                <a:noFill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9" name="Рисунок 8" descr="\\10.10.1.6\общие папки\Обмен\#БРЕНДБУК\Логотип и шрифт\Логотип\Лого без  слогана.png"/>
          <p:cNvPicPr/>
          <p:nvPr/>
        </p:nvPicPr>
        <p:blipFill>
          <a:blip r:embed="rId2"/>
          <a:stretch/>
        </p:blipFill>
        <p:spPr bwMode="auto">
          <a:xfrm>
            <a:off x="439387" y="339635"/>
            <a:ext cx="1261872" cy="1076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/>
          <p:nvPr/>
        </p:nvSpPr>
        <p:spPr bwMode="auto"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Цели и задачи муниципальной программы</a:t>
            </a:r>
            <a:endParaRPr lang="en-US" sz="2800" b="1">
              <a:solidFill>
                <a:schemeClr val="accent1">
                  <a:lumMod val="50000"/>
                </a:schemeClr>
              </a:solidFill>
              <a:latin typeface="Franklin Gothic Medium"/>
            </a:endParaRPr>
          </a:p>
        </p:txBody>
      </p:sp>
      <p:sp>
        <p:nvSpPr>
          <p:cNvPr id="9" name="Объект 2"/>
          <p:cNvSpPr txBox="1"/>
          <p:nvPr/>
        </p:nvSpPr>
        <p:spPr bwMode="auto">
          <a:xfrm>
            <a:off x="2779142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  <a:defRPr/>
            </a:pPr>
            <a:endParaRPr lang="ru-RU" sz="2000">
              <a:solidFill>
                <a:schemeClr val="tx2">
                  <a:lumMod val="50000"/>
                </a:schemeClr>
              </a:solidFill>
              <a:latin typeface="Franklin Gothic Medium"/>
            </a:endParaRPr>
          </a:p>
        </p:txBody>
      </p:sp>
      <p:grpSp>
        <p:nvGrpSpPr>
          <p:cNvPr id="7" name="Группа 6"/>
          <p:cNvGrpSpPr/>
          <p:nvPr/>
        </p:nvGrpSpPr>
        <p:grpSpPr bwMode="auto"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 bwMode="auto">
            <a:xfrm>
              <a:off x="2147276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 bwMode="auto">
            <a:xfrm>
              <a:off x="2291292" y="1700808"/>
              <a:ext cx="192476" cy="299892"/>
            </a:xfrm>
            <a:prstGeom prst="chevron">
              <a:avLst>
                <a:gd name="adj" fmla="val 50000"/>
              </a:avLst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 bwMode="auto"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1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ЦЕЛЬ</a:t>
            </a:r>
            <a:endParaRPr/>
          </a:p>
        </p:txBody>
      </p:sp>
      <p:grpSp>
        <p:nvGrpSpPr>
          <p:cNvPr id="42" name="Группа 41"/>
          <p:cNvGrpSpPr/>
          <p:nvPr/>
        </p:nvGrpSpPr>
        <p:grpSpPr bwMode="auto"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 bwMode="auto">
          <a:xfrm>
            <a:off x="2747376" y="1198716"/>
            <a:ext cx="6061312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0"/>
              </a:spcAft>
              <a:buAutoNum type="arabicPeriod"/>
              <a:defRPr/>
            </a:pPr>
            <a:r>
              <a:rPr lang="ru-RU" sz="1600" b="1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Устойчивое развитие агропромышленного комплекса и сельских территорий, повышение конкурентоспособности произведенной в Нефтеюганском районе сельскохозяйственной продукции.</a:t>
            </a:r>
            <a:endParaRPr/>
          </a:p>
          <a:p>
            <a:pPr marL="342900" indent="-342900" algn="just">
              <a:lnSpc>
                <a:spcPct val="107000"/>
              </a:lnSpc>
              <a:buFontTx/>
              <a:buAutoNum type="arabicPeriod"/>
              <a:defRPr/>
            </a:pPr>
            <a:r>
              <a:rPr lang="ru-RU" sz="1600" b="1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Обеспечение безопасности населения при осуществлении деятельности по обращению с животными без владельцев.</a:t>
            </a:r>
            <a:endParaRPr/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/>
          <p:cNvPicPr/>
          <p:nvPr/>
        </p:nvPicPr>
        <p:blipFill>
          <a:blip r:embed="rId2"/>
          <a:stretch/>
        </p:blipFill>
        <p:spPr bwMode="auto">
          <a:xfrm>
            <a:off x="7668926" y="114861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Прямоугольник 34"/>
          <p:cNvSpPr/>
          <p:nvPr/>
        </p:nvSpPr>
        <p:spPr bwMode="auto">
          <a:xfrm>
            <a:off x="613325" y="3513675"/>
            <a:ext cx="4559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Срок реализации</a:t>
            </a: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  <a:ea typeface="+mj-ea"/>
                <a:cs typeface="+mj-cs"/>
              </a:rPr>
              <a:t>: 2025 - 2030</a:t>
            </a:r>
            <a:endParaRPr/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08930" y="4400270"/>
            <a:ext cx="2742212" cy="1382221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solidFill>
                  <a:schemeClr val="accent1">
                    <a:lumMod val="50000"/>
                  </a:schemeClr>
                </a:solidFill>
                <a:latin typeface="Franklin Gothic Heavy"/>
              </a:rPr>
              <a:t>Ответственный исполнитель</a:t>
            </a:r>
            <a:endParaRPr/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3351142" y="4602735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>
                <a:solidFill>
                  <a:schemeClr val="tx2">
                    <a:lumMod val="50000"/>
                  </a:schemeClr>
                </a:solidFill>
                <a:latin typeface="Franklin Gothic Medium"/>
              </a:rPr>
              <a:t>Отдел по сельскому хозяйству администрации Нефтеюганского района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 bwMode="auto">
          <a:xfrm>
            <a:off x="3174425" y="2896343"/>
            <a:ext cx="2795149" cy="23364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333365" y="2865271"/>
            <a:ext cx="2668628" cy="16204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33365" y="3070793"/>
            <a:ext cx="27472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Создание возможности для улучшения жилищных условий семей, проживающих на сельских территориях</a:t>
            </a:r>
            <a:endParaRPr/>
          </a:p>
        </p:txBody>
      </p:sp>
      <p:graphicFrame>
        <p:nvGraphicFramePr>
          <p:cNvPr id="5" name="Схема 4"/>
          <p:cNvGraphicFramePr>
            <a:graphicFrameLocks/>
          </p:cNvGraphicFramePr>
          <p:nvPr/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" name="Прямоугольник 42"/>
          <p:cNvSpPr/>
          <p:nvPr/>
        </p:nvSpPr>
        <p:spPr bwMode="auto"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Ответственные </a:t>
            </a:r>
            <a:endParaRPr lang="en-US" sz="16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исполнители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 bwMode="auto">
          <a:xfrm>
            <a:off x="213892" y="2171050"/>
            <a:ext cx="8486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0000"/>
              </a:buClr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Franklin Gothic Book"/>
                <a:ea typeface="Times New Roman"/>
              </a:rPr>
              <a:t>Региональный проект «Развитие жилищного строительства на сельских территориях и повышение уровня благоустройства</a:t>
            </a:r>
            <a:r>
              <a:rPr lang="en-US" b="1">
                <a:solidFill>
                  <a:schemeClr val="tx2">
                    <a:lumMod val="50000"/>
                  </a:schemeClr>
                </a:solidFill>
                <a:latin typeface="Franklin Gothic Book"/>
                <a:ea typeface="Times New Roman"/>
              </a:rPr>
              <a:t> домовладений</a:t>
            </a:r>
            <a:r>
              <a:rPr lang="ru-RU" b="1">
                <a:solidFill>
                  <a:schemeClr val="tx2">
                    <a:lumMod val="50000"/>
                  </a:schemeClr>
                </a:solidFill>
                <a:latin typeface="Franklin Gothic Book"/>
                <a:ea typeface="Times New Roman"/>
              </a:rPr>
              <a:t>»</a:t>
            </a:r>
            <a:endParaRPr lang="ru-RU" b="1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</p:txBody>
      </p:sp>
      <p:grpSp>
        <p:nvGrpSpPr>
          <p:cNvPr id="34" name="Группа 33"/>
          <p:cNvGrpSpPr/>
          <p:nvPr/>
        </p:nvGrpSpPr>
        <p:grpSpPr bwMode="auto"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 bwMode="auto">
          <a:xfrm>
            <a:off x="3221965" y="2988426"/>
            <a:ext cx="27000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Предоставление социальных выплат на строительство (приобретение) жилья молодым семьям и молодым специалистам проживающих на сельских территориях</a:t>
            </a:r>
            <a:endParaRPr/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Мероприятия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 bwMode="auto">
          <a:xfrm>
            <a:off x="6320794" y="2922664"/>
            <a:ext cx="2656937" cy="155444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</a:rPr>
              <a:t>Департамент имущественных отношений Нефтеюганского района</a:t>
            </a:r>
            <a:endParaRPr/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/>
          <p:cNvPicPr/>
          <p:nvPr/>
        </p:nvPicPr>
        <p:blipFill>
          <a:blip r:embed="rId10"/>
          <a:stretch/>
        </p:blipFill>
        <p:spPr bwMode="auto">
          <a:xfrm>
            <a:off x="7664931" y="144352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 bwMode="auto"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Муниципальная программа Нефтеюганского района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«Развитие агропромышленного комплекса»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" name="Скругленный прямоугольник 26"/>
          <p:cNvSpPr/>
          <p:nvPr/>
        </p:nvSpPr>
        <p:spPr bwMode="auto">
          <a:xfrm>
            <a:off x="412711" y="2119097"/>
            <a:ext cx="8064645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3212542" y="4070764"/>
            <a:ext cx="2795149" cy="197758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335453" y="4275936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80911" y="4319610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Увеличение объемов производства и переработки сельскохозяйственной продукции</a:t>
            </a:r>
            <a:endParaRPr/>
          </a:p>
        </p:txBody>
      </p:sp>
      <p:graphicFrame>
        <p:nvGraphicFramePr>
          <p:cNvPr id="5" name="Схема 4"/>
          <p:cNvGraphicFramePr>
            <a:graphicFrameLocks/>
          </p:cNvGraphicFramePr>
          <p:nvPr/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" name="Прямоугольник 42"/>
          <p:cNvSpPr/>
          <p:nvPr/>
        </p:nvSpPr>
        <p:spPr bwMode="auto">
          <a:xfrm>
            <a:off x="3738466" y="149211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328515" y="1481659"/>
            <a:ext cx="2415105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Мероприятия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654498" y="1603972"/>
            <a:ext cx="2119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Связь с показателями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 bwMode="auto"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 bwMode="auto">
          <a:xfrm>
            <a:off x="3212542" y="4084697"/>
            <a:ext cx="28419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Предоставление субсидий на поддержку растениеводства, животноводства, рыбохозяйственного комплекса, деятельности по заготовке и переработке дикоросов</a:t>
            </a:r>
            <a:endParaRPr/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304948" y="1484264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417997" y="1542417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038578" y="1573264"/>
            <a:ext cx="21235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Структурный элемент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 bwMode="auto">
          <a:xfrm>
            <a:off x="6207598" y="4242865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</a:rPr>
              <a:t>Производство продукции сельского хозяйства</a:t>
            </a:r>
            <a:endParaRPr/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/>
          <p:cNvPicPr/>
          <p:nvPr/>
        </p:nvPicPr>
        <p:blipFill>
          <a:blip r:embed="rId10"/>
          <a:stretch/>
        </p:blipFill>
        <p:spPr bwMode="auto">
          <a:xfrm>
            <a:off x="7664931" y="144352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 bwMode="auto"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Муниципальная программа Нефтеюганского района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«Развитие агропромышленного комплекса»</a:t>
            </a:r>
            <a:endParaRPr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244471" y="2223789"/>
            <a:ext cx="8486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0000"/>
              </a:buClr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Franklin Gothic Book"/>
                <a:ea typeface="Times New Roman"/>
              </a:rPr>
              <a:t>Комплекс процессных мероприятий «Развитие сельскохозяйственного производства, рыбохозяйственного комплекса и деятельности по заготовке и переработке дикоросов»</a:t>
            </a:r>
            <a:endParaRPr lang="ru-RU" b="1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 bwMode="auto">
          <a:xfrm>
            <a:off x="3212542" y="2562568"/>
            <a:ext cx="2795149" cy="86643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431321" y="2361901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65268" y="2440505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Расширение рынков сбыта произведенной сельскохозяйственной и пищевой продукции</a:t>
            </a:r>
            <a:endParaRPr/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3738466" y="149211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328515" y="1481659"/>
            <a:ext cx="2415105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654498" y="1603972"/>
            <a:ext cx="2119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Связь с показателями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 bwMode="auto"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 bwMode="auto">
          <a:xfrm>
            <a:off x="3165710" y="2581515"/>
            <a:ext cx="2841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Проведение выставок, ярмарок (конкурсов)</a:t>
            </a:r>
            <a:endParaRPr/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304948" y="1484264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417997" y="1542417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038578" y="1573264"/>
            <a:ext cx="21235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Структурный элемент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 bwMode="auto">
          <a:xfrm>
            <a:off x="6090249" y="2372401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</a:rPr>
              <a:t>Производство продукции сельского хозяйства</a:t>
            </a:r>
            <a:endParaRPr/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/>
          <p:cNvPicPr/>
          <p:nvPr/>
        </p:nvPicPr>
        <p:blipFill>
          <a:blip r:embed="rId5"/>
          <a:stretch/>
        </p:blipFill>
        <p:spPr bwMode="auto">
          <a:xfrm>
            <a:off x="7664931" y="144352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 bwMode="auto"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Муниципальная программа Нефтеюганского района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«Развитие агропромышленного комплекса»</a:t>
            </a:r>
            <a:endParaRPr/>
          </a:p>
        </p:txBody>
      </p:sp>
      <p:sp>
        <p:nvSpPr>
          <p:cNvPr id="39" name="Пятиугольник 60"/>
          <p:cNvSpPr/>
          <p:nvPr/>
        </p:nvSpPr>
        <p:spPr bwMode="auto">
          <a:xfrm>
            <a:off x="597615" y="4360280"/>
            <a:ext cx="8146005" cy="2118897"/>
          </a:xfrm>
          <a:prstGeom prst="homePlate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Пятиугольник 4"/>
          <p:cNvSpPr txBox="1"/>
          <p:nvPr/>
        </p:nvSpPr>
        <p:spPr bwMode="auto">
          <a:xfrm>
            <a:off x="610880" y="4963581"/>
            <a:ext cx="7902738" cy="1203239"/>
          </a:xfrm>
          <a:prstGeom prst="rect">
            <a:avLst/>
          </a:prstGeom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>
              <a:defRPr/>
            </a:pPr>
            <a:r>
              <a:rPr lang="ru-RU" sz="2000" b="1">
                <a:solidFill>
                  <a:schemeClr val="bg1"/>
                </a:solidFill>
              </a:rPr>
              <a:t>Прокси-показатели</a:t>
            </a:r>
            <a:r>
              <a:rPr lang="en-US" sz="2000" b="1">
                <a:solidFill>
                  <a:schemeClr val="bg1"/>
                </a:solidFill>
              </a:rPr>
              <a:t>: </a:t>
            </a:r>
            <a:endParaRPr lang="ru-RU" sz="2000" b="1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b="1">
                <a:solidFill>
                  <a:schemeClr val="bg1"/>
                </a:solidFill>
              </a:rPr>
              <a:t>Производство скота и птицы на убой в живом весе в 2025 году - 1320,0 тн.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</a:rPr>
              <a:t>Производство молока в 2025 году - 5016,0 тн.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</a:rPr>
              <a:t>Производство яиц в 2025 году - 5600,0 тыс.шт.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</a:rPr>
              <a:t>Валовый сбор картофеля  в 2025 году – 322,0 тонн</a:t>
            </a:r>
            <a:endParaRPr/>
          </a:p>
          <a:p>
            <a:pPr>
              <a:defRPr/>
            </a:pP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" name="Скругленный прямоугольник 26"/>
          <p:cNvSpPr/>
          <p:nvPr/>
        </p:nvSpPr>
        <p:spPr bwMode="auto">
          <a:xfrm>
            <a:off x="335453" y="2119097"/>
            <a:ext cx="8438472" cy="141257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3212542" y="4242864"/>
            <a:ext cx="2795149" cy="124047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335453" y="4275936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latin typeface="Franklin Gothic Medium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80911" y="4319610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Создание условий для содержания животных без владельцев</a:t>
            </a:r>
            <a:endParaRPr/>
          </a:p>
        </p:txBody>
      </p:sp>
      <p:graphicFrame>
        <p:nvGraphicFramePr>
          <p:cNvPr id="5" name="Схема 4"/>
          <p:cNvGraphicFramePr>
            <a:graphicFrameLocks/>
          </p:cNvGraphicFramePr>
          <p:nvPr/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" name="Прямоугольник 42"/>
          <p:cNvSpPr/>
          <p:nvPr/>
        </p:nvSpPr>
        <p:spPr bwMode="auto">
          <a:xfrm>
            <a:off x="3738466" y="149211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6328515" y="1481659"/>
            <a:ext cx="2415105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chemeClr val="bg1"/>
                </a:solidFill>
              </a:rPr>
              <a:t>Направление</a:t>
            </a:r>
            <a:endParaRPr/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Мероприятия</a:t>
            </a:r>
            <a:endParaRPr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654498" y="1603972"/>
            <a:ext cx="2119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Связь с показателями</a:t>
            </a:r>
            <a:endParaRPr/>
          </a:p>
        </p:txBody>
      </p:sp>
      <p:sp>
        <p:nvSpPr>
          <p:cNvPr id="50" name="Овал 49"/>
          <p:cNvSpPr/>
          <p:nvPr/>
        </p:nvSpPr>
        <p:spPr bwMode="auto"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170407" y="1561382"/>
            <a:ext cx="450824" cy="411114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 bwMode="auto">
          <a:xfrm>
            <a:off x="439985" y="1140127"/>
            <a:ext cx="7209279" cy="45719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 bwMode="auto">
          <a:xfrm>
            <a:off x="3185384" y="4617064"/>
            <a:ext cx="2841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/>
              <a:t>Обеспечение безопасности населения</a:t>
            </a:r>
            <a:endParaRPr/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>
            <a:off x="3304948" y="1484264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417997" y="1542417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 bwMode="auto"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038578" y="1573264"/>
            <a:ext cx="21235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bg1"/>
                </a:solidFill>
              </a:rPr>
              <a:t>Структурный элемент</a:t>
            </a:r>
            <a:endParaRPr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 bwMode="auto">
          <a:xfrm>
            <a:off x="6207598" y="4242865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</a:rPr>
              <a:t>Обеспеченность приютами для животных</a:t>
            </a:r>
            <a:endParaRPr/>
          </a:p>
        </p:txBody>
      </p:sp>
      <p:pic>
        <p:nvPicPr>
          <p:cNvPr id="36" name="Рисунок 35" descr="\\10.10.1.6\общие папки\Обмен\#БРЕНДБУК\Логотип и шрифт\Логотип\Лого без  слогана.png"/>
          <p:cNvPicPr/>
          <p:nvPr/>
        </p:nvPicPr>
        <p:blipFill>
          <a:blip r:embed="rId10"/>
          <a:stretch/>
        </p:blipFill>
        <p:spPr bwMode="auto">
          <a:xfrm>
            <a:off x="7664931" y="144352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 bwMode="auto">
          <a:xfrm>
            <a:off x="178162" y="101239"/>
            <a:ext cx="7478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Муниципальная программа Нефтеюганского района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Franklin Gothic Medium"/>
              </a:rPr>
              <a:t>«Развитие агропромышленного комплекса»</a:t>
            </a:r>
            <a:endParaRPr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244471" y="2223789"/>
            <a:ext cx="8486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0000"/>
              </a:buClr>
              <a:defRPr/>
            </a:pPr>
            <a:r>
              <a:rPr lang="ru-RU" b="1">
                <a:solidFill>
                  <a:schemeClr val="tx2">
                    <a:lumMod val="50000"/>
                  </a:schemeClr>
                </a:solidFill>
                <a:latin typeface="Franklin Gothic Book"/>
                <a:ea typeface="Times New Roman"/>
              </a:rPr>
              <a:t>Комплекс процессных мероприятий «Проведение ветеринарно-профилактических, диагностических, противоэпизоотических мероприятий, направленных на предупреждение и ликвидацию болезней, общих для человека и животных»</a:t>
            </a:r>
            <a:endParaRPr lang="ru-RU" b="1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/>
          <p:nvPr/>
        </p:nvSpPr>
        <p:spPr bwMode="auto"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600" b="1">
                <a:solidFill>
                  <a:schemeClr val="accent1">
                    <a:lumMod val="50000"/>
                  </a:schemeClr>
                </a:solidFill>
                <a:latin typeface="Franklin Gothic Medium"/>
                <a:ea typeface="+mn-ea"/>
                <a:cs typeface="+mn-cs"/>
              </a:rPr>
              <a:t>Карта результатов</a:t>
            </a:r>
            <a:endParaRPr lang="en-US" sz="3600" b="1">
              <a:solidFill>
                <a:schemeClr val="accent1">
                  <a:lumMod val="50000"/>
                </a:schemeClr>
              </a:solidFill>
              <a:latin typeface="Franklin Gothic Medium"/>
              <a:ea typeface="+mn-ea"/>
              <a:cs typeface="+mn-cs"/>
            </a:endParaRPr>
          </a:p>
        </p:txBody>
      </p:sp>
      <p:grpSp>
        <p:nvGrpSpPr>
          <p:cNvPr id="2" name="Группа 54"/>
          <p:cNvGrpSpPr/>
          <p:nvPr/>
        </p:nvGrpSpPr>
        <p:grpSpPr bwMode="auto"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6" name="Группа 49"/>
          <p:cNvGrpSpPr/>
          <p:nvPr/>
        </p:nvGrpSpPr>
        <p:grpSpPr bwMode="auto">
          <a:xfrm>
            <a:off x="957943" y="1328542"/>
            <a:ext cx="6889350" cy="1496341"/>
            <a:chOff x="2819528" y="1230938"/>
            <a:chExt cx="3270938" cy="1894218"/>
          </a:xfrm>
        </p:grpSpPr>
        <p:sp>
          <p:nvSpPr>
            <p:cNvPr id="47" name="Скругленный прямоугольник 27"/>
            <p:cNvSpPr/>
            <p:nvPr/>
          </p:nvSpPr>
          <p:spPr bwMode="auto">
            <a:xfrm>
              <a:off x="2819528" y="1230938"/>
              <a:ext cx="3270938" cy="1894218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800" b="0" i="0" u="none" strike="noStrike" cap="none" spc="0">
                <a:ln>
                  <a:noFill/>
                </a:ln>
                <a:solidFill>
                  <a:prstClr val="black"/>
                </a:solidFill>
                <a:latin typeface="Franklin Gothic Medium"/>
                <a:ea typeface="+mn-ea"/>
                <a:cs typeface="+mn-cs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>
              <a:off x="2832802" y="1283586"/>
              <a:ext cx="3107508" cy="382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defTabSz="457200">
                <a:defRPr/>
              </a:pPr>
              <a:endParaRPr lang="ru-RU" sz="1100" b="0" i="0" u="none" strike="noStrike" cap="none" spc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 bwMode="auto">
          <a:xfrm>
            <a:off x="957942" y="1526977"/>
            <a:ext cx="6900869" cy="100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Общий объём финансирования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: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до 2030 года </a:t>
            </a:r>
            <a:r>
              <a:rPr lang="en-US" sz="2000" b="1" dirty="0">
                <a:solidFill>
                  <a:srgbClr val="00B050"/>
                </a:solidFill>
                <a:latin typeface="Times New Roman"/>
                <a:cs typeface="Times New Roman"/>
              </a:rPr>
              <a:t>960 484,47571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тыс. руб.</a:t>
            </a:r>
            <a:r>
              <a:rPr lang="ru-RU" sz="2000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endParaRPr dirty="0"/>
          </a:p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из них на 2025 год </a:t>
            </a:r>
            <a:r>
              <a:rPr lang="en-US" sz="2000" b="1" dirty="0">
                <a:solidFill>
                  <a:srgbClr val="00B050"/>
                </a:solidFill>
                <a:latin typeface="Times New Roman"/>
                <a:cs typeface="Times New Roman"/>
              </a:rPr>
              <a:t>197 984,17800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rPr>
              <a:t>тыс. руб.</a:t>
            </a:r>
            <a:endParaRPr dirty="0"/>
          </a:p>
        </p:txBody>
      </p:sp>
      <p:grpSp>
        <p:nvGrpSpPr>
          <p:cNvPr id="85" name="Группа 49"/>
          <p:cNvGrpSpPr/>
          <p:nvPr/>
        </p:nvGrpSpPr>
        <p:grpSpPr bwMode="auto">
          <a:xfrm>
            <a:off x="6027792" y="3017454"/>
            <a:ext cx="2920263" cy="2156795"/>
            <a:chOff x="2243854" y="1571825"/>
            <a:chExt cx="3270938" cy="2013886"/>
          </a:xfrm>
        </p:grpSpPr>
        <p:sp>
          <p:nvSpPr>
            <p:cNvPr id="88" name="Скругленный прямоугольник 27"/>
            <p:cNvSpPr/>
            <p:nvPr/>
          </p:nvSpPr>
          <p:spPr bwMode="auto">
            <a:xfrm>
              <a:off x="2243854" y="1571825"/>
              <a:ext cx="3270938" cy="2013886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ru-RU" sz="1800" b="0" i="0" u="none" strike="noStrike" cap="none" spc="0">
                <a:ln>
                  <a:noFill/>
                </a:ln>
                <a:solidFill>
                  <a:prstClr val="black"/>
                </a:solidFill>
                <a:latin typeface="Franklin Gothic Medium"/>
                <a:ea typeface="+mn-ea"/>
                <a:cs typeface="+mn-cs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 bwMode="auto">
            <a:xfrm>
              <a:off x="2325568" y="1662771"/>
              <a:ext cx="3107508" cy="78724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 algn="ctr" defTabSz="457200">
                <a:defRPr/>
              </a:pPr>
              <a:r>
                <a:rPr lang="ru-RU" sz="2400" b="1">
                  <a:solidFill>
                    <a:srgbClr val="5B9BD5">
                      <a:lumMod val="50000"/>
                    </a:srgbClr>
                  </a:solidFill>
                </a:rPr>
                <a:t>Обеспеченность приютами для животных, </a:t>
              </a:r>
              <a:r>
                <a:rPr lang="en-US" sz="2400" b="1">
                  <a:solidFill>
                    <a:srgbClr val="5B9BD5">
                      <a:lumMod val="50000"/>
                    </a:srgbClr>
                  </a:solidFill>
                </a:rPr>
                <a:t>%</a:t>
              </a:r>
              <a:endParaRPr lang="ru-RU" sz="2400" b="1">
                <a:solidFill>
                  <a:srgbClr val="5B9BD5">
                    <a:lumMod val="50000"/>
                  </a:srgbClr>
                </a:solidFill>
              </a:endParaRPr>
            </a:p>
          </p:txBody>
        </p:sp>
      </p:grp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420130" y="4596801"/>
            <a:ext cx="354013" cy="13681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2" name="Скругленный прямоугольник 27"/>
          <p:cNvSpPr/>
          <p:nvPr/>
        </p:nvSpPr>
        <p:spPr bwMode="auto">
          <a:xfrm>
            <a:off x="309518" y="3064499"/>
            <a:ext cx="2895572" cy="215679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 spc="0">
              <a:ln>
                <a:noFill/>
              </a:ln>
              <a:solidFill>
                <a:prstClr val="black"/>
              </a:solidFill>
              <a:latin typeface="Franklin Gothic Medium"/>
              <a:ea typeface="+mn-ea"/>
              <a:cs typeface="+mn-cs"/>
            </a:endParaRPr>
          </a:p>
        </p:txBody>
      </p:sp>
      <p:sp>
        <p:nvSpPr>
          <p:cNvPr id="104" name="Прямоугольник 103"/>
          <p:cNvSpPr/>
          <p:nvPr/>
        </p:nvSpPr>
        <p:spPr bwMode="auto">
          <a:xfrm>
            <a:off x="496179" y="3229412"/>
            <a:ext cx="22876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b="1">
                <a:solidFill>
                  <a:srgbClr val="5B9BD5">
                    <a:lumMod val="50000"/>
                  </a:srgbClr>
                </a:solidFill>
              </a:rPr>
              <a:t>Производство продукции сельского хозяйства,  </a:t>
            </a:r>
            <a:endParaRPr/>
          </a:p>
          <a:p>
            <a:pPr lvl="0" algn="ctr" defTabSz="457200">
              <a:defRPr/>
            </a:pPr>
            <a:r>
              <a:rPr lang="ru-RU" b="1">
                <a:solidFill>
                  <a:srgbClr val="5B9BD5">
                    <a:lumMod val="50000"/>
                  </a:srgbClr>
                </a:solidFill>
              </a:rPr>
              <a:t>млн.руб</a:t>
            </a:r>
            <a:r>
              <a:rPr lang="ru-RU" sz="2400" b="1">
                <a:solidFill>
                  <a:srgbClr val="5B9BD5">
                    <a:lumMod val="50000"/>
                  </a:srgbClr>
                </a:solidFill>
              </a:rPr>
              <a:t>.</a:t>
            </a:r>
            <a:endParaRPr lang="ru-RU" sz="2400" b="1" i="0" u="none" strike="noStrike" cap="none" spc="0">
              <a:ln>
                <a:noFill/>
              </a:ln>
              <a:solidFill>
                <a:srgbClr val="5B9BD5">
                  <a:lumMod val="50000"/>
                </a:srgb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5" name="Прямоугольник 104"/>
          <p:cNvSpPr/>
          <p:nvPr/>
        </p:nvSpPr>
        <p:spPr bwMode="auto">
          <a:xfrm>
            <a:off x="453638" y="4610074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>
                <a:solidFill>
                  <a:srgbClr val="00B050"/>
                </a:solidFill>
                <a:latin typeface="Calibri"/>
              </a:rPr>
              <a:t>445,0</a:t>
            </a:r>
            <a:endParaRPr/>
          </a:p>
        </p:txBody>
      </p:sp>
      <p:sp>
        <p:nvSpPr>
          <p:cNvPr id="106" name="Прямоугольник 105"/>
          <p:cNvSpPr/>
          <p:nvPr/>
        </p:nvSpPr>
        <p:spPr bwMode="auto">
          <a:xfrm>
            <a:off x="2204186" y="4612788"/>
            <a:ext cx="1140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800" b="1">
                <a:solidFill>
                  <a:srgbClr val="00B050"/>
                </a:solidFill>
                <a:latin typeface="Calibri"/>
              </a:rPr>
              <a:t>472,4</a:t>
            </a:r>
            <a:endParaRPr/>
          </a:p>
        </p:txBody>
      </p:sp>
      <p:pic>
        <p:nvPicPr>
          <p:cNvPr id="107" name="Picture 3" descr="C:\Users\BetehtinaKA\Desktop\122555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408401" y="4403597"/>
            <a:ext cx="797872" cy="732936"/>
          </a:xfrm>
          <a:prstGeom prst="rect">
            <a:avLst/>
          </a:prstGeom>
          <a:noFill/>
        </p:spPr>
      </p:pic>
      <p:pic>
        <p:nvPicPr>
          <p:cNvPr id="84" name="Рисунок 83" descr="\\10.10.1.6\общие папки\Обмен\#БРЕНДБУК\Логотип и шрифт\Логотип\Лого без  слогана.png"/>
          <p:cNvPicPr/>
          <p:nvPr/>
        </p:nvPicPr>
        <p:blipFill>
          <a:blip r:embed="rId4"/>
          <a:stretch/>
        </p:blipFill>
        <p:spPr bwMode="auto">
          <a:xfrm>
            <a:off x="7664931" y="144900"/>
            <a:ext cx="126187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Прямоугольник 72"/>
          <p:cNvSpPr/>
          <p:nvPr/>
        </p:nvSpPr>
        <p:spPr bwMode="auto">
          <a:xfrm>
            <a:off x="6387169" y="4424698"/>
            <a:ext cx="923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i="0" u="none" strike="noStrike" cap="none" spc="0">
                <a:ln>
                  <a:noFill/>
                </a:ln>
                <a:solidFill>
                  <a:srgbClr val="00B050"/>
                </a:solidFill>
                <a:latin typeface="Calibri"/>
                <a:ea typeface="+mn-ea"/>
                <a:cs typeface="+mn-cs"/>
              </a:rPr>
              <a:t>100</a:t>
            </a:r>
            <a:endParaRPr/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7957469" y="4403597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>
                <a:solidFill>
                  <a:srgbClr val="00B050"/>
                </a:solidFill>
                <a:latin typeface="Calibri"/>
              </a:rPr>
              <a:t>100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/>
          <p:nvPr/>
        </p:nvSpPr>
        <p:spPr bwMode="auto"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defRPr/>
            </a:pPr>
            <a:r>
              <a:rPr lang="ru-RU" sz="2400" b="1">
                <a:solidFill>
                  <a:schemeClr val="accent5">
                    <a:lumMod val="50000"/>
                  </a:schemeClr>
                </a:solidFill>
                <a:latin typeface="Franklin Gothic Medium"/>
              </a:rPr>
              <a:t>Финансирование муниципальной программы, тыс.рублей</a:t>
            </a:r>
            <a:endParaRPr lang="en-US" sz="2400" b="1">
              <a:solidFill>
                <a:schemeClr val="accent5">
                  <a:lumMod val="50000"/>
                </a:schemeClr>
              </a:solidFill>
              <a:latin typeface="Franklin Gothic Medium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646125"/>
              </p:ext>
            </p:extLst>
          </p:nvPr>
        </p:nvGraphicFramePr>
        <p:xfrm>
          <a:off x="3877353" y="1205001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360560" y="1596665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 автономного округа -Югра</a:t>
                      </a:r>
                    </a:p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 района</a:t>
                      </a:r>
                      <a:endParaRPr/>
                    </a:p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defRPr/>
                      </a:pPr>
                      <a:endParaRPr lang="ru-RU" sz="14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Franklin Gothic Medium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Franklin Gothic Medium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Franklin Gothic Medium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Franklin Gothic Medium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defRPr/>
                      </a:pPr>
                      <a:endParaRPr lang="ru-RU" sz="1100" b="0">
                        <a:solidFill>
                          <a:schemeClr val="tx1"/>
                        </a:solidFill>
                        <a:latin typeface="Franklin Gothic Medium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3" name="Прямоугольник 82"/>
          <p:cNvSpPr/>
          <p:nvPr/>
        </p:nvSpPr>
        <p:spPr bwMode="auto">
          <a:xfrm>
            <a:off x="415329" y="2919883"/>
            <a:ext cx="336430" cy="334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7" name="Прямоугольник 86"/>
          <p:cNvSpPr/>
          <p:nvPr/>
        </p:nvSpPr>
        <p:spPr bwMode="auto">
          <a:xfrm>
            <a:off x="424628" y="3752499"/>
            <a:ext cx="319176" cy="334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 bwMode="auto">
          <a:xfrm>
            <a:off x="871629" y="3683561"/>
            <a:ext cx="1460381" cy="36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14 </a:t>
            </a:r>
            <a:r>
              <a:rPr lang="en-US" dirty="0"/>
              <a:t>513</a:t>
            </a:r>
            <a:r>
              <a:rPr lang="ru-RU" dirty="0"/>
              <a:t>,</a:t>
            </a:r>
            <a:r>
              <a:rPr lang="en-US" dirty="0"/>
              <a:t>678</a:t>
            </a:r>
            <a:endParaRPr dirty="0"/>
          </a:p>
        </p:txBody>
      </p:sp>
      <p:sp>
        <p:nvSpPr>
          <p:cNvPr id="92" name="Прямоугольник 91"/>
          <p:cNvSpPr/>
          <p:nvPr/>
        </p:nvSpPr>
        <p:spPr bwMode="auto">
          <a:xfrm>
            <a:off x="886963" y="2910059"/>
            <a:ext cx="1770672" cy="36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183 470,500</a:t>
            </a:r>
            <a:endParaRPr dirty="0"/>
          </a:p>
        </p:txBody>
      </p:sp>
      <p:grpSp>
        <p:nvGrpSpPr>
          <p:cNvPr id="29" name="Группа 28"/>
          <p:cNvGrpSpPr/>
          <p:nvPr/>
        </p:nvGrpSpPr>
        <p:grpSpPr bwMode="auto"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/>
            <p:cNvSpPr/>
            <p:nvPr/>
          </p:nvSpPr>
          <p:spPr bwMode="auto"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 bwMode="auto"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aphicFrame>
        <p:nvGraphicFramePr>
          <p:cNvPr id="40" name="Диаграмма 39"/>
          <p:cNvGraphicFramePr>
            <a:graphicFrameLocks/>
          </p:cNvGraphicFramePr>
          <p:nvPr/>
        </p:nvGraphicFramePr>
        <p:xfrm>
          <a:off x="4320234" y="1655158"/>
          <a:ext cx="4678325" cy="3997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 bwMode="auto">
          <a:xfrm>
            <a:off x="6111593" y="565457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B050"/>
                </a:solidFill>
                <a:latin typeface="Times New Roman"/>
                <a:cs typeface="Times New Roman"/>
              </a:rPr>
              <a:t>197 984,178</a:t>
            </a:r>
            <a:endParaRPr lang="ru-RU" sz="2000" b="1" dirty="0">
              <a:solidFill>
                <a:srgbClr val="00B050"/>
              </a:solidFill>
              <a:latin typeface="Franklin Gothic Medium"/>
              <a:ea typeface="Times New Roman"/>
              <a:cs typeface="Calibri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886964" y="4457064"/>
            <a:ext cx="1562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0,0</a:t>
            </a:r>
            <a:endParaRPr/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24628" y="4457064"/>
            <a:ext cx="319176" cy="3340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" name="Рисунок 22" descr="\\10.10.1.6\общие папки\Обмен\#БРЕНДБУК\Логотип и шрифт\Логотип\Лого без  слогана.png"/>
          <p:cNvPicPr/>
          <p:nvPr/>
        </p:nvPicPr>
        <p:blipFill>
          <a:blip r:embed="rId4"/>
          <a:stretch/>
        </p:blipFill>
        <p:spPr bwMode="auto">
          <a:xfrm>
            <a:off x="7736687" y="57928"/>
            <a:ext cx="1261872" cy="966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</TotalTime>
  <Words>403</Words>
  <Application>Microsoft Office PowerPoint</Application>
  <DocSecurity>0</DocSecurity>
  <PresentationFormat>Экран (4:3)</PresentationFormat>
  <Paragraphs>77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subject/>
  <dc:creator>user</dc:creator>
  <cp:keywords/>
  <dc:description/>
  <cp:lastModifiedBy>Березецкая Юлия Николаевна</cp:lastModifiedBy>
  <cp:revision>302</cp:revision>
  <dcterms:created xsi:type="dcterms:W3CDTF">2018-09-04T12:10:47Z</dcterms:created>
  <dcterms:modified xsi:type="dcterms:W3CDTF">2025-12-17T11:55:54Z</dcterms:modified>
  <cp:category/>
  <dc:identifier/>
  <cp:contentStatus/>
  <dc:language/>
  <cp:version/>
</cp:coreProperties>
</file>