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8"/>
  </p:notesMasterIdLst>
  <p:handoutMasterIdLst>
    <p:handoutMasterId r:id="rId9"/>
  </p:handoutMasterIdLst>
  <p:sldIdLst>
    <p:sldId id="381" r:id="rId2"/>
    <p:sldId id="391" r:id="rId3"/>
    <p:sldId id="389" r:id="rId4"/>
    <p:sldId id="390" r:id="rId5"/>
    <p:sldId id="364" r:id="rId6"/>
    <p:sldId id="388" r:id="rId7"/>
  </p:sldIdLst>
  <p:sldSz cx="12192000" cy="6858000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79C89"/>
    <a:srgbClr val="00220F"/>
    <a:srgbClr val="279CA9"/>
    <a:srgbClr val="27AA78"/>
    <a:srgbClr val="74DEB6"/>
    <a:srgbClr val="28AA78"/>
    <a:srgbClr val="4721EB"/>
    <a:srgbClr val="0033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414" autoAdjust="0"/>
    <p:restoredTop sz="94707" autoAdjust="0"/>
  </p:normalViewPr>
  <p:slideViewPr>
    <p:cSldViewPr snapToGrid="0">
      <p:cViewPr varScale="1">
        <p:scale>
          <a:sx n="106" d="100"/>
          <a:sy n="106" d="100"/>
        </p:scale>
        <p:origin x="7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7AB9B2-43FA-4239-BC95-83CBAF583317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599475-BC5C-4753-B386-9DA8367A33E9}">
      <dgm:prSet phldrT="[Текст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После устранения замечаний повторно направляет доработанные документы на согласование</a:t>
          </a:r>
        </a:p>
      </dgm:t>
    </dgm:pt>
    <dgm:pt modelId="{F7028397-057D-45D6-B420-996349B688DE}" type="parTrans" cxnId="{A0392EDC-AF9C-4FE4-9AE4-1963CF0F0494}">
      <dgm:prSet/>
      <dgm:spPr/>
      <dgm:t>
        <a:bodyPr/>
        <a:lstStyle/>
        <a:p>
          <a:endParaRPr lang="ru-RU"/>
        </a:p>
      </dgm:t>
    </dgm:pt>
    <dgm:pt modelId="{B9DF31FB-6A9F-4F07-8CB0-C8168CB67CEF}" type="sibTrans" cxnId="{A0392EDC-AF9C-4FE4-9AE4-1963CF0F0494}">
      <dgm:prSet/>
      <dgm:spPr/>
      <dgm:t>
        <a:bodyPr/>
        <a:lstStyle/>
        <a:p>
          <a:endParaRPr lang="ru-RU"/>
        </a:p>
      </dgm:t>
    </dgm:pt>
    <dgm:pt modelId="{C18253FF-63E1-43F9-A6DF-1F5CF896C41A}">
      <dgm:prSet phldrT="[Текст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Отрицательное заключение (Разработчику опубликовать на Портале в течение 3 </a:t>
          </a:r>
          <a:r>
            <a:rPr lang="ru-RU" sz="1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р.д</a:t>
          </a:r>
          <a:r>
            <a: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со дня подписания)</a:t>
          </a:r>
        </a:p>
      </dgm:t>
    </dgm:pt>
    <dgm:pt modelId="{7439B569-6710-491C-942E-3F28DD23C7A6}" type="parTrans" cxnId="{F42B76A4-326E-4A84-8682-4D954517CB55}">
      <dgm:prSet/>
      <dgm:spPr/>
      <dgm:t>
        <a:bodyPr/>
        <a:lstStyle/>
        <a:p>
          <a:endParaRPr lang="ru-RU"/>
        </a:p>
      </dgm:t>
    </dgm:pt>
    <dgm:pt modelId="{15AC004C-7DC7-4C24-AE53-693F8315F509}" type="sibTrans" cxnId="{F42B76A4-326E-4A84-8682-4D954517CB55}">
      <dgm:prSet/>
      <dgm:spPr/>
      <dgm:t>
        <a:bodyPr/>
        <a:lstStyle/>
        <a:p>
          <a:endParaRPr lang="ru-RU"/>
        </a:p>
      </dgm:t>
    </dgm:pt>
    <dgm:pt modelId="{3151B133-D6A3-435F-A854-F7743B9A4BCA}">
      <dgm:prSet phldrT="[Текст]" custT="1"/>
      <dgm:spPr>
        <a:solidFill>
          <a:schemeClr val="accent3">
            <a:lumMod val="20000"/>
            <a:lumOff val="80000"/>
          </a:schemeClr>
        </a:solidFill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Положительное заключение (Разработчику опубликовать на Портале в течение 3 </a:t>
          </a:r>
          <a:r>
            <a:rPr lang="ru-RU" sz="10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р.д</a:t>
          </a:r>
          <a:r>
            <a: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со дня подписания)</a:t>
          </a:r>
        </a:p>
      </dgm:t>
    </dgm:pt>
    <dgm:pt modelId="{362B98F2-9B5A-40CA-8DEE-ECF12A787A32}" type="parTrans" cxnId="{49730EC0-D7F9-4D7B-BA6E-0EC5A87449A9}">
      <dgm:prSet/>
      <dgm:spPr/>
      <dgm:t>
        <a:bodyPr/>
        <a:lstStyle/>
        <a:p>
          <a:endParaRPr lang="ru-RU"/>
        </a:p>
      </dgm:t>
    </dgm:pt>
    <dgm:pt modelId="{B4ED74A4-3889-4882-A36C-43890BE3F683}" type="sibTrans" cxnId="{49730EC0-D7F9-4D7B-BA6E-0EC5A87449A9}">
      <dgm:prSet/>
      <dgm:spPr/>
      <dgm:t>
        <a:bodyPr/>
        <a:lstStyle/>
        <a:p>
          <a:endParaRPr lang="ru-RU"/>
        </a:p>
      </dgm:t>
    </dgm:pt>
    <dgm:pt modelId="{3A93E7AA-92DE-4F50-9DAD-A529EA0EF28E}" type="pres">
      <dgm:prSet presAssocID="{C57AB9B2-43FA-4239-BC95-83CBAF58331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12A44B2-6ED4-4736-BCA0-977FCCE1D233}" type="pres">
      <dgm:prSet presAssocID="{3F599475-BC5C-4753-B386-9DA8367A33E9}" presName="hierRoot1" presStyleCnt="0">
        <dgm:presLayoutVars>
          <dgm:hierBranch val="init"/>
        </dgm:presLayoutVars>
      </dgm:prSet>
      <dgm:spPr/>
    </dgm:pt>
    <dgm:pt modelId="{041112BA-5FF5-45B3-9EAD-EF4F64665343}" type="pres">
      <dgm:prSet presAssocID="{3F599475-BC5C-4753-B386-9DA8367A33E9}" presName="rootComposite1" presStyleCnt="0"/>
      <dgm:spPr/>
    </dgm:pt>
    <dgm:pt modelId="{3CDE6923-58C0-4CB3-A9AF-A1F03A386195}" type="pres">
      <dgm:prSet presAssocID="{3F599475-BC5C-4753-B386-9DA8367A33E9}" presName="rootText1" presStyleLbl="node0" presStyleIdx="0" presStyleCnt="1" custScaleX="144032" custScaleY="93514" custLinFactNeighborX="1059" custLinFactNeighborY="-73544">
        <dgm:presLayoutVars>
          <dgm:chPref val="3"/>
        </dgm:presLayoutVars>
      </dgm:prSet>
      <dgm:spPr/>
    </dgm:pt>
    <dgm:pt modelId="{EA9EBBD3-AA00-49B7-A858-49B3B44B9988}" type="pres">
      <dgm:prSet presAssocID="{3F599475-BC5C-4753-B386-9DA8367A33E9}" presName="rootConnector1" presStyleLbl="node1" presStyleIdx="0" presStyleCnt="0"/>
      <dgm:spPr/>
    </dgm:pt>
    <dgm:pt modelId="{DA0B0CB2-28EB-416B-B902-8649EC06C07F}" type="pres">
      <dgm:prSet presAssocID="{3F599475-BC5C-4753-B386-9DA8367A33E9}" presName="hierChild2" presStyleCnt="0"/>
      <dgm:spPr/>
    </dgm:pt>
    <dgm:pt modelId="{CCCA71C5-4CEA-4698-BACC-0CF5CFC69E14}" type="pres">
      <dgm:prSet presAssocID="{7439B569-6710-491C-942E-3F28DD23C7A6}" presName="Name37" presStyleLbl="parChTrans1D2" presStyleIdx="0" presStyleCnt="2"/>
      <dgm:spPr/>
    </dgm:pt>
    <dgm:pt modelId="{75435D39-40D3-43D9-8D8E-BF000245BAB6}" type="pres">
      <dgm:prSet presAssocID="{C18253FF-63E1-43F9-A6DF-1F5CF896C41A}" presName="hierRoot2" presStyleCnt="0">
        <dgm:presLayoutVars>
          <dgm:hierBranch val="init"/>
        </dgm:presLayoutVars>
      </dgm:prSet>
      <dgm:spPr/>
    </dgm:pt>
    <dgm:pt modelId="{415A9748-AE52-4CE2-A5E0-0528DA93D945}" type="pres">
      <dgm:prSet presAssocID="{C18253FF-63E1-43F9-A6DF-1F5CF896C41A}" presName="rootComposite" presStyleCnt="0"/>
      <dgm:spPr/>
    </dgm:pt>
    <dgm:pt modelId="{2F6926BB-808B-4C5C-B229-BA01BB2B5033}" type="pres">
      <dgm:prSet presAssocID="{C18253FF-63E1-43F9-A6DF-1F5CF896C41A}" presName="rootText" presStyleLbl="node2" presStyleIdx="0" presStyleCnt="2" custScaleX="114253" custScaleY="103898">
        <dgm:presLayoutVars>
          <dgm:chPref val="3"/>
        </dgm:presLayoutVars>
      </dgm:prSet>
      <dgm:spPr/>
    </dgm:pt>
    <dgm:pt modelId="{A5F1CB88-B164-4208-91FC-0CB24EB3C762}" type="pres">
      <dgm:prSet presAssocID="{C18253FF-63E1-43F9-A6DF-1F5CF896C41A}" presName="rootConnector" presStyleLbl="node2" presStyleIdx="0" presStyleCnt="2"/>
      <dgm:spPr/>
    </dgm:pt>
    <dgm:pt modelId="{2E670082-4FA5-475C-90B8-430052A33F5B}" type="pres">
      <dgm:prSet presAssocID="{C18253FF-63E1-43F9-A6DF-1F5CF896C41A}" presName="hierChild4" presStyleCnt="0"/>
      <dgm:spPr/>
    </dgm:pt>
    <dgm:pt modelId="{0DC2C1DC-4FE7-4124-8881-F41BF345CC89}" type="pres">
      <dgm:prSet presAssocID="{C18253FF-63E1-43F9-A6DF-1F5CF896C41A}" presName="hierChild5" presStyleCnt="0"/>
      <dgm:spPr/>
    </dgm:pt>
    <dgm:pt modelId="{10C008E2-0B6B-466E-AF58-0F5067804088}" type="pres">
      <dgm:prSet presAssocID="{362B98F2-9B5A-40CA-8DEE-ECF12A787A32}" presName="Name37" presStyleLbl="parChTrans1D2" presStyleIdx="1" presStyleCnt="2"/>
      <dgm:spPr/>
    </dgm:pt>
    <dgm:pt modelId="{78525A26-8025-4DC4-BB1F-2FFF59F86D2D}" type="pres">
      <dgm:prSet presAssocID="{3151B133-D6A3-435F-A854-F7743B9A4BCA}" presName="hierRoot2" presStyleCnt="0">
        <dgm:presLayoutVars>
          <dgm:hierBranch val="init"/>
        </dgm:presLayoutVars>
      </dgm:prSet>
      <dgm:spPr/>
    </dgm:pt>
    <dgm:pt modelId="{B5C6CC28-C1B0-40B1-A103-0B12831070DF}" type="pres">
      <dgm:prSet presAssocID="{3151B133-D6A3-435F-A854-F7743B9A4BCA}" presName="rootComposite" presStyleCnt="0"/>
      <dgm:spPr/>
    </dgm:pt>
    <dgm:pt modelId="{380610D5-E353-4B0E-9D44-042206427053}" type="pres">
      <dgm:prSet presAssocID="{3151B133-D6A3-435F-A854-F7743B9A4BCA}" presName="rootText" presStyleLbl="node2" presStyleIdx="1" presStyleCnt="2" custScaleX="120575" custScaleY="103135">
        <dgm:presLayoutVars>
          <dgm:chPref val="3"/>
        </dgm:presLayoutVars>
      </dgm:prSet>
      <dgm:spPr/>
    </dgm:pt>
    <dgm:pt modelId="{59B00C7C-C4A0-4E96-8E0A-DAB84A09F31E}" type="pres">
      <dgm:prSet presAssocID="{3151B133-D6A3-435F-A854-F7743B9A4BCA}" presName="rootConnector" presStyleLbl="node2" presStyleIdx="1" presStyleCnt="2"/>
      <dgm:spPr/>
    </dgm:pt>
    <dgm:pt modelId="{CAC1C17E-800A-40A5-A635-34DD297C3A0C}" type="pres">
      <dgm:prSet presAssocID="{3151B133-D6A3-435F-A854-F7743B9A4BCA}" presName="hierChild4" presStyleCnt="0"/>
      <dgm:spPr/>
    </dgm:pt>
    <dgm:pt modelId="{D446ACEC-E95D-4BBA-B5FE-106713E340FD}" type="pres">
      <dgm:prSet presAssocID="{3151B133-D6A3-435F-A854-F7743B9A4BCA}" presName="hierChild5" presStyleCnt="0"/>
      <dgm:spPr/>
    </dgm:pt>
    <dgm:pt modelId="{ABDFDF46-8EEB-4C2A-BBD7-5A07520811C2}" type="pres">
      <dgm:prSet presAssocID="{3F599475-BC5C-4753-B386-9DA8367A33E9}" presName="hierChild3" presStyleCnt="0"/>
      <dgm:spPr/>
    </dgm:pt>
  </dgm:ptLst>
  <dgm:cxnLst>
    <dgm:cxn modelId="{26A3FA04-6E8E-4DA9-985B-3BDAAE68227E}" type="presOf" srcId="{3F599475-BC5C-4753-B386-9DA8367A33E9}" destId="{3CDE6923-58C0-4CB3-A9AF-A1F03A386195}" srcOrd="0" destOrd="0" presId="urn:microsoft.com/office/officeart/2005/8/layout/orgChart1"/>
    <dgm:cxn modelId="{9CF9F205-15A2-422E-9FDA-7F5D79BC204A}" type="presOf" srcId="{C18253FF-63E1-43F9-A6DF-1F5CF896C41A}" destId="{A5F1CB88-B164-4208-91FC-0CB24EB3C762}" srcOrd="1" destOrd="0" presId="urn:microsoft.com/office/officeart/2005/8/layout/orgChart1"/>
    <dgm:cxn modelId="{A2112313-1030-4DF3-B400-764293625765}" type="presOf" srcId="{3F599475-BC5C-4753-B386-9DA8367A33E9}" destId="{EA9EBBD3-AA00-49B7-A858-49B3B44B9988}" srcOrd="1" destOrd="0" presId="urn:microsoft.com/office/officeart/2005/8/layout/orgChart1"/>
    <dgm:cxn modelId="{E7BF914C-01B4-4006-857B-6BF38C214A48}" type="presOf" srcId="{3151B133-D6A3-435F-A854-F7743B9A4BCA}" destId="{59B00C7C-C4A0-4E96-8E0A-DAB84A09F31E}" srcOrd="1" destOrd="0" presId="urn:microsoft.com/office/officeart/2005/8/layout/orgChart1"/>
    <dgm:cxn modelId="{1BA15F50-4480-4985-ABC6-7B66A607F320}" type="presOf" srcId="{362B98F2-9B5A-40CA-8DEE-ECF12A787A32}" destId="{10C008E2-0B6B-466E-AF58-0F5067804088}" srcOrd="0" destOrd="0" presId="urn:microsoft.com/office/officeart/2005/8/layout/orgChart1"/>
    <dgm:cxn modelId="{F42B76A4-326E-4A84-8682-4D954517CB55}" srcId="{3F599475-BC5C-4753-B386-9DA8367A33E9}" destId="{C18253FF-63E1-43F9-A6DF-1F5CF896C41A}" srcOrd="0" destOrd="0" parTransId="{7439B569-6710-491C-942E-3F28DD23C7A6}" sibTransId="{15AC004C-7DC7-4C24-AE53-693F8315F509}"/>
    <dgm:cxn modelId="{C73F1BAF-C20D-4516-B37E-12096762DF95}" type="presOf" srcId="{3151B133-D6A3-435F-A854-F7743B9A4BCA}" destId="{380610D5-E353-4B0E-9D44-042206427053}" srcOrd="0" destOrd="0" presId="urn:microsoft.com/office/officeart/2005/8/layout/orgChart1"/>
    <dgm:cxn modelId="{1F9CA6B6-1FEA-47BE-B23E-67F530DA6CE1}" type="presOf" srcId="{7439B569-6710-491C-942E-3F28DD23C7A6}" destId="{CCCA71C5-4CEA-4698-BACC-0CF5CFC69E14}" srcOrd="0" destOrd="0" presId="urn:microsoft.com/office/officeart/2005/8/layout/orgChart1"/>
    <dgm:cxn modelId="{49730EC0-D7F9-4D7B-BA6E-0EC5A87449A9}" srcId="{3F599475-BC5C-4753-B386-9DA8367A33E9}" destId="{3151B133-D6A3-435F-A854-F7743B9A4BCA}" srcOrd="1" destOrd="0" parTransId="{362B98F2-9B5A-40CA-8DEE-ECF12A787A32}" sibTransId="{B4ED74A4-3889-4882-A36C-43890BE3F683}"/>
    <dgm:cxn modelId="{A0392EDC-AF9C-4FE4-9AE4-1963CF0F0494}" srcId="{C57AB9B2-43FA-4239-BC95-83CBAF583317}" destId="{3F599475-BC5C-4753-B386-9DA8367A33E9}" srcOrd="0" destOrd="0" parTransId="{F7028397-057D-45D6-B420-996349B688DE}" sibTransId="{B9DF31FB-6A9F-4F07-8CB0-C8168CB67CEF}"/>
    <dgm:cxn modelId="{52D07BE1-D1D2-46BF-8877-ECCD2674A1DD}" type="presOf" srcId="{C57AB9B2-43FA-4239-BC95-83CBAF583317}" destId="{3A93E7AA-92DE-4F50-9DAD-A529EA0EF28E}" srcOrd="0" destOrd="0" presId="urn:microsoft.com/office/officeart/2005/8/layout/orgChart1"/>
    <dgm:cxn modelId="{F17FF0F7-5C95-4FC7-9839-8757883CB488}" type="presOf" srcId="{C18253FF-63E1-43F9-A6DF-1F5CF896C41A}" destId="{2F6926BB-808B-4C5C-B229-BA01BB2B5033}" srcOrd="0" destOrd="0" presId="urn:microsoft.com/office/officeart/2005/8/layout/orgChart1"/>
    <dgm:cxn modelId="{09377D42-393E-46FD-9747-CFB27D70236D}" type="presParOf" srcId="{3A93E7AA-92DE-4F50-9DAD-A529EA0EF28E}" destId="{412A44B2-6ED4-4736-BCA0-977FCCE1D233}" srcOrd="0" destOrd="0" presId="urn:microsoft.com/office/officeart/2005/8/layout/orgChart1"/>
    <dgm:cxn modelId="{7036565A-2407-450D-BEB1-BED2E960AF7B}" type="presParOf" srcId="{412A44B2-6ED4-4736-BCA0-977FCCE1D233}" destId="{041112BA-5FF5-45B3-9EAD-EF4F64665343}" srcOrd="0" destOrd="0" presId="urn:microsoft.com/office/officeart/2005/8/layout/orgChart1"/>
    <dgm:cxn modelId="{03995EFC-B646-492B-9668-89A68F0AE97B}" type="presParOf" srcId="{041112BA-5FF5-45B3-9EAD-EF4F64665343}" destId="{3CDE6923-58C0-4CB3-A9AF-A1F03A386195}" srcOrd="0" destOrd="0" presId="urn:microsoft.com/office/officeart/2005/8/layout/orgChart1"/>
    <dgm:cxn modelId="{D1FC15E1-5CE0-41D9-9545-30AD135BE848}" type="presParOf" srcId="{041112BA-5FF5-45B3-9EAD-EF4F64665343}" destId="{EA9EBBD3-AA00-49B7-A858-49B3B44B9988}" srcOrd="1" destOrd="0" presId="urn:microsoft.com/office/officeart/2005/8/layout/orgChart1"/>
    <dgm:cxn modelId="{35C6BEAA-D574-4821-8BEB-5B3FFCF6EB2F}" type="presParOf" srcId="{412A44B2-6ED4-4736-BCA0-977FCCE1D233}" destId="{DA0B0CB2-28EB-416B-B902-8649EC06C07F}" srcOrd="1" destOrd="0" presId="urn:microsoft.com/office/officeart/2005/8/layout/orgChart1"/>
    <dgm:cxn modelId="{B1994042-FF02-4D23-B222-91A49402983C}" type="presParOf" srcId="{DA0B0CB2-28EB-416B-B902-8649EC06C07F}" destId="{CCCA71C5-4CEA-4698-BACC-0CF5CFC69E14}" srcOrd="0" destOrd="0" presId="urn:microsoft.com/office/officeart/2005/8/layout/orgChart1"/>
    <dgm:cxn modelId="{E4422A95-86E7-4419-8BEE-0CC5F5FD20A5}" type="presParOf" srcId="{DA0B0CB2-28EB-416B-B902-8649EC06C07F}" destId="{75435D39-40D3-43D9-8D8E-BF000245BAB6}" srcOrd="1" destOrd="0" presId="urn:microsoft.com/office/officeart/2005/8/layout/orgChart1"/>
    <dgm:cxn modelId="{90B590EE-7DC7-4EB0-9CD9-B1F055472127}" type="presParOf" srcId="{75435D39-40D3-43D9-8D8E-BF000245BAB6}" destId="{415A9748-AE52-4CE2-A5E0-0528DA93D945}" srcOrd="0" destOrd="0" presId="urn:microsoft.com/office/officeart/2005/8/layout/orgChart1"/>
    <dgm:cxn modelId="{71BA06B6-EF31-4942-B3F0-8A0D028C87EB}" type="presParOf" srcId="{415A9748-AE52-4CE2-A5E0-0528DA93D945}" destId="{2F6926BB-808B-4C5C-B229-BA01BB2B5033}" srcOrd="0" destOrd="0" presId="urn:microsoft.com/office/officeart/2005/8/layout/orgChart1"/>
    <dgm:cxn modelId="{7FE458A9-A033-477B-9A73-7003355CE3B4}" type="presParOf" srcId="{415A9748-AE52-4CE2-A5E0-0528DA93D945}" destId="{A5F1CB88-B164-4208-91FC-0CB24EB3C762}" srcOrd="1" destOrd="0" presId="urn:microsoft.com/office/officeart/2005/8/layout/orgChart1"/>
    <dgm:cxn modelId="{DF13EE79-698B-47EC-A4DB-EEB23BA55C9C}" type="presParOf" srcId="{75435D39-40D3-43D9-8D8E-BF000245BAB6}" destId="{2E670082-4FA5-475C-90B8-430052A33F5B}" srcOrd="1" destOrd="0" presId="urn:microsoft.com/office/officeart/2005/8/layout/orgChart1"/>
    <dgm:cxn modelId="{CB2D5728-31E6-47AB-9AA3-B32D1FE6A4C7}" type="presParOf" srcId="{75435D39-40D3-43D9-8D8E-BF000245BAB6}" destId="{0DC2C1DC-4FE7-4124-8881-F41BF345CC89}" srcOrd="2" destOrd="0" presId="urn:microsoft.com/office/officeart/2005/8/layout/orgChart1"/>
    <dgm:cxn modelId="{7F0F9BB0-025B-48CA-A8CB-EF8F88757C0A}" type="presParOf" srcId="{DA0B0CB2-28EB-416B-B902-8649EC06C07F}" destId="{10C008E2-0B6B-466E-AF58-0F5067804088}" srcOrd="2" destOrd="0" presId="urn:microsoft.com/office/officeart/2005/8/layout/orgChart1"/>
    <dgm:cxn modelId="{6FBB1743-348C-4BAA-8183-22B9D1A8A153}" type="presParOf" srcId="{DA0B0CB2-28EB-416B-B902-8649EC06C07F}" destId="{78525A26-8025-4DC4-BB1F-2FFF59F86D2D}" srcOrd="3" destOrd="0" presId="urn:microsoft.com/office/officeart/2005/8/layout/orgChart1"/>
    <dgm:cxn modelId="{05234F1B-F280-4094-9B0E-AF33016514F0}" type="presParOf" srcId="{78525A26-8025-4DC4-BB1F-2FFF59F86D2D}" destId="{B5C6CC28-C1B0-40B1-A103-0B12831070DF}" srcOrd="0" destOrd="0" presId="urn:microsoft.com/office/officeart/2005/8/layout/orgChart1"/>
    <dgm:cxn modelId="{BF5B38A5-6D06-4DDA-9EC1-FFB354B71E80}" type="presParOf" srcId="{B5C6CC28-C1B0-40B1-A103-0B12831070DF}" destId="{380610D5-E353-4B0E-9D44-042206427053}" srcOrd="0" destOrd="0" presId="urn:microsoft.com/office/officeart/2005/8/layout/orgChart1"/>
    <dgm:cxn modelId="{77FFA86B-F47C-4781-A905-87E9D8F8694A}" type="presParOf" srcId="{B5C6CC28-C1B0-40B1-A103-0B12831070DF}" destId="{59B00C7C-C4A0-4E96-8E0A-DAB84A09F31E}" srcOrd="1" destOrd="0" presId="urn:microsoft.com/office/officeart/2005/8/layout/orgChart1"/>
    <dgm:cxn modelId="{F2269150-7D73-4579-9AE7-A49F3565FD2A}" type="presParOf" srcId="{78525A26-8025-4DC4-BB1F-2FFF59F86D2D}" destId="{CAC1C17E-800A-40A5-A635-34DD297C3A0C}" srcOrd="1" destOrd="0" presId="urn:microsoft.com/office/officeart/2005/8/layout/orgChart1"/>
    <dgm:cxn modelId="{3BDB704F-2435-4039-B325-B2EC1E009E44}" type="presParOf" srcId="{78525A26-8025-4DC4-BB1F-2FFF59F86D2D}" destId="{D446ACEC-E95D-4BBA-B5FE-106713E340FD}" srcOrd="2" destOrd="0" presId="urn:microsoft.com/office/officeart/2005/8/layout/orgChart1"/>
    <dgm:cxn modelId="{A7209E55-D8B2-4396-A020-B526191E4745}" type="presParOf" srcId="{412A44B2-6ED4-4736-BCA0-977FCCE1D233}" destId="{ABDFDF46-8EEB-4C2A-BBD7-5A07520811C2}" srcOrd="2" destOrd="0" presId="urn:microsoft.com/office/officeart/2005/8/layout/orgChart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C008E2-0B6B-466E-AF58-0F5067804088}">
      <dsp:nvSpPr>
        <dsp:cNvPr id="0" name=""/>
        <dsp:cNvSpPr/>
      </dsp:nvSpPr>
      <dsp:spPr>
        <a:xfrm>
          <a:off x="2065238" y="748218"/>
          <a:ext cx="1065231" cy="418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0921"/>
              </a:lnTo>
              <a:lnTo>
                <a:pt x="1065231" y="250921"/>
              </a:lnTo>
              <a:lnTo>
                <a:pt x="1065231" y="4189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CA71C5-4CEA-4698-BACC-0CF5CFC69E14}">
      <dsp:nvSpPr>
        <dsp:cNvPr id="0" name=""/>
        <dsp:cNvSpPr/>
      </dsp:nvSpPr>
      <dsp:spPr>
        <a:xfrm>
          <a:off x="915530" y="748218"/>
          <a:ext cx="1149707" cy="418945"/>
        </a:xfrm>
        <a:custGeom>
          <a:avLst/>
          <a:gdLst/>
          <a:ahLst/>
          <a:cxnLst/>
          <a:rect l="0" t="0" r="0" b="0"/>
          <a:pathLst>
            <a:path>
              <a:moveTo>
                <a:pt x="1149707" y="0"/>
              </a:moveTo>
              <a:lnTo>
                <a:pt x="1149707" y="250921"/>
              </a:lnTo>
              <a:lnTo>
                <a:pt x="0" y="250921"/>
              </a:lnTo>
              <a:lnTo>
                <a:pt x="0" y="4189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DE6923-58C0-4CB3-A9AF-A1F03A386195}">
      <dsp:nvSpPr>
        <dsp:cNvPr id="0" name=""/>
        <dsp:cNvSpPr/>
      </dsp:nvSpPr>
      <dsp:spPr>
        <a:xfrm>
          <a:off x="912818" y="0"/>
          <a:ext cx="2304840" cy="748218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После устранения замечаний повторно направляет доработанные документы на согласование</a:t>
          </a:r>
        </a:p>
      </dsp:txBody>
      <dsp:txXfrm>
        <a:off x="912818" y="0"/>
        <a:ext cx="2304840" cy="748218"/>
      </dsp:txXfrm>
    </dsp:sp>
    <dsp:sp modelId="{2F6926BB-808B-4C5C-B229-BA01BB2B5033}">
      <dsp:nvSpPr>
        <dsp:cNvPr id="0" name=""/>
        <dsp:cNvSpPr/>
      </dsp:nvSpPr>
      <dsp:spPr>
        <a:xfrm>
          <a:off x="1376" y="1167164"/>
          <a:ext cx="1828308" cy="8313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Отрицательное заключение (Разработчику опубликовать на Портале в течение 3 </a:t>
          </a:r>
          <a:r>
            <a:rPr lang="ru-RU" sz="1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р.д</a:t>
          </a: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со дня подписания)</a:t>
          </a:r>
        </a:p>
      </dsp:txBody>
      <dsp:txXfrm>
        <a:off x="1376" y="1167164"/>
        <a:ext cx="1828308" cy="831302"/>
      </dsp:txXfrm>
    </dsp:sp>
    <dsp:sp modelId="{380610D5-E353-4B0E-9D44-042206427053}">
      <dsp:nvSpPr>
        <dsp:cNvPr id="0" name=""/>
        <dsp:cNvSpPr/>
      </dsp:nvSpPr>
      <dsp:spPr>
        <a:xfrm>
          <a:off x="2165732" y="1167164"/>
          <a:ext cx="1929475" cy="825197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25400" cap="flat" cmpd="sng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Положительное заключение (Разработчику опубликовать на Портале в течение 3 </a:t>
          </a:r>
          <a:r>
            <a:rPr lang="ru-RU" sz="1000" kern="1200" dirty="0" err="1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р.д</a:t>
          </a:r>
          <a:r>
            <a:rPr lang="ru-RU" sz="1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 со дня подписания)</a:t>
          </a:r>
        </a:p>
      </dsp:txBody>
      <dsp:txXfrm>
        <a:off x="2165732" y="1167164"/>
        <a:ext cx="1929475" cy="8251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C816228-F822-4556-86B7-77DE9DBE829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A721FD2-0049-4228-9120-C5B84098D4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DBCEDB4-7637-4A96-8969-A275117CBF1D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E43C75-F4B7-488D-8189-C1837050FD2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A59430D-9316-441E-BF2A-706F2C4DB94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672"/>
            <a:ext cx="2946400" cy="49696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2EBAABE-2720-40C2-8751-DF9D3324CA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E0ABE45-0790-4F3B-AD84-6917642DF68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DA66645-3D4D-4F52-B632-1B61FBB7CC7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036B35C-C840-4790-B730-440CAD572A8A}" type="datetimeFigureOut">
              <a:rPr lang="ru-RU"/>
              <a:pPr>
                <a:defRPr/>
              </a:pPr>
              <a:t>14.08.2026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6D7948B1-1D39-4DB5-8F44-1C4D17F722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39236771-25C0-4C5C-A612-BBCE57F635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7553"/>
            <a:ext cx="5438775" cy="390746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FDBA463-F159-47DE-AABE-BBCC096F59B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672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F72239-FDB8-4B5D-8212-8E77EB257B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672"/>
            <a:ext cx="2946400" cy="49696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1F76971-D740-4EBB-B08E-925538AFF9A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086709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5518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09340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8860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80153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5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5092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1F76971-D740-4EBB-B08E-925538AFF9A1}" type="slidenum">
              <a:rPr lang="ru-RU" altLang="ru-RU" smtClean="0"/>
              <a:pPr>
                <a:defRPr/>
              </a:pPr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735194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1" cy="452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41" b="1" i="0">
                <a:solidFill>
                  <a:srgbClr val="1E6F65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286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86" b="0" i="0">
                <a:solidFill>
                  <a:srgbClr val="42424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3139855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188" y="340115"/>
            <a:ext cx="11388314" cy="452560"/>
          </a:xfrm>
        </p:spPr>
        <p:txBody>
          <a:bodyPr lIns="0" tIns="0" rIns="0" bIns="0"/>
          <a:lstStyle>
            <a:lvl1pPr>
              <a:defRPr sz="2941" b="1" i="0">
                <a:solidFill>
                  <a:srgbClr val="1E6F65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2457" y="2568159"/>
            <a:ext cx="7972551" cy="228652"/>
          </a:xfrm>
        </p:spPr>
        <p:txBody>
          <a:bodyPr lIns="0" tIns="0" rIns="0" bIns="0"/>
          <a:lstStyle>
            <a:lvl1pPr>
              <a:defRPr sz="1486" b="0" i="0">
                <a:solidFill>
                  <a:srgbClr val="42424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243576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188" y="340115"/>
            <a:ext cx="11388314" cy="452560"/>
          </a:xfrm>
        </p:spPr>
        <p:txBody>
          <a:bodyPr lIns="0" tIns="0" rIns="0" bIns="0"/>
          <a:lstStyle>
            <a:lvl1pPr>
              <a:defRPr sz="2941" b="1" i="0">
                <a:solidFill>
                  <a:srgbClr val="1E6F65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452096" y="1213025"/>
            <a:ext cx="4909533" cy="2006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4" b="0" i="0">
                <a:solidFill>
                  <a:srgbClr val="4D4D4D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3614187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188" y="340115"/>
            <a:ext cx="11388314" cy="452560"/>
          </a:xfrm>
        </p:spPr>
        <p:txBody>
          <a:bodyPr lIns="0" tIns="0" rIns="0" bIns="0"/>
          <a:lstStyle>
            <a:lvl1pPr>
              <a:defRPr sz="2941" b="1" i="0">
                <a:solidFill>
                  <a:srgbClr val="1E6F65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31771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32731713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Текст 30">
            <a:extLst>
              <a:ext uri="{FF2B5EF4-FFF2-40B4-BE49-F238E27FC236}">
                <a16:creationId xmlns:a16="http://schemas.microsoft.com/office/drawing/2014/main" id="{01E0D689-9648-64DA-3A49-0EB4DA248E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78834" y="1824372"/>
            <a:ext cx="3875088" cy="430858"/>
          </a:xfrm>
        </p:spPr>
        <p:txBody>
          <a:bodyPr/>
          <a:lstStyle>
            <a:lvl1pPr marL="0" indent="0" algn="l" defTabSz="914358" rtl="0" eaLnBrk="1" latinLnBrk="0" hangingPunct="1">
              <a:buFontTx/>
              <a:buNone/>
              <a:defRPr lang="ru-RU" sz="2800" b="1" kern="1200" dirty="0" smtClean="0">
                <a:solidFill>
                  <a:schemeClr val="tx1"/>
                </a:solidFill>
                <a:latin typeface="Montserrat" pitchFamily="2" charset="0"/>
                <a:ea typeface="+mn-ea"/>
                <a:cs typeface="Arial" panose="020B0604020202020204" pitchFamily="34" charset="0"/>
              </a:defRPr>
            </a:lvl1pPr>
            <a:lvl2pPr marL="457179" indent="0">
              <a:buNone/>
              <a:defRPr/>
            </a:lvl2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48B597A6-8AE1-9733-B225-508A885DEED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183" y="1598914"/>
            <a:ext cx="3654643" cy="530170"/>
          </a:xfrm>
          <a:prstGeom prst="ellipse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883120B-1643-6EA5-5A81-43E441209A12}"/>
              </a:ext>
            </a:extLst>
          </p:cNvPr>
          <p:cNvSpPr/>
          <p:nvPr userDrawn="1"/>
        </p:nvSpPr>
        <p:spPr>
          <a:xfrm>
            <a:off x="4750833" y="2299008"/>
            <a:ext cx="2257186" cy="48585"/>
          </a:xfrm>
          <a:prstGeom prst="rect">
            <a:avLst/>
          </a:prstGeom>
          <a:solidFill>
            <a:srgbClr val="14752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Montserrat" panose="00000500000000000000" pitchFamily="2" charset="-52"/>
            </a:endParaRPr>
          </a:p>
        </p:txBody>
      </p:sp>
      <p:sp>
        <p:nvSpPr>
          <p:cNvPr id="33" name="Текст 32">
            <a:extLst>
              <a:ext uri="{FF2B5EF4-FFF2-40B4-BE49-F238E27FC236}">
                <a16:creationId xmlns:a16="http://schemas.microsoft.com/office/drawing/2014/main" id="{82BB328C-A8C6-7E87-1D36-FBFD8B53B8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78834" y="2588973"/>
            <a:ext cx="7123112" cy="1200150"/>
          </a:xfrm>
        </p:spPr>
        <p:txBody>
          <a:bodyPr>
            <a:normAutofit/>
          </a:bodyPr>
          <a:lstStyle>
            <a:lvl1pPr marL="0" indent="0" algn="l" defTabSz="914358" rtl="0" eaLnBrk="1" latinLnBrk="0" hangingPunct="1">
              <a:lnSpc>
                <a:spcPct val="100000"/>
              </a:lnSpc>
              <a:buFontTx/>
              <a:buNone/>
              <a:defRPr lang="ru-RU" sz="3600" b="1" kern="1200" dirty="0">
                <a:solidFill>
                  <a:sysClr val="windowText" lastClr="000000"/>
                </a:solidFill>
                <a:latin typeface="Montserrat" pitchFamily="2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текста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1CC8EE47-4550-87AD-A0B2-7C13EDE9A8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78835" y="4030663"/>
            <a:ext cx="7051113" cy="914400"/>
          </a:xfrm>
        </p:spPr>
        <p:txBody>
          <a:bodyPr>
            <a:normAutofit/>
          </a:bodyPr>
          <a:lstStyle>
            <a:lvl1pPr marL="0" indent="0" algn="l" defTabSz="914358" rtl="0" eaLnBrk="1" latinLnBrk="0" hangingPunct="1">
              <a:buFontTx/>
              <a:buNone/>
              <a:defRPr lang="ru-RU" sz="2000" b="1" kern="1200" dirty="0" smtClean="0">
                <a:solidFill>
                  <a:sysClr val="windowText" lastClr="000000"/>
                </a:solidFill>
                <a:latin typeface="Montserrat" pitchFamily="2" charset="0"/>
                <a:ea typeface="+mn-ea"/>
                <a:cs typeface="Arial" panose="020B0604020202020204" pitchFamily="34" charset="0"/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8363905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3188" y="340115"/>
            <a:ext cx="11388314" cy="7463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50" b="1" i="0">
                <a:solidFill>
                  <a:srgbClr val="1E6F65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42457" y="2568159"/>
            <a:ext cx="7972551" cy="3770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50" b="0" i="0">
                <a:solidFill>
                  <a:srgbClr val="424242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1394" y="6320636"/>
            <a:ext cx="788283" cy="1540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1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23104">
              <a:spcBef>
                <a:spcPts val="33"/>
              </a:spcBef>
            </a:pPr>
            <a:fld id="{81D60167-4931-47E6-BA6A-407CBD079E47}" type="slidenum">
              <a:rPr lang="ru-RU" spc="24" smtClean="0"/>
              <a:pPr marL="23104">
                <a:spcBef>
                  <a:spcPts val="33"/>
                </a:spcBef>
              </a:pPr>
              <a:t>‹#›</a:t>
            </a:fld>
            <a:endParaRPr lang="ru-RU" spc="24" dirty="0"/>
          </a:p>
        </p:txBody>
      </p:sp>
    </p:spTree>
    <p:extLst>
      <p:ext uri="{BB962C8B-B14F-4D97-AF65-F5344CB8AC3E}">
        <p14:creationId xmlns:p14="http://schemas.microsoft.com/office/powerpoint/2010/main" val="224744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277246">
        <a:defRPr>
          <a:latin typeface="+mn-lt"/>
          <a:ea typeface="+mn-ea"/>
          <a:cs typeface="+mn-cs"/>
        </a:defRPr>
      </a:lvl2pPr>
      <a:lvl3pPr marL="554492">
        <a:defRPr>
          <a:latin typeface="+mn-lt"/>
          <a:ea typeface="+mn-ea"/>
          <a:cs typeface="+mn-cs"/>
        </a:defRPr>
      </a:lvl3pPr>
      <a:lvl4pPr marL="831738">
        <a:defRPr>
          <a:latin typeface="+mn-lt"/>
          <a:ea typeface="+mn-ea"/>
          <a:cs typeface="+mn-cs"/>
        </a:defRPr>
      </a:lvl4pPr>
      <a:lvl5pPr marL="1108984">
        <a:defRPr>
          <a:latin typeface="+mn-lt"/>
          <a:ea typeface="+mn-ea"/>
          <a:cs typeface="+mn-cs"/>
        </a:defRPr>
      </a:lvl5pPr>
      <a:lvl6pPr marL="1386230">
        <a:defRPr>
          <a:latin typeface="+mn-lt"/>
          <a:ea typeface="+mn-ea"/>
          <a:cs typeface="+mn-cs"/>
        </a:defRPr>
      </a:lvl6pPr>
      <a:lvl7pPr marL="1663476">
        <a:defRPr>
          <a:latin typeface="+mn-lt"/>
          <a:ea typeface="+mn-ea"/>
          <a:cs typeface="+mn-cs"/>
        </a:defRPr>
      </a:lvl7pPr>
      <a:lvl8pPr marL="1940723">
        <a:defRPr>
          <a:latin typeface="+mn-lt"/>
          <a:ea typeface="+mn-ea"/>
          <a:cs typeface="+mn-cs"/>
        </a:defRPr>
      </a:lvl8pPr>
      <a:lvl9pPr marL="221796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veschitskayaos@admoil.ru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gulation.admhmao.ru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hyperlink" Target="mailto:veschitskayaos@admoil.ru" TargetMode="External"/><Relationship Id="rId7" Type="http://schemas.openxmlformats.org/officeDocument/2006/relationships/diagramData" Target="../diagrams/data1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egulation.admhmao.ru/" TargetMode="External"/><Relationship Id="rId11" Type="http://schemas.microsoft.com/office/2007/relationships/diagramDrawing" Target="../diagrams/drawing1.xml"/><Relationship Id="rId5" Type="http://schemas.openxmlformats.org/officeDocument/2006/relationships/image" Target="../media/image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4.png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egulation.admhmao.ru/Files/GetFile?fileid=89241296-e12a-47a2-8e5e-009726d9b77d" TargetMode="External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8.png"/><Relationship Id="rId4" Type="http://schemas.openxmlformats.org/officeDocument/2006/relationships/hyperlink" Target="https://regulation.admhmao.ru/Files/GetFile?fileid=870374bf-39d2-418e-a7d2-877497fae399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107668" y="140332"/>
            <a:ext cx="11904819" cy="6528640"/>
          </a:xfrm>
          <a:prstGeom prst="rect">
            <a:avLst/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1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53762" y="641583"/>
            <a:ext cx="5455877" cy="119725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b="1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spcAft>
                <a:spcPts val="1200"/>
              </a:spcAft>
            </a:pPr>
            <a:endParaRPr lang="ru-RU" sz="3600" dirty="0">
              <a:solidFill>
                <a:srgbClr val="4721EB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70026" y="1068627"/>
            <a:ext cx="11539042" cy="50198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ЭТАПЫ РЕАЛИЗАЦИИ МУНИЦИПАЛЬНОЙ  ПРОГРАММЫ</a:t>
            </a: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F6410CB7-B932-DC48-82F5-3BEDB7AEA16D}"/>
              </a:ext>
            </a:extLst>
          </p:cNvPr>
          <p:cNvSpPr txBox="1"/>
          <p:nvPr/>
        </p:nvSpPr>
        <p:spPr>
          <a:xfrm>
            <a:off x="6132590" y="2945651"/>
            <a:ext cx="5424615" cy="1144438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 eaLnBrk="1" fontAlgn="auto" hangingPunct="1">
              <a:spcBef>
                <a:spcPts val="114"/>
              </a:spcBef>
              <a:spcAft>
                <a:spcPts val="0"/>
              </a:spcAft>
            </a:pPr>
            <a:r>
              <a:rPr lang="ru-RU" sz="4000" b="1" kern="0" dirty="0">
                <a:solidFill>
                  <a:srgbClr val="279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logica SemiBold" pitchFamily="2" charset="0"/>
                <a:cs typeface="Geologica Thin"/>
              </a:rPr>
              <a:t>СХЕМА</a:t>
            </a:r>
          </a:p>
          <a:p>
            <a:pPr eaLnBrk="1" fontAlgn="auto" hangingPunct="1">
              <a:spcBef>
                <a:spcPts val="114"/>
              </a:spcBef>
              <a:spcAft>
                <a:spcPts val="0"/>
              </a:spcAft>
            </a:pPr>
            <a:r>
              <a:rPr lang="ru-RU" sz="4000" b="1" kern="0" dirty="0">
                <a:solidFill>
                  <a:srgbClr val="279C8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logica SemiBold" pitchFamily="2" charset="0"/>
                <a:cs typeface="Geologica Thin"/>
              </a:rPr>
              <a:t>ПРОВЕДЕНИЯ ОЦЕНКИ РЕГУЛИРУЮЩЕГО ВОЗДЕЙСТВИЯ (ОРВ)</a:t>
            </a:r>
          </a:p>
        </p:txBody>
      </p:sp>
      <p:sp>
        <p:nvSpPr>
          <p:cNvPr id="12" name="object 2">
            <a:extLst>
              <a:ext uri="{FF2B5EF4-FFF2-40B4-BE49-F238E27FC236}">
                <a16:creationId xmlns:a16="http://schemas.microsoft.com/office/drawing/2014/main" id="{6A465956-1CC0-140A-709E-2CA5769781BA}"/>
              </a:ext>
            </a:extLst>
          </p:cNvPr>
          <p:cNvSpPr txBox="1"/>
          <p:nvPr/>
        </p:nvSpPr>
        <p:spPr>
          <a:xfrm>
            <a:off x="6216991" y="3957086"/>
            <a:ext cx="5240277" cy="1307978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>
              <a:spcBef>
                <a:spcPts val="114"/>
              </a:spcBef>
            </a:pPr>
            <a:endParaRPr lang="ru-RU" sz="1710" b="1" i="1" dirty="0">
              <a:latin typeface="Geologica Thin" pitchFamily="2" charset="0"/>
            </a:endParaRPr>
          </a:p>
        </p:txBody>
      </p:sp>
      <p:sp>
        <p:nvSpPr>
          <p:cNvPr id="14" name="Прямоугольник с двумя скругленными противолежащими углами 13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270026" y="140332"/>
            <a:ext cx="8412273" cy="2355994"/>
          </a:xfrm>
          <a:prstGeom prst="round2DiagRect">
            <a:avLst>
              <a:gd name="adj1" fmla="val 49607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>
              <a:latin typeface="Geologica" pitchFamily="2" charset="0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744427B6-DD12-4770-AFAB-6A0D17D8AE8F}"/>
              </a:ext>
            </a:extLst>
          </p:cNvPr>
          <p:cNvSpPr txBox="1"/>
          <p:nvPr/>
        </p:nvSpPr>
        <p:spPr>
          <a:xfrm>
            <a:off x="270026" y="651847"/>
            <a:ext cx="8142247" cy="2926727"/>
          </a:xfrm>
          <a:prstGeom prst="rect">
            <a:avLst/>
          </a:prstGeom>
        </p:spPr>
        <p:txBody>
          <a:bodyPr vert="horz" wrap="square" lIns="0" tIns="15966" rIns="0" bIns="0" rtlCol="0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Times New Roman" panose="02020603050405020304" pitchFamily="18" charset="0"/>
              </a:rPr>
              <a:t>Нефтеюганский район - 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Times New Roman" panose="02020603050405020304" pitchFamily="18" charset="0"/>
              </a:rPr>
              <a:t>искусство открывать тепло Югры!</a:t>
            </a:r>
          </a:p>
          <a:p>
            <a:r>
              <a:rPr lang="ru-RU" sz="3638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endParaRPr lang="ru-RU" sz="3638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itchFamily="2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3638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itchFamily="2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861" y="2270542"/>
            <a:ext cx="5725711" cy="34496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2805" y="309612"/>
            <a:ext cx="1382073" cy="151802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010" y="1312475"/>
            <a:ext cx="2559195" cy="59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577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0179" y="237724"/>
            <a:ext cx="11829599" cy="6420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ЭТАПЫ РЕАЛИЗАЦИИ МУНИЦИПАЛЬНОЙ  ПРОГРАММЫ</a:t>
            </a: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6" name="Text 4"/>
          <p:cNvSpPr txBox="1"/>
          <p:nvPr/>
        </p:nvSpPr>
        <p:spPr>
          <a:xfrm>
            <a:off x="472380" y="1481661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9" name="Text 4"/>
          <p:cNvSpPr txBox="1"/>
          <p:nvPr/>
        </p:nvSpPr>
        <p:spPr>
          <a:xfrm>
            <a:off x="472380" y="2200731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0" name="Text 4"/>
          <p:cNvSpPr txBox="1"/>
          <p:nvPr/>
        </p:nvSpPr>
        <p:spPr>
          <a:xfrm>
            <a:off x="447681" y="2935110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xt 4"/>
          <p:cNvSpPr txBox="1"/>
          <p:nvPr/>
        </p:nvSpPr>
        <p:spPr>
          <a:xfrm>
            <a:off x="421771" y="3620233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Text 4"/>
          <p:cNvSpPr txBox="1"/>
          <p:nvPr/>
        </p:nvSpPr>
        <p:spPr>
          <a:xfrm>
            <a:off x="447681" y="4305356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3" name="Text 4"/>
          <p:cNvSpPr txBox="1"/>
          <p:nvPr/>
        </p:nvSpPr>
        <p:spPr>
          <a:xfrm>
            <a:off x="405950" y="5070679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Text 4"/>
          <p:cNvSpPr txBox="1"/>
          <p:nvPr/>
        </p:nvSpPr>
        <p:spPr>
          <a:xfrm>
            <a:off x="405949" y="5911246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742750" y="1321054"/>
            <a:ext cx="12455" cy="5347918"/>
          </a:xfrm>
          <a:prstGeom prst="line">
            <a:avLst/>
          </a:prstGeom>
          <a:ln>
            <a:solidFill>
              <a:srgbClr val="279C89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2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с двумя скругленными противолежащими углами 28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-1" y="188624"/>
            <a:ext cx="11939778" cy="1339161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52223" y="48696"/>
            <a:ext cx="9457873" cy="1713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</a:rPr>
              <a:t>ОРВ – это специальная процедура анализа нормативно правовых актов (постановлений, решений), затрагивающих вопросы осуществления предпринимательской, инвестиционной и иной экономической деятельности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3" name="Полилиния 32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620231" y="1787136"/>
            <a:ext cx="5404747" cy="4057208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ВНИМАНИЕ: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заключения об ОРВ или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без информации в СЭД «Дело» об отсутствии необходимости проведения ОРВ согласование проекта муниципального нормативного правового акта </a:t>
            </a:r>
          </a:p>
          <a:p>
            <a:pPr algn="ctr"/>
            <a:r>
              <a:rPr lang="ru-RU" sz="2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 проводится.</a:t>
            </a:r>
            <a:endParaRPr lang="ru-RU" sz="28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439" y="202833"/>
            <a:ext cx="1652919" cy="12663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4" y="992379"/>
            <a:ext cx="1717064" cy="395903"/>
          </a:xfrm>
          <a:prstGeom prst="rect">
            <a:avLst/>
          </a:prstGeom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E1941897-C933-4E30-8544-6BCE20228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97" y="1405180"/>
            <a:ext cx="4912691" cy="526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562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4320" y="189028"/>
            <a:ext cx="11829599" cy="6420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i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Вещицкая Оксана Сергеевна,</a:t>
            </a:r>
            <a: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u="sng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veschitskayaos@admoil.ru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ext 4"/>
          <p:cNvSpPr txBox="1"/>
          <p:nvPr/>
        </p:nvSpPr>
        <p:spPr>
          <a:xfrm>
            <a:off x="472380" y="1481661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xt 4"/>
          <p:cNvSpPr txBox="1"/>
          <p:nvPr/>
        </p:nvSpPr>
        <p:spPr>
          <a:xfrm>
            <a:off x="421771" y="3620233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Text 4"/>
          <p:cNvSpPr txBox="1"/>
          <p:nvPr/>
        </p:nvSpPr>
        <p:spPr>
          <a:xfrm>
            <a:off x="405949" y="5911246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3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с двумя скругленными противолежащими углами 28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61275" y="192538"/>
            <a:ext cx="11829600" cy="1073117"/>
          </a:xfrm>
          <a:prstGeom prst="round2DiagRect">
            <a:avLst>
              <a:gd name="adj1" fmla="val 49607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439" y="202833"/>
            <a:ext cx="1652919" cy="12663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4" y="992379"/>
            <a:ext cx="1717064" cy="395903"/>
          </a:xfrm>
          <a:prstGeom prst="rect">
            <a:avLst/>
          </a:prstGeom>
        </p:spPr>
      </p:pic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A797D7E7-ECE4-4F8A-8E84-06F6F206D7B8}"/>
              </a:ext>
            </a:extLst>
          </p:cNvPr>
          <p:cNvSpPr/>
          <p:nvPr/>
        </p:nvSpPr>
        <p:spPr>
          <a:xfrm>
            <a:off x="1791970" y="301732"/>
            <a:ext cx="6762939" cy="35124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Разрабатывает проект НПА, направляет в СЭД «ДЕЛО» на согласование директору департамента экономического развития администрации Нефтеюганского района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5DD26B-A0F6-4DB7-84AF-72BAC9E0034C}"/>
              </a:ext>
            </a:extLst>
          </p:cNvPr>
          <p:cNvSpPr/>
          <p:nvPr/>
        </p:nvSpPr>
        <p:spPr>
          <a:xfrm>
            <a:off x="1791970" y="43423"/>
            <a:ext cx="1412957" cy="26915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AACF81B2-F001-4E52-BBDD-168B5622FD74}"/>
              </a:ext>
            </a:extLst>
          </p:cNvPr>
          <p:cNvSpPr/>
          <p:nvPr/>
        </p:nvSpPr>
        <p:spPr>
          <a:xfrm>
            <a:off x="4991613" y="657797"/>
            <a:ext cx="214130" cy="4888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Блок-схема: процесс 7">
            <a:extLst>
              <a:ext uri="{FF2B5EF4-FFF2-40B4-BE49-F238E27FC236}">
                <a16:creationId xmlns:a16="http://schemas.microsoft.com/office/drawing/2014/main" id="{B2EE0128-2D9F-41EA-A590-68B47319418D}"/>
              </a:ext>
            </a:extLst>
          </p:cNvPr>
          <p:cNvSpPr/>
          <p:nvPr/>
        </p:nvSpPr>
        <p:spPr>
          <a:xfrm>
            <a:off x="1774017" y="1169236"/>
            <a:ext cx="6762939" cy="355017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Согласование на предмет необходимости проведения ОРВ ( в течение 3-х рабочих дней)</a:t>
            </a:r>
          </a:p>
        </p:txBody>
      </p:sp>
      <p:sp>
        <p:nvSpPr>
          <p:cNvPr id="9" name="Блок-схема: процесс 8">
            <a:extLst>
              <a:ext uri="{FF2B5EF4-FFF2-40B4-BE49-F238E27FC236}">
                <a16:creationId xmlns:a16="http://schemas.microsoft.com/office/drawing/2014/main" id="{F860B313-71BF-4300-A860-9F1A10599BDA}"/>
              </a:ext>
            </a:extLst>
          </p:cNvPr>
          <p:cNvSpPr/>
          <p:nvPr/>
        </p:nvSpPr>
        <p:spPr>
          <a:xfrm>
            <a:off x="1770115" y="885865"/>
            <a:ext cx="1434812" cy="28337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1" name="Стрелка: вниз 10">
            <a:extLst>
              <a:ext uri="{FF2B5EF4-FFF2-40B4-BE49-F238E27FC236}">
                <a16:creationId xmlns:a16="http://schemas.microsoft.com/office/drawing/2014/main" id="{ED91217A-348E-4335-80CE-A021ED6BC44F}"/>
              </a:ext>
            </a:extLst>
          </p:cNvPr>
          <p:cNvSpPr/>
          <p:nvPr/>
        </p:nvSpPr>
        <p:spPr>
          <a:xfrm>
            <a:off x="2004084" y="1523007"/>
            <a:ext cx="252982" cy="52371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4A39275C-16BB-46C0-9F81-EE3377B76998}"/>
              </a:ext>
            </a:extLst>
          </p:cNvPr>
          <p:cNvSpPr/>
          <p:nvPr/>
        </p:nvSpPr>
        <p:spPr>
          <a:xfrm>
            <a:off x="6623417" y="1540616"/>
            <a:ext cx="252982" cy="5465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>
            <a:extLst>
              <a:ext uri="{FF2B5EF4-FFF2-40B4-BE49-F238E27FC236}">
                <a16:creationId xmlns:a16="http://schemas.microsoft.com/office/drawing/2014/main" id="{7C9D840A-E2C0-4A8F-8B8A-7553ABC07458}"/>
              </a:ext>
            </a:extLst>
          </p:cNvPr>
          <p:cNvSpPr/>
          <p:nvPr/>
        </p:nvSpPr>
        <p:spPr>
          <a:xfrm>
            <a:off x="164500" y="2085622"/>
            <a:ext cx="2189401" cy="69640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Отсутствует необходимость проведения оценки регулирующего воздействия  (в СЭД «Дело» отметка – СОГЛАСЕН)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4" name="Стрелка: вниз 13">
            <a:extLst>
              <a:ext uri="{FF2B5EF4-FFF2-40B4-BE49-F238E27FC236}">
                <a16:creationId xmlns:a16="http://schemas.microsoft.com/office/drawing/2014/main" id="{70F34BCB-9495-454A-A738-1A58E5FBC3EB}"/>
              </a:ext>
            </a:extLst>
          </p:cNvPr>
          <p:cNvSpPr/>
          <p:nvPr/>
        </p:nvSpPr>
        <p:spPr>
          <a:xfrm>
            <a:off x="1968916" y="2810400"/>
            <a:ext cx="265629" cy="5236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Блок-схема: процесс 14">
            <a:extLst>
              <a:ext uri="{FF2B5EF4-FFF2-40B4-BE49-F238E27FC236}">
                <a16:creationId xmlns:a16="http://schemas.microsoft.com/office/drawing/2014/main" id="{20AA89A6-0382-48F9-A10B-EC740E19BA87}"/>
              </a:ext>
            </a:extLst>
          </p:cNvPr>
          <p:cNvSpPr/>
          <p:nvPr/>
        </p:nvSpPr>
        <p:spPr>
          <a:xfrm>
            <a:off x="164499" y="3363127"/>
            <a:ext cx="4000864" cy="180823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пояснительной записке приводит обоснование, по которым процедура ОРВ не проводится: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«Проект не содержит положений: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-устанавливающих новые или изменяющих ранее предусмотренные муниципальными нормативными правовыми актами Нефтеюганского района обязательные требования, связанные с осуществлением предпринимательской и иной экономической деятельности;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-устанавливающих новые или изменяющих ранее предусмотренные муниципальными нормативными правовыми актами обязанности для субъектов инвестиционной деятельности.»</a:t>
            </a:r>
            <a:endParaRPr lang="ru-RU" sz="10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id="{CD9BB4F1-FE64-46DE-994D-36B604AAAA7F}"/>
              </a:ext>
            </a:extLst>
          </p:cNvPr>
          <p:cNvSpPr/>
          <p:nvPr/>
        </p:nvSpPr>
        <p:spPr>
          <a:xfrm>
            <a:off x="1756839" y="5171357"/>
            <a:ext cx="253601" cy="4476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процесс 25">
            <a:extLst>
              <a:ext uri="{FF2B5EF4-FFF2-40B4-BE49-F238E27FC236}">
                <a16:creationId xmlns:a16="http://schemas.microsoft.com/office/drawing/2014/main" id="{930A7D57-46B6-48D8-B6C2-196E9A183C27}"/>
              </a:ext>
            </a:extLst>
          </p:cNvPr>
          <p:cNvSpPr/>
          <p:nvPr/>
        </p:nvSpPr>
        <p:spPr>
          <a:xfrm>
            <a:off x="1378734" y="5658354"/>
            <a:ext cx="1080953" cy="26107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НПА</a:t>
            </a:r>
          </a:p>
        </p:txBody>
      </p:sp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id="{3017FC87-5DC0-49AF-8F2A-8602724A4CC3}"/>
              </a:ext>
            </a:extLst>
          </p:cNvPr>
          <p:cNvSpPr/>
          <p:nvPr/>
        </p:nvSpPr>
        <p:spPr>
          <a:xfrm>
            <a:off x="4894687" y="2103500"/>
            <a:ext cx="2513206" cy="659886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Необходимо проведение оценки регулирующего воздействия                      (в СЭД «Дело» отметка –                                     НА РАССМОТРЕНИЕ)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32" name="Блок-схема: процесс 31">
            <a:extLst>
              <a:ext uri="{FF2B5EF4-FFF2-40B4-BE49-F238E27FC236}">
                <a16:creationId xmlns:a16="http://schemas.microsoft.com/office/drawing/2014/main" id="{B7601377-8E39-4C4A-9594-FC3B5999B091}"/>
              </a:ext>
            </a:extLst>
          </p:cNvPr>
          <p:cNvSpPr/>
          <p:nvPr/>
        </p:nvSpPr>
        <p:spPr>
          <a:xfrm>
            <a:off x="164498" y="1757145"/>
            <a:ext cx="1679663" cy="328477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0" name="Блок-схема: процесс 39">
            <a:extLst>
              <a:ext uri="{FF2B5EF4-FFF2-40B4-BE49-F238E27FC236}">
                <a16:creationId xmlns:a16="http://schemas.microsoft.com/office/drawing/2014/main" id="{6E1CF148-D3CA-409A-83C6-A9EEFF1AE1FC}"/>
              </a:ext>
            </a:extLst>
          </p:cNvPr>
          <p:cNvSpPr/>
          <p:nvPr/>
        </p:nvSpPr>
        <p:spPr>
          <a:xfrm>
            <a:off x="164499" y="3104530"/>
            <a:ext cx="1402924" cy="27345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41" name="Блок-схема: процесс 40">
            <a:extLst>
              <a:ext uri="{FF2B5EF4-FFF2-40B4-BE49-F238E27FC236}">
                <a16:creationId xmlns:a16="http://schemas.microsoft.com/office/drawing/2014/main" id="{8169A96F-09E5-4E3F-9827-EED9F54C13DB}"/>
              </a:ext>
            </a:extLst>
          </p:cNvPr>
          <p:cNvSpPr/>
          <p:nvPr/>
        </p:nvSpPr>
        <p:spPr>
          <a:xfrm>
            <a:off x="4868053" y="1823122"/>
            <a:ext cx="1679663" cy="278847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2" name="Блок-схема: процесс 41">
            <a:extLst>
              <a:ext uri="{FF2B5EF4-FFF2-40B4-BE49-F238E27FC236}">
                <a16:creationId xmlns:a16="http://schemas.microsoft.com/office/drawing/2014/main" id="{9835ECC2-E6D4-4EF8-9364-C825FF73152A}"/>
              </a:ext>
            </a:extLst>
          </p:cNvPr>
          <p:cNvSpPr/>
          <p:nvPr/>
        </p:nvSpPr>
        <p:spPr>
          <a:xfrm>
            <a:off x="8660375" y="2028181"/>
            <a:ext cx="2801312" cy="3054375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tabLst>
                <a:tab pos="630555" algn="l"/>
              </a:tabLst>
            </a:pP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пояснительной записке </a:t>
            </a: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даёт развернутые ответы на следующие вопросы:</a:t>
            </a:r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сведения о проблеме, на решение которой направлено предлагаемое проектом муниципального нормативного правового акта правовое регулирование, оценка негативных эффектов от наличия данной проблемы;</a:t>
            </a: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описание субъектов предпринимательской и иной экономической деятельности, интересы которых будут затронуты предлагаемым проектом муниципального нормативного правового акта правовым регулированием </a:t>
            </a:r>
            <a:b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(их количественная оценка);</a:t>
            </a: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описание новых (изменяемых) обязательных требований для субъектов предпринимательской и иной экономической деятельности, обязанностей, запретов для субъектов предпринимательской и инвестиционной деятельности;</a:t>
            </a: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оценка расходов субъектов предпринимательской и иной экономической деятельности, связанных с необходимостью соблюдать требования устанавливаемого проектом муниципального нормативного правового акта правового регулирования;</a:t>
            </a:r>
          </a:p>
          <a:p>
            <a:pPr lvl="0" algn="just">
              <a:tabLst>
                <a:tab pos="630555" algn="l"/>
              </a:tabLst>
            </a:pP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 оценка рисков невозможности решения проблемы предложенным способом, рисков непредвиденных негативных последствий.</a:t>
            </a:r>
          </a:p>
          <a:p>
            <a:pPr algn="ctr"/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43" name="Блок-схема: процесс 42">
            <a:extLst>
              <a:ext uri="{FF2B5EF4-FFF2-40B4-BE49-F238E27FC236}">
                <a16:creationId xmlns:a16="http://schemas.microsoft.com/office/drawing/2014/main" id="{8E73FE5A-45AC-4F73-A4E3-B0A88F55BC60}"/>
              </a:ext>
            </a:extLst>
          </p:cNvPr>
          <p:cNvSpPr/>
          <p:nvPr/>
        </p:nvSpPr>
        <p:spPr>
          <a:xfrm>
            <a:off x="4894687" y="3180236"/>
            <a:ext cx="2498162" cy="580550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Размещение уведомления о проведении публичных консультаций на Портале </a:t>
            </a:r>
            <a:r>
              <a:rPr lang="ru-RU" sz="1000" u="sng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http://regulation.admhmao.ru</a:t>
            </a:r>
            <a:endParaRPr lang="ru-RU" sz="1000" u="sng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Блок-схема: процесс 43">
            <a:extLst>
              <a:ext uri="{FF2B5EF4-FFF2-40B4-BE49-F238E27FC236}">
                <a16:creationId xmlns:a16="http://schemas.microsoft.com/office/drawing/2014/main" id="{6A27BEBB-85FF-41F6-8513-E3D04A6F0D2D}"/>
              </a:ext>
            </a:extLst>
          </p:cNvPr>
          <p:cNvSpPr/>
          <p:nvPr/>
        </p:nvSpPr>
        <p:spPr>
          <a:xfrm>
            <a:off x="8043141" y="5834953"/>
            <a:ext cx="1744115" cy="757004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Рассматривает поступившие предложения, обеспечивает урегулирование разногласий с участниками публичных консультаций</a:t>
            </a:r>
          </a:p>
        </p:txBody>
      </p:sp>
      <p:sp>
        <p:nvSpPr>
          <p:cNvPr id="45" name="Блок-схема: процесс 44">
            <a:extLst>
              <a:ext uri="{FF2B5EF4-FFF2-40B4-BE49-F238E27FC236}">
                <a16:creationId xmlns:a16="http://schemas.microsoft.com/office/drawing/2014/main" id="{52741B29-37F7-4389-8742-DFCD397A5130}"/>
              </a:ext>
            </a:extLst>
          </p:cNvPr>
          <p:cNvSpPr/>
          <p:nvPr/>
        </p:nvSpPr>
        <p:spPr>
          <a:xfrm>
            <a:off x="10076996" y="5396899"/>
            <a:ext cx="1678363" cy="119505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Дорабатывает сводный отчет, проект МНПА, заполняет сводку предложений, размещает на Портале не позднее 10 рабочих дней со дня окончания публичных консультаций</a:t>
            </a:r>
          </a:p>
        </p:txBody>
      </p:sp>
      <p:sp>
        <p:nvSpPr>
          <p:cNvPr id="46" name="Блок-схема: процесс 45">
            <a:extLst>
              <a:ext uri="{FF2B5EF4-FFF2-40B4-BE49-F238E27FC236}">
                <a16:creationId xmlns:a16="http://schemas.microsoft.com/office/drawing/2014/main" id="{0DBEAE30-557B-437B-B067-E3F8ED9C1D7F}"/>
              </a:ext>
            </a:extLst>
          </p:cNvPr>
          <p:cNvSpPr/>
          <p:nvPr/>
        </p:nvSpPr>
        <p:spPr>
          <a:xfrm>
            <a:off x="4411810" y="4117581"/>
            <a:ext cx="1961221" cy="127931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МКУ «Управление по делам администрации Нефтеюганского района»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информационное сообщение о проведении публичных консультаций для размещения на официальном сайте </a:t>
            </a:r>
            <a:r>
              <a:rPr lang="ru-RU" sz="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органов местного самоуправления Нефтеюганского района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позднее одного дня до начала публичных консультаций</a:t>
            </a:r>
          </a:p>
        </p:txBody>
      </p:sp>
      <p:sp>
        <p:nvSpPr>
          <p:cNvPr id="47" name="Блок-схема: процесс 46">
            <a:extLst>
              <a:ext uri="{FF2B5EF4-FFF2-40B4-BE49-F238E27FC236}">
                <a16:creationId xmlns:a16="http://schemas.microsoft.com/office/drawing/2014/main" id="{B15EFA33-75C3-4A54-A454-8C3B94610114}"/>
              </a:ext>
            </a:extLst>
          </p:cNvPr>
          <p:cNvSpPr/>
          <p:nvPr/>
        </p:nvSpPr>
        <p:spPr>
          <a:xfrm>
            <a:off x="4517973" y="5596762"/>
            <a:ext cx="3210997" cy="995195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публичных консультаций: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высокая степень регулирующего воздействия;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средняя степень регулирующего воздействия;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– низкая степень регулирующего воздействия.</a:t>
            </a: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Блок-схема: процесс 47">
            <a:extLst>
              <a:ext uri="{FF2B5EF4-FFF2-40B4-BE49-F238E27FC236}">
                <a16:creationId xmlns:a16="http://schemas.microsoft.com/office/drawing/2014/main" id="{E0538C27-E9EF-4703-808A-D9BC305A22BC}"/>
              </a:ext>
            </a:extLst>
          </p:cNvPr>
          <p:cNvSpPr/>
          <p:nvPr/>
        </p:nvSpPr>
        <p:spPr>
          <a:xfrm>
            <a:off x="6935210" y="4227969"/>
            <a:ext cx="1550480" cy="112824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в ДЭР о проведении публичных консультаций не позднее одного дня до начала публичных консультаций </a:t>
            </a:r>
          </a:p>
        </p:txBody>
      </p:sp>
      <p:sp>
        <p:nvSpPr>
          <p:cNvPr id="49" name="Блок-схема: процесс 48">
            <a:extLst>
              <a:ext uri="{FF2B5EF4-FFF2-40B4-BE49-F238E27FC236}">
                <a16:creationId xmlns:a16="http://schemas.microsoft.com/office/drawing/2014/main" id="{DA0B3E98-790D-4391-BB34-DA1B26F27852}"/>
              </a:ext>
            </a:extLst>
          </p:cNvPr>
          <p:cNvSpPr/>
          <p:nvPr/>
        </p:nvSpPr>
        <p:spPr>
          <a:xfrm>
            <a:off x="8660375" y="1757145"/>
            <a:ext cx="1377919" cy="26300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50" name="Стрелка: вниз 49">
            <a:extLst>
              <a:ext uri="{FF2B5EF4-FFF2-40B4-BE49-F238E27FC236}">
                <a16:creationId xmlns:a16="http://schemas.microsoft.com/office/drawing/2014/main" id="{1FE903F3-CD41-4E69-BA84-B1DFD564054E}"/>
              </a:ext>
            </a:extLst>
          </p:cNvPr>
          <p:cNvSpPr/>
          <p:nvPr/>
        </p:nvSpPr>
        <p:spPr>
          <a:xfrm>
            <a:off x="6627327" y="2810400"/>
            <a:ext cx="245162" cy="344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C9692F36-2794-4A41-8F53-6E5D40A7EC86}"/>
              </a:ext>
            </a:extLst>
          </p:cNvPr>
          <p:cNvSpPr/>
          <p:nvPr/>
        </p:nvSpPr>
        <p:spPr>
          <a:xfrm>
            <a:off x="7412913" y="3466577"/>
            <a:ext cx="1215038" cy="2298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процесс 51">
            <a:extLst>
              <a:ext uri="{FF2B5EF4-FFF2-40B4-BE49-F238E27FC236}">
                <a16:creationId xmlns:a16="http://schemas.microsoft.com/office/drawing/2014/main" id="{41418235-4D9C-476E-BA00-49DCD0AC88D7}"/>
              </a:ext>
            </a:extLst>
          </p:cNvPr>
          <p:cNvSpPr/>
          <p:nvPr/>
        </p:nvSpPr>
        <p:spPr>
          <a:xfrm>
            <a:off x="4894686" y="2928227"/>
            <a:ext cx="1383161" cy="252009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53" name="Стрелка: вниз 52">
            <a:extLst>
              <a:ext uri="{FF2B5EF4-FFF2-40B4-BE49-F238E27FC236}">
                <a16:creationId xmlns:a16="http://schemas.microsoft.com/office/drawing/2014/main" id="{B44AE898-410F-427C-AA00-00B07ABA28D7}"/>
              </a:ext>
            </a:extLst>
          </p:cNvPr>
          <p:cNvSpPr/>
          <p:nvPr/>
        </p:nvSpPr>
        <p:spPr>
          <a:xfrm flipH="1">
            <a:off x="5905392" y="3760786"/>
            <a:ext cx="240831" cy="3208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низ 53">
            <a:extLst>
              <a:ext uri="{FF2B5EF4-FFF2-40B4-BE49-F238E27FC236}">
                <a16:creationId xmlns:a16="http://schemas.microsoft.com/office/drawing/2014/main" id="{8BAFA447-CBA8-4E15-B5E9-AA8B15EECB6A}"/>
              </a:ext>
            </a:extLst>
          </p:cNvPr>
          <p:cNvSpPr/>
          <p:nvPr/>
        </p:nvSpPr>
        <p:spPr>
          <a:xfrm>
            <a:off x="6512978" y="3782337"/>
            <a:ext cx="220878" cy="17777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: вправо 54">
            <a:extLst>
              <a:ext uri="{FF2B5EF4-FFF2-40B4-BE49-F238E27FC236}">
                <a16:creationId xmlns:a16="http://schemas.microsoft.com/office/drawing/2014/main" id="{1EBACAAA-B31F-4387-AFA4-32E70AE9E480}"/>
              </a:ext>
            </a:extLst>
          </p:cNvPr>
          <p:cNvSpPr/>
          <p:nvPr/>
        </p:nvSpPr>
        <p:spPr>
          <a:xfrm>
            <a:off x="7728970" y="6006241"/>
            <a:ext cx="276531" cy="2298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D57C9F6C-25D2-4566-945D-0E8B4EF3FA61}"/>
              </a:ext>
            </a:extLst>
          </p:cNvPr>
          <p:cNvSpPr/>
          <p:nvPr/>
        </p:nvSpPr>
        <p:spPr>
          <a:xfrm>
            <a:off x="9798029" y="6040990"/>
            <a:ext cx="240265" cy="2427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: вправо 56">
            <a:extLst>
              <a:ext uri="{FF2B5EF4-FFF2-40B4-BE49-F238E27FC236}">
                <a16:creationId xmlns:a16="http://schemas.microsoft.com/office/drawing/2014/main" id="{64D41FD2-BDF8-42E6-B94E-CBC117048DAB}"/>
              </a:ext>
            </a:extLst>
          </p:cNvPr>
          <p:cNvSpPr/>
          <p:nvPr/>
        </p:nvSpPr>
        <p:spPr>
          <a:xfrm>
            <a:off x="11659618" y="5800082"/>
            <a:ext cx="50474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C8649DDA-4C04-4BDA-8212-9B38500829E6}"/>
              </a:ext>
            </a:extLst>
          </p:cNvPr>
          <p:cNvSpPr/>
          <p:nvPr/>
        </p:nvSpPr>
        <p:spPr>
          <a:xfrm>
            <a:off x="7057784" y="3760239"/>
            <a:ext cx="220878" cy="2341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512FD1-8F58-48F2-8BBA-451B10816F93}"/>
              </a:ext>
            </a:extLst>
          </p:cNvPr>
          <p:cNvSpPr/>
          <p:nvPr/>
        </p:nvSpPr>
        <p:spPr>
          <a:xfrm>
            <a:off x="4517973" y="5592353"/>
            <a:ext cx="1360231" cy="242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DBBF74B-E83E-4069-9A7B-383AB436B0A7}"/>
              </a:ext>
            </a:extLst>
          </p:cNvPr>
          <p:cNvSpPr/>
          <p:nvPr/>
        </p:nvSpPr>
        <p:spPr>
          <a:xfrm>
            <a:off x="6935210" y="4028405"/>
            <a:ext cx="1323672" cy="2298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D503CF4-A21F-4204-B9A1-EB00868CF673}"/>
              </a:ext>
            </a:extLst>
          </p:cNvPr>
          <p:cNvSpPr/>
          <p:nvPr/>
        </p:nvSpPr>
        <p:spPr>
          <a:xfrm>
            <a:off x="4407097" y="3869007"/>
            <a:ext cx="1383161" cy="24066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88DC50A4-B3D9-4D92-BA9D-2B707CDE3B03}"/>
              </a:ext>
            </a:extLst>
          </p:cNvPr>
          <p:cNvSpPr/>
          <p:nvPr/>
        </p:nvSpPr>
        <p:spPr>
          <a:xfrm>
            <a:off x="8043141" y="5605112"/>
            <a:ext cx="1268451" cy="22984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647AEAAE-89C4-44CA-AA3C-919014E69566}"/>
              </a:ext>
            </a:extLst>
          </p:cNvPr>
          <p:cNvSpPr/>
          <p:nvPr/>
        </p:nvSpPr>
        <p:spPr>
          <a:xfrm>
            <a:off x="10076995" y="5171358"/>
            <a:ext cx="1312263" cy="22357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</p:spTree>
    <p:extLst>
      <p:ext uri="{BB962C8B-B14F-4D97-AF65-F5344CB8AC3E}">
        <p14:creationId xmlns:p14="http://schemas.microsoft.com/office/powerpoint/2010/main" val="21620877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1634" y="329712"/>
            <a:ext cx="11829599" cy="6420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Вещицкая Оксана Сергеевна,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ru-RU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veschitskayaos@admoil.ru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Text 4"/>
          <p:cNvSpPr txBox="1"/>
          <p:nvPr/>
        </p:nvSpPr>
        <p:spPr>
          <a:xfrm>
            <a:off x="472380" y="1481661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1" name="Text 4"/>
          <p:cNvSpPr txBox="1"/>
          <p:nvPr/>
        </p:nvSpPr>
        <p:spPr>
          <a:xfrm>
            <a:off x="421771" y="3620233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4" name="Text 4"/>
          <p:cNvSpPr txBox="1"/>
          <p:nvPr/>
        </p:nvSpPr>
        <p:spPr>
          <a:xfrm>
            <a:off x="405949" y="5911246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4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29" name="Прямоугольник с двумя скругленными противолежащими углами 28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10772" y="186276"/>
            <a:ext cx="11829600" cy="1073117"/>
          </a:xfrm>
          <a:prstGeom prst="round2DiagRect">
            <a:avLst>
              <a:gd name="adj1" fmla="val 49607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2439" y="202833"/>
            <a:ext cx="1652919" cy="12663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4" y="992379"/>
            <a:ext cx="1717064" cy="395903"/>
          </a:xfrm>
          <a:prstGeom prst="rect">
            <a:avLst/>
          </a:prstGeom>
        </p:spPr>
      </p:pic>
      <p:sp>
        <p:nvSpPr>
          <p:cNvPr id="5" name="Блок-схема: процесс 4">
            <a:extLst>
              <a:ext uri="{FF2B5EF4-FFF2-40B4-BE49-F238E27FC236}">
                <a16:creationId xmlns:a16="http://schemas.microsoft.com/office/drawing/2014/main" id="{A797D7E7-ECE4-4F8A-8E84-06F6F206D7B8}"/>
              </a:ext>
            </a:extLst>
          </p:cNvPr>
          <p:cNvSpPr/>
          <p:nvPr/>
        </p:nvSpPr>
        <p:spPr>
          <a:xfrm>
            <a:off x="7605146" y="591091"/>
            <a:ext cx="1598503" cy="1262899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дополнительных публичных консультаций при подготовке заключений об ОРВ (не менее 5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но не более срока подготовки заключения об ОРВ)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C5DD26B-A0F6-4DB7-84AF-72BAC9E0034C}"/>
              </a:ext>
            </a:extLst>
          </p:cNvPr>
          <p:cNvSpPr/>
          <p:nvPr/>
        </p:nvSpPr>
        <p:spPr>
          <a:xfrm>
            <a:off x="7545824" y="317779"/>
            <a:ext cx="1742716" cy="27331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Блок-схема: процесс 7">
            <a:extLst>
              <a:ext uri="{FF2B5EF4-FFF2-40B4-BE49-F238E27FC236}">
                <a16:creationId xmlns:a16="http://schemas.microsoft.com/office/drawing/2014/main" id="{B2EE0128-2D9F-41EA-A590-68B47319418D}"/>
              </a:ext>
            </a:extLst>
          </p:cNvPr>
          <p:cNvSpPr/>
          <p:nvPr/>
        </p:nvSpPr>
        <p:spPr>
          <a:xfrm>
            <a:off x="3500017" y="1896683"/>
            <a:ext cx="3147017" cy="93477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Вправе возвратить документы </a:t>
            </a:r>
            <a:b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без заключения об ОРВ в течение 5 рабочих дней с даты их поступления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(несоблюдение требований, представление неполного пакета документов, несоответствие сводного отчета критериям качества его заполнения)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Блок-схема: процесс 8">
            <a:extLst>
              <a:ext uri="{FF2B5EF4-FFF2-40B4-BE49-F238E27FC236}">
                <a16:creationId xmlns:a16="http://schemas.microsoft.com/office/drawing/2014/main" id="{F860B313-71BF-4300-A860-9F1A10599BDA}"/>
              </a:ext>
            </a:extLst>
          </p:cNvPr>
          <p:cNvSpPr/>
          <p:nvPr/>
        </p:nvSpPr>
        <p:spPr>
          <a:xfrm>
            <a:off x="3489244" y="1589105"/>
            <a:ext cx="1708160" cy="31801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4A39275C-16BB-46C0-9F81-EE3377B76998}"/>
              </a:ext>
            </a:extLst>
          </p:cNvPr>
          <p:cNvSpPr/>
          <p:nvPr/>
        </p:nvSpPr>
        <p:spPr>
          <a:xfrm>
            <a:off x="5432242" y="1333005"/>
            <a:ext cx="283999" cy="53913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процесс 12">
            <a:extLst>
              <a:ext uri="{FF2B5EF4-FFF2-40B4-BE49-F238E27FC236}">
                <a16:creationId xmlns:a16="http://schemas.microsoft.com/office/drawing/2014/main" id="{7C9D840A-E2C0-4A8F-8B8A-7553ABC07458}"/>
              </a:ext>
            </a:extLst>
          </p:cNvPr>
          <p:cNvSpPr/>
          <p:nvPr/>
        </p:nvSpPr>
        <p:spPr>
          <a:xfrm>
            <a:off x="3500016" y="528134"/>
            <a:ext cx="3147018" cy="804871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Подготовка заключения об оценке регулирующего воздействия (срок 10 </a:t>
            </a:r>
            <a:r>
              <a:rPr lang="ru-RU" sz="10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с момента поступления документов от разработчика)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5" name="Блок-схема: процесс 14">
            <a:extLst>
              <a:ext uri="{FF2B5EF4-FFF2-40B4-BE49-F238E27FC236}">
                <a16:creationId xmlns:a16="http://schemas.microsoft.com/office/drawing/2014/main" id="{20AA89A6-0382-48F9-A10B-EC740E19BA87}"/>
              </a:ext>
            </a:extLst>
          </p:cNvPr>
          <p:cNvSpPr/>
          <p:nvPr/>
        </p:nvSpPr>
        <p:spPr>
          <a:xfrm>
            <a:off x="545605" y="715224"/>
            <a:ext cx="2190941" cy="5742543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в Уполномоченный орган 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 позднее 10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 дня окончания публичных консультаций):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-проект муниципального нормативного правового акта;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пояснительную записку к проекту муниципального нормативного правового акта;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сводный отчет;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сводку предложений с приложением копий писем, направленных в адрес участников 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публичных консультаций, о результатах рассмотрения их предложений 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(или) замечаний к проекту муниципального нормативного правового акта и сводному отчету;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документы (копии писем) об урегулировании разногласий с участниками публичных консультаций (при наличии);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-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случае если проект муниципального нормативного правового акта изменяет действующие муниципальные нормативные правовые акты, </a:t>
            </a:r>
          </a:p>
          <a:p>
            <a:pPr algn="just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0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тексты актуальных редакций нормативных правовых актов, в которых жирным шрифтом выделяются предлагаемые изменения, а нормы действующих нормативных правовых актов, подлежащие исключению, приводятся в зачеркнутом виде.</a:t>
            </a:r>
          </a:p>
          <a:p>
            <a:pPr algn="ctr"/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Блок-схема: процесс 31">
            <a:extLst>
              <a:ext uri="{FF2B5EF4-FFF2-40B4-BE49-F238E27FC236}">
                <a16:creationId xmlns:a16="http://schemas.microsoft.com/office/drawing/2014/main" id="{B7601377-8E39-4C4A-9594-FC3B5999B091}"/>
              </a:ext>
            </a:extLst>
          </p:cNvPr>
          <p:cNvSpPr/>
          <p:nvPr/>
        </p:nvSpPr>
        <p:spPr>
          <a:xfrm>
            <a:off x="3514946" y="349874"/>
            <a:ext cx="1742716" cy="273312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Уполномоченный орган (</a:t>
            </a:r>
            <a:r>
              <a:rPr lang="ru-RU" sz="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экономического развития  НР</a:t>
            </a:r>
            <a:r>
              <a:rPr lang="ru-RU" sz="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0" name="Блок-схема: процесс 39">
            <a:extLst>
              <a:ext uri="{FF2B5EF4-FFF2-40B4-BE49-F238E27FC236}">
                <a16:creationId xmlns:a16="http://schemas.microsoft.com/office/drawing/2014/main" id="{6E1CF148-D3CA-409A-83C6-A9EEFF1AE1FC}"/>
              </a:ext>
            </a:extLst>
          </p:cNvPr>
          <p:cNvSpPr/>
          <p:nvPr/>
        </p:nvSpPr>
        <p:spPr>
          <a:xfrm>
            <a:off x="545606" y="449523"/>
            <a:ext cx="1377042" cy="273311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44" name="Блок-схема: процесс 43">
            <a:extLst>
              <a:ext uri="{FF2B5EF4-FFF2-40B4-BE49-F238E27FC236}">
                <a16:creationId xmlns:a16="http://schemas.microsoft.com/office/drawing/2014/main" id="{6A27BEBB-85FF-41F6-8513-E3D04A6F0D2D}"/>
              </a:ext>
            </a:extLst>
          </p:cNvPr>
          <p:cNvSpPr/>
          <p:nvPr/>
        </p:nvSpPr>
        <p:spPr>
          <a:xfrm>
            <a:off x="8104331" y="5518702"/>
            <a:ext cx="2397687" cy="71008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3 </a:t>
            </a:r>
            <a:r>
              <a:rPr lang="ru-RU" sz="1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р.д</a:t>
            </a:r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со дня официального опубликования НПА размещает на Портале </a:t>
            </a:r>
            <a:r>
              <a:rPr lang="ru-RU" sz="1000" u="sng" spc="-2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http://regulation.admhmao.ru</a:t>
            </a:r>
            <a:endParaRPr lang="ru-RU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Блок-схема: процесс 45">
            <a:extLst>
              <a:ext uri="{FF2B5EF4-FFF2-40B4-BE49-F238E27FC236}">
                <a16:creationId xmlns:a16="http://schemas.microsoft.com/office/drawing/2014/main" id="{0DBEAE30-557B-437B-B067-E3F8ED9C1D7F}"/>
              </a:ext>
            </a:extLst>
          </p:cNvPr>
          <p:cNvSpPr/>
          <p:nvPr/>
        </p:nvSpPr>
        <p:spPr>
          <a:xfrm flipH="1">
            <a:off x="4173736" y="5519108"/>
            <a:ext cx="843094" cy="709676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Доработка НПА</a:t>
            </a:r>
          </a:p>
        </p:txBody>
      </p:sp>
      <p:sp>
        <p:nvSpPr>
          <p:cNvPr id="47" name="Блок-схема: процесс 46">
            <a:extLst>
              <a:ext uri="{FF2B5EF4-FFF2-40B4-BE49-F238E27FC236}">
                <a16:creationId xmlns:a16="http://schemas.microsoft.com/office/drawing/2014/main" id="{B15EFA33-75C3-4A54-A454-8C3B94610114}"/>
              </a:ext>
            </a:extLst>
          </p:cNvPr>
          <p:cNvSpPr/>
          <p:nvPr/>
        </p:nvSpPr>
        <p:spPr>
          <a:xfrm>
            <a:off x="5386812" y="5545676"/>
            <a:ext cx="1907566" cy="683108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Принятие НПА</a:t>
            </a: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Блок-схема: процесс 47">
            <a:extLst>
              <a:ext uri="{FF2B5EF4-FFF2-40B4-BE49-F238E27FC236}">
                <a16:creationId xmlns:a16="http://schemas.microsoft.com/office/drawing/2014/main" id="{E0538C27-E9EF-4703-808A-D9BC305A22BC}"/>
              </a:ext>
            </a:extLst>
          </p:cNvPr>
          <p:cNvSpPr/>
          <p:nvPr/>
        </p:nvSpPr>
        <p:spPr>
          <a:xfrm>
            <a:off x="3141075" y="5519108"/>
            <a:ext cx="851025" cy="709676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</a:t>
            </a:r>
          </a:p>
          <a:p>
            <a:pPr algn="ctr"/>
            <a:r>
              <a: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принятия НПА</a:t>
            </a:r>
          </a:p>
        </p:txBody>
      </p:sp>
      <p:sp>
        <p:nvSpPr>
          <p:cNvPr id="49" name="Блок-схема: процесс 48">
            <a:extLst>
              <a:ext uri="{FF2B5EF4-FFF2-40B4-BE49-F238E27FC236}">
                <a16:creationId xmlns:a16="http://schemas.microsoft.com/office/drawing/2014/main" id="{DA0B3E98-790D-4391-BB34-DA1B26F27852}"/>
              </a:ext>
            </a:extLst>
          </p:cNvPr>
          <p:cNvSpPr/>
          <p:nvPr/>
        </p:nvSpPr>
        <p:spPr>
          <a:xfrm>
            <a:off x="8104331" y="5263926"/>
            <a:ext cx="1108464" cy="254776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50" name="Стрелка: вниз 49">
            <a:extLst>
              <a:ext uri="{FF2B5EF4-FFF2-40B4-BE49-F238E27FC236}">
                <a16:creationId xmlns:a16="http://schemas.microsoft.com/office/drawing/2014/main" id="{1FE903F3-CD41-4E69-BA84-B1DFD564054E}"/>
              </a:ext>
            </a:extLst>
          </p:cNvPr>
          <p:cNvSpPr/>
          <p:nvPr/>
        </p:nvSpPr>
        <p:spPr>
          <a:xfrm>
            <a:off x="6181661" y="5252659"/>
            <a:ext cx="179074" cy="2710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: вправо 50">
            <a:extLst>
              <a:ext uri="{FF2B5EF4-FFF2-40B4-BE49-F238E27FC236}">
                <a16:creationId xmlns:a16="http://schemas.microsoft.com/office/drawing/2014/main" id="{C9692F36-2794-4A41-8F53-6E5D40A7EC86}"/>
              </a:ext>
            </a:extLst>
          </p:cNvPr>
          <p:cNvSpPr/>
          <p:nvPr/>
        </p:nvSpPr>
        <p:spPr>
          <a:xfrm>
            <a:off x="2736546" y="722834"/>
            <a:ext cx="752698" cy="61175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Блок-схема: процесс 51">
            <a:extLst>
              <a:ext uri="{FF2B5EF4-FFF2-40B4-BE49-F238E27FC236}">
                <a16:creationId xmlns:a16="http://schemas.microsoft.com/office/drawing/2014/main" id="{41418235-4D9C-476E-BA00-49DCD0AC88D7}"/>
              </a:ext>
            </a:extLst>
          </p:cNvPr>
          <p:cNvSpPr/>
          <p:nvPr/>
        </p:nvSpPr>
        <p:spPr>
          <a:xfrm>
            <a:off x="4110613" y="2951957"/>
            <a:ext cx="1205504" cy="243589"/>
          </a:xfrm>
          <a:prstGeom prst="flowChartProcess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Регулирующий орган (Разработчик)</a:t>
            </a:r>
          </a:p>
        </p:txBody>
      </p:sp>
      <p:sp>
        <p:nvSpPr>
          <p:cNvPr id="53" name="Стрелка: вниз 52">
            <a:extLst>
              <a:ext uri="{FF2B5EF4-FFF2-40B4-BE49-F238E27FC236}">
                <a16:creationId xmlns:a16="http://schemas.microsoft.com/office/drawing/2014/main" id="{B44AE898-410F-427C-AA00-00B07ABA28D7}"/>
              </a:ext>
            </a:extLst>
          </p:cNvPr>
          <p:cNvSpPr/>
          <p:nvPr/>
        </p:nvSpPr>
        <p:spPr>
          <a:xfrm flipH="1">
            <a:off x="5432242" y="2831455"/>
            <a:ext cx="240831" cy="33941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Стрелка: вниз 53">
            <a:extLst>
              <a:ext uri="{FF2B5EF4-FFF2-40B4-BE49-F238E27FC236}">
                <a16:creationId xmlns:a16="http://schemas.microsoft.com/office/drawing/2014/main" id="{8BAFA447-CBA8-4E15-B5E9-AA8B15EECB6A}"/>
              </a:ext>
            </a:extLst>
          </p:cNvPr>
          <p:cNvSpPr/>
          <p:nvPr/>
        </p:nvSpPr>
        <p:spPr>
          <a:xfrm>
            <a:off x="3474303" y="5257632"/>
            <a:ext cx="179073" cy="2610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Стрелка: вправо 54">
            <a:extLst>
              <a:ext uri="{FF2B5EF4-FFF2-40B4-BE49-F238E27FC236}">
                <a16:creationId xmlns:a16="http://schemas.microsoft.com/office/drawing/2014/main" id="{1EBACAAA-B31F-4387-AFA4-32E70AE9E480}"/>
              </a:ext>
            </a:extLst>
          </p:cNvPr>
          <p:cNvSpPr/>
          <p:nvPr/>
        </p:nvSpPr>
        <p:spPr>
          <a:xfrm>
            <a:off x="6647036" y="897806"/>
            <a:ext cx="917250" cy="43678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Стрелка: вправо 55">
            <a:extLst>
              <a:ext uri="{FF2B5EF4-FFF2-40B4-BE49-F238E27FC236}">
                <a16:creationId xmlns:a16="http://schemas.microsoft.com/office/drawing/2014/main" id="{D57C9F6C-25D2-4566-945D-0E8B4EF3FA61}"/>
              </a:ext>
            </a:extLst>
          </p:cNvPr>
          <p:cNvSpPr/>
          <p:nvPr/>
        </p:nvSpPr>
        <p:spPr>
          <a:xfrm>
            <a:off x="7335240" y="5794628"/>
            <a:ext cx="695184" cy="2247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трелка: вправо 56">
            <a:extLst>
              <a:ext uri="{FF2B5EF4-FFF2-40B4-BE49-F238E27FC236}">
                <a16:creationId xmlns:a16="http://schemas.microsoft.com/office/drawing/2014/main" id="{64D41FD2-BDF8-42E6-B94E-CBC117048DAB}"/>
              </a:ext>
            </a:extLst>
          </p:cNvPr>
          <p:cNvSpPr/>
          <p:nvPr/>
        </p:nvSpPr>
        <p:spPr>
          <a:xfrm>
            <a:off x="40861" y="5889292"/>
            <a:ext cx="50474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трелка: вниз 57">
            <a:extLst>
              <a:ext uri="{FF2B5EF4-FFF2-40B4-BE49-F238E27FC236}">
                <a16:creationId xmlns:a16="http://schemas.microsoft.com/office/drawing/2014/main" id="{C8649DDA-4C04-4BDA-8212-9B38500829E6}"/>
              </a:ext>
            </a:extLst>
          </p:cNvPr>
          <p:cNvSpPr/>
          <p:nvPr/>
        </p:nvSpPr>
        <p:spPr>
          <a:xfrm>
            <a:off x="4510092" y="5263926"/>
            <a:ext cx="179073" cy="2610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5842883-9B36-4E59-8BF2-06427DC337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7159059"/>
              </p:ext>
            </p:extLst>
          </p:nvPr>
        </p:nvGraphicFramePr>
        <p:xfrm>
          <a:off x="3197794" y="3197133"/>
          <a:ext cx="4096584" cy="2081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3D365C0-A134-48D7-A7E1-351CD3EBBEE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0504" y="1907120"/>
            <a:ext cx="4235891" cy="281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06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олилиния 26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7541536" y="1948149"/>
            <a:ext cx="4312223" cy="2153071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26" name="Полилиния 25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603987" y="1876113"/>
            <a:ext cx="5124319" cy="2225107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5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4049BC-7A5E-9A75-2144-D186D16CB2C0}"/>
              </a:ext>
            </a:extLst>
          </p:cNvPr>
          <p:cNvSpPr txBox="1"/>
          <p:nvPr/>
        </p:nvSpPr>
        <p:spPr>
          <a:xfrm>
            <a:off x="815906" y="2003338"/>
            <a:ext cx="4912400" cy="2985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0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О внесении изменений в постановление администрации Нефтеюганского района &#10;от 30.11.2015 № 2155-па-нпа «Об утверждении порядка проведения оценки регулирующего воздействия проектов муниципальных нормативных правовых &#10;актов, экспертизы принятых муниципальных нормативных правовых актов, затрагивающих вопросы осуществления предпринимательской и иной экономической деятельности, обязанности для субъектов инвестиционной деятельности» &#10;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Постановление администрации Нефтеюганского района от 30.11.2015 № 2155-па-нпа «Об утверждении порядка проведения оценки регулирующего воздействия проектов муниципальных нормативных правовых актов, экспертизы принятых муниципальных нормативных правовых актов, затрагивающих вопросы осуществления предпринимательской и иной экономической деятельности, обязанности для субъектов инвестиционной деятельности»</a:t>
            </a:r>
            <a:endParaRPr lang="ru-RU" sz="1200" b="0" i="0" strike="noStrike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https://regulation.admhmao.ru/Files/GetFile?fileid=89241296-e12a-47a2-8e5e-009726d9b77d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ira_sanslight"/>
            </a:endParaRPr>
          </a:p>
          <a:p>
            <a:pPr algn="just"/>
            <a:endParaRPr lang="ru-RU" sz="800" b="1" dirty="0">
              <a:latin typeface="Franklin Gothic Medium" panose="020B06030201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H="1">
            <a:off x="6207574" y="1684031"/>
            <a:ext cx="26635" cy="4958967"/>
          </a:xfrm>
          <a:prstGeom prst="line">
            <a:avLst/>
          </a:prstGeom>
          <a:ln>
            <a:solidFill>
              <a:srgbClr val="279C89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194049BC-7A5E-9A75-2144-D186D16CB2C0}"/>
              </a:ext>
            </a:extLst>
          </p:cNvPr>
          <p:cNvSpPr txBox="1"/>
          <p:nvPr/>
        </p:nvSpPr>
        <p:spPr>
          <a:xfrm>
            <a:off x="7641124" y="1948148"/>
            <a:ext cx="421263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Распоряжение администрации Нефтеюганского района от 31.12.2015 № 601-ра «Об утверждении методических рекомендаций по проведению оценки регулирующего воздействия проектов муниципальных нормативных правовых актов, экспертизы принятых муниципальных нормативных правовых актов</a:t>
            </a:r>
            <a:r>
              <a:rPr lang="ru-RU" sz="12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just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https://regulation.admhmao.ru/Files/GetFile?fileid=870374bf-39d2-418e-a7d2-877497fae399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05585" y="345314"/>
            <a:ext cx="466140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ru-RU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НАЗВАНИЕ СЛАЙДА</a:t>
            </a:r>
            <a:endParaRPr lang="ru-RU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7" name="Прямоугольник с двумя скругленными противолежащими углами 36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0" y="65566"/>
            <a:ext cx="12192000" cy="1339161"/>
          </a:xfrm>
          <a:prstGeom prst="round2DiagRect">
            <a:avLst>
              <a:gd name="adj1" fmla="val 49607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ru-RU" sz="2000" b="1" i="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ra_sanslight"/>
              </a:rPr>
              <a:t>НОРМАТИВНЫЕ ПРАВОВЫЕ АКТЫ, РЕГЛАМЕНТИРУЮЩИЕ ПРОВЕДЕНИЕ ОРВ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9187" y="161189"/>
            <a:ext cx="1804572" cy="13839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4" y="992379"/>
            <a:ext cx="1717064" cy="395903"/>
          </a:xfrm>
          <a:prstGeom prst="rect">
            <a:avLst/>
          </a:prstGeom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id="{3ED25B1F-762E-4E70-A80F-597031894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124" y="4644642"/>
            <a:ext cx="3326361" cy="17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6" descr="Picture background">
            <a:extLst>
              <a:ext uri="{FF2B5EF4-FFF2-40B4-BE49-F238E27FC236}">
                <a16:creationId xmlns:a16="http://schemas.microsoft.com/office/drawing/2014/main" id="{FD5AE6EC-7ADD-4F66-9D85-1554AF519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428" y="4602717"/>
            <a:ext cx="3326361" cy="1715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2041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с двумя скругленными противолежащими углами 21">
            <a:extLst>
              <a:ext uri="{FF2B5EF4-FFF2-40B4-BE49-F238E27FC236}">
                <a16:creationId xmlns:a16="http://schemas.microsoft.com/office/drawing/2014/main" id="{F946236E-4BD4-9359-78D8-FE72E7A84183}"/>
              </a:ext>
            </a:extLst>
          </p:cNvPr>
          <p:cNvSpPr/>
          <p:nvPr/>
        </p:nvSpPr>
        <p:spPr>
          <a:xfrm>
            <a:off x="0" y="-12746"/>
            <a:ext cx="12192000" cy="1433359"/>
          </a:xfrm>
          <a:prstGeom prst="round2DiagRect">
            <a:avLst>
              <a:gd name="adj1" fmla="val 49607"/>
              <a:gd name="adj2" fmla="val 0"/>
            </a:avLst>
          </a:prstGeom>
          <a:solidFill>
            <a:srgbClr val="279C8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sp>
        <p:nvSpPr>
          <p:cNvPr id="18" name="Прямоугольник: скругленные углы 7">
            <a:extLst>
              <a:ext uri="{FF2B5EF4-FFF2-40B4-BE49-F238E27FC236}">
                <a16:creationId xmlns:a16="http://schemas.microsoft.com/office/drawing/2014/main" id="{A7A9C5C2-A46B-1276-B3B6-FDE3C665E80F}"/>
              </a:ext>
            </a:extLst>
          </p:cNvPr>
          <p:cNvSpPr/>
          <p:nvPr/>
        </p:nvSpPr>
        <p:spPr>
          <a:xfrm rot="5400000">
            <a:off x="15475722" y="6377290"/>
            <a:ext cx="2670949" cy="2552113"/>
          </a:xfrm>
          <a:prstGeom prst="roundRect">
            <a:avLst>
              <a:gd name="adj" fmla="val 11973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 w="38100"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object 32">
            <a:extLst>
              <a:ext uri="{FF2B5EF4-FFF2-40B4-BE49-F238E27FC236}">
                <a16:creationId xmlns:a16="http://schemas.microsoft.com/office/drawing/2014/main" id="{0965D040-802F-B13D-A71A-33B6A1D4672E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xfrm>
            <a:off x="421793" y="6320636"/>
            <a:ext cx="788227" cy="348336"/>
          </a:xfrm>
          <a:prstGeom prst="rect">
            <a:avLst/>
          </a:prstGeom>
        </p:spPr>
        <p:txBody>
          <a:bodyPr vert="horz" wrap="square" lIns="0" tIns="192440" rIns="0" bIns="0" rtlCol="0">
            <a:spAutoFit/>
          </a:bodyPr>
          <a:lstStyle/>
          <a:p>
            <a:pPr marL="23104" defTabSz="554492" eaLnBrk="1" fontAlgn="auto" hangingPunct="1">
              <a:spcBef>
                <a:spcPts val="33"/>
              </a:spcBef>
              <a:spcAft>
                <a:spcPts val="0"/>
              </a:spcAft>
            </a:pPr>
            <a:fld id="{81D60167-4931-47E6-BA6A-407CBD079E47}" type="slidenum">
              <a:rPr kern="0" spc="73" dirty="0">
                <a:solidFill>
                  <a:prstClr val="black"/>
                </a:solidFill>
              </a:rPr>
              <a:pPr marL="23104" defTabSz="554492" eaLnBrk="1" fontAlgn="auto" hangingPunct="1">
                <a:spcBef>
                  <a:spcPts val="33"/>
                </a:spcBef>
                <a:spcAft>
                  <a:spcPts val="0"/>
                </a:spcAft>
              </a:pPr>
              <a:t>6</a:t>
            </a:fld>
            <a:endParaRPr kern="0" spc="73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277" y="1535387"/>
            <a:ext cx="5598108" cy="2192785"/>
          </a:xfrm>
          <a:prstGeom prst="rect">
            <a:avLst/>
          </a:prstGeom>
          <a:solidFill>
            <a:schemeClr val="bg1"/>
          </a:solidFill>
          <a:ln>
            <a:solidFill>
              <a:srgbClr val="002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3059" y="1566710"/>
            <a:ext cx="577049" cy="523270"/>
          </a:xfrm>
          <a:prstGeom prst="rect">
            <a:avLst/>
          </a:prstGeom>
          <a:solidFill>
            <a:srgbClr val="279C89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2277" y="4051519"/>
            <a:ext cx="5598108" cy="2192785"/>
          </a:xfrm>
          <a:prstGeom prst="rect">
            <a:avLst/>
          </a:prstGeom>
          <a:solidFill>
            <a:schemeClr val="bg1"/>
          </a:solidFill>
          <a:ln>
            <a:solidFill>
              <a:srgbClr val="002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252379" y="4039659"/>
            <a:ext cx="577049" cy="523270"/>
          </a:xfrm>
          <a:prstGeom prst="rect">
            <a:avLst/>
          </a:prstGeom>
          <a:solidFill>
            <a:srgbClr val="279C89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6104141" y="1529457"/>
            <a:ext cx="5598108" cy="2192785"/>
          </a:xfrm>
          <a:prstGeom prst="rect">
            <a:avLst/>
          </a:prstGeom>
          <a:solidFill>
            <a:schemeClr val="bg1"/>
          </a:solidFill>
          <a:ln>
            <a:solidFill>
              <a:srgbClr val="002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117646" y="1544845"/>
            <a:ext cx="577049" cy="523270"/>
          </a:xfrm>
          <a:prstGeom prst="rect">
            <a:avLst/>
          </a:prstGeom>
          <a:solidFill>
            <a:srgbClr val="279C89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104141" y="4039659"/>
            <a:ext cx="5598108" cy="2192785"/>
          </a:xfrm>
          <a:prstGeom prst="rect">
            <a:avLst/>
          </a:prstGeom>
          <a:solidFill>
            <a:schemeClr val="bg1"/>
          </a:solidFill>
          <a:ln>
            <a:solidFill>
              <a:srgbClr val="00220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6104141" y="4051519"/>
            <a:ext cx="577049" cy="523270"/>
          </a:xfrm>
          <a:prstGeom prst="rect">
            <a:avLst/>
          </a:prstGeom>
          <a:solidFill>
            <a:srgbClr val="279C89"/>
          </a:solidFill>
          <a:ln>
            <a:noFill/>
          </a:ln>
          <a:effectLst>
            <a:reflection blurRad="6350" stA="50000" endA="300" endPos="5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54" name="Text 4"/>
          <p:cNvSpPr txBox="1"/>
          <p:nvPr/>
        </p:nvSpPr>
        <p:spPr>
          <a:xfrm>
            <a:off x="442715" y="1589680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itchFamily="34" charset="-122"/>
                <a:cs typeface="Arial" pitchFamily="34" charset="-120"/>
              </a:rPr>
              <a:t>1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Text 4"/>
          <p:cNvSpPr txBox="1"/>
          <p:nvPr/>
        </p:nvSpPr>
        <p:spPr>
          <a:xfrm>
            <a:off x="6309352" y="1555084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itchFamily="34" charset="-122"/>
                <a:cs typeface="Arial" pitchFamily="34" charset="-120"/>
              </a:rPr>
              <a:t>2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6" name="Text 4"/>
          <p:cNvSpPr txBox="1"/>
          <p:nvPr/>
        </p:nvSpPr>
        <p:spPr>
          <a:xfrm>
            <a:off x="421793" y="4055852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itchFamily="34" charset="-122"/>
                <a:cs typeface="Arial" pitchFamily="34" charset="-120"/>
              </a:rPr>
              <a:t>3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Text 4"/>
          <p:cNvSpPr txBox="1"/>
          <p:nvPr/>
        </p:nvSpPr>
        <p:spPr>
          <a:xfrm>
            <a:off x="6277572" y="4051519"/>
            <a:ext cx="639099" cy="5465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Arial" pitchFamily="34" charset="-122"/>
                <a:cs typeface="Arial" pitchFamily="34" charset="-120"/>
              </a:rPr>
              <a:t>4</a:t>
            </a:r>
            <a:endParaRPr lang="en-U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Полилиния 22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421792" y="2307668"/>
            <a:ext cx="5178935" cy="900056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проектов муниципальных нормативных правовых актов, содержащих сведения, составляющие государственную тайну, или сведения конфиденциального характера</a:t>
            </a:r>
            <a:endPara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олилиния 23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6313727" y="2292951"/>
            <a:ext cx="5178935" cy="900056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административных регламентов предоставления муниципальных услуг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олилиния 24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540903" y="4697883"/>
            <a:ext cx="5144673" cy="851891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проектов муниципальных нормативных правовых актов представительного органа муниципального образования об установлении, о введении в действие </a:t>
            </a:r>
            <a:b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или прекращении действия местных налогов и сборов, об изменении налоговых ставок (ставок сборов), порядка и срока уплаты налогов (сборов), установлении (отмене) налоговых льгот (льгот по сборам) и (или) оснований и порядка их применения, регулирующих бюджетные отношения</a:t>
            </a: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олилиния 25">
            <a:extLst>
              <a:ext uri="{FF2B5EF4-FFF2-40B4-BE49-F238E27FC236}">
                <a16:creationId xmlns:a16="http://schemas.microsoft.com/office/drawing/2014/main" id="{D9560338-DED5-DB52-B418-AE49ECC6EDB9}"/>
              </a:ext>
            </a:extLst>
          </p:cNvPr>
          <p:cNvSpPr/>
          <p:nvPr/>
        </p:nvSpPr>
        <p:spPr>
          <a:xfrm>
            <a:off x="6491927" y="4697883"/>
            <a:ext cx="5178935" cy="900056"/>
          </a:xfrm>
          <a:custGeom>
            <a:avLst/>
            <a:gdLst>
              <a:gd name="connsiteX0" fmla="*/ 0 w 4925661"/>
              <a:gd name="connsiteY0" fmla="*/ 0 h 690428"/>
              <a:gd name="connsiteX1" fmla="*/ 4925661 w 4925661"/>
              <a:gd name="connsiteY1" fmla="*/ 0 h 690428"/>
              <a:gd name="connsiteX2" fmla="*/ 4925661 w 4925661"/>
              <a:gd name="connsiteY2" fmla="*/ 345214 h 690428"/>
              <a:gd name="connsiteX3" fmla="*/ 4580447 w 4925661"/>
              <a:gd name="connsiteY3" fmla="*/ 690428 h 690428"/>
              <a:gd name="connsiteX4" fmla="*/ 0 w 4925661"/>
              <a:gd name="connsiteY4" fmla="*/ 690427 h 690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25661" h="690428">
                <a:moveTo>
                  <a:pt x="0" y="0"/>
                </a:moveTo>
                <a:lnTo>
                  <a:pt x="4925661" y="0"/>
                </a:lnTo>
                <a:lnTo>
                  <a:pt x="4925661" y="345214"/>
                </a:lnTo>
                <a:cubicBezTo>
                  <a:pt x="4925661" y="535870"/>
                  <a:pt x="4771103" y="690428"/>
                  <a:pt x="4580447" y="690428"/>
                </a:cubicBezTo>
                <a:lnTo>
                  <a:pt x="0" y="690427"/>
                </a:lnTo>
                <a:close/>
              </a:path>
            </a:pathLst>
          </a:custGeom>
          <a:solidFill>
            <a:srgbClr val="EDEDED"/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проектов муниципальных нормативных правовых актов, разработанных в целях ликвидации чрезвычайных ситуаций природного и техногенного характера на период действия 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режимов чрезвычайных ситуаций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81815" y="121169"/>
            <a:ext cx="89564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ОРВ проектов муниципальных нормативных правовых актов </a:t>
            </a:r>
            <a:r>
              <a:rPr lang="ru-RU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ru-RU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проводится </a:t>
            </a:r>
            <a:r>
              <a:rPr lang="ru-RU" sz="3200" b="1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отношении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2859" y="121169"/>
            <a:ext cx="1806513" cy="13840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294" y="992379"/>
            <a:ext cx="1717064" cy="395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439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14112</TotalTime>
  <Words>1146</Words>
  <Application>Microsoft Office PowerPoint</Application>
  <PresentationFormat>Широкоэкранный</PresentationFormat>
  <Paragraphs>141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7" baseType="lpstr">
      <vt:lpstr>Arial</vt:lpstr>
      <vt:lpstr>Calibri</vt:lpstr>
      <vt:lpstr>fira_sanslight</vt:lpstr>
      <vt:lpstr>Franklin Gothic Medium</vt:lpstr>
      <vt:lpstr>Geologica</vt:lpstr>
      <vt:lpstr>Geologica SemiBold</vt:lpstr>
      <vt:lpstr>Geologica Thin</vt:lpstr>
      <vt:lpstr>Montserrat</vt:lpstr>
      <vt:lpstr>Times New Roman</vt:lpstr>
      <vt:lpstr>Verdana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Муниципальный строительный штаб</dc:title>
  <dc:creator>Фоминых Алёна Валентиновна</dc:creator>
  <cp:lastModifiedBy>Вещицкая Оксана Сергеевна</cp:lastModifiedBy>
  <cp:revision>1107</cp:revision>
  <cp:lastPrinted>2022-06-08T10:54:43Z</cp:lastPrinted>
  <dcterms:created xsi:type="dcterms:W3CDTF">2022-02-04T09:41:46Z</dcterms:created>
  <dcterms:modified xsi:type="dcterms:W3CDTF">2026-08-14T06:56:35Z</dcterms:modified>
</cp:coreProperties>
</file>