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</p:sldMasterIdLst>
  <p:notesMasterIdLst>
    <p:notesMasterId r:id="rId10"/>
  </p:notesMasterIdLst>
  <p:handoutMasterIdLst>
    <p:handoutMasterId r:id="rId11"/>
  </p:handoutMasterIdLst>
  <p:sldIdLst>
    <p:sldId id="256" r:id="rId4"/>
    <p:sldId id="258" r:id="rId5"/>
    <p:sldId id="298" r:id="rId6"/>
    <p:sldId id="312" r:id="rId7"/>
    <p:sldId id="321" r:id="rId8"/>
    <p:sldId id="323" r:id="rId9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E9F1E14-FEE2-4897-83A3-052CAC50E4DF}">
          <p14:sldIdLst>
            <p14:sldId id="256"/>
            <p14:sldId id="258"/>
            <p14:sldId id="298"/>
            <p14:sldId id="312"/>
            <p14:sldId id="321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CFE"/>
    <a:srgbClr val="DBF6FE"/>
    <a:srgbClr val="2B7885"/>
    <a:srgbClr val="6EC6A4"/>
    <a:srgbClr val="64CF95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2" d="100"/>
          <a:sy n="112" d="100"/>
        </p:scale>
        <p:origin x="1566" y="10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2023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41333992555431592"/>
          <c:y val="2.683962373806218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672672038382774"/>
          <c:y val="9.0992453205010343E-2"/>
          <c:w val="0.81971328033267377"/>
          <c:h val="0.9371549153495174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4C-493B-9119-BE8821E3B1AF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A4C-493B-9119-BE8821E3B1AF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</c:dPt>
          <c:cat>
            <c:strRef>
              <c:f>Лист1!$A$2:$A$6</c:f>
              <c:strCache>
                <c:ptCount val="4"/>
                <c:pt idx="0">
                  <c:v>Федеральный бюджет</c:v>
                </c:pt>
                <c:pt idx="1">
                  <c:v>Бюджет ХМАО</c:v>
                </c:pt>
                <c:pt idx="2">
                  <c:v>Бюджета района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0.42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F54BF-828D-4E7C-96F6-AACBB5E28D7B}" type="datetimeFigureOut">
              <a:rPr lang="ru-RU" smtClean="0"/>
              <a:t>24.03.2023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EB232-3288-4C2C-8987-07FA38666B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641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6154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96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301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11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5711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52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82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015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263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327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19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47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348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624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0859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04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36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34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0271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6587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781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312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5713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4896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4876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119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3/24/2023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86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94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3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0908" y="2440151"/>
            <a:ext cx="8062175" cy="9027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Публичная декларация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 Нефтеюганского района 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3214" y="3324760"/>
            <a:ext cx="725756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811367" y="3473687"/>
            <a:ext cx="7389412" cy="15756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«Социальная поддержка жителей 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 района»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8ED591B-60D1-4DDA-8D64-7F778B066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390" y="291708"/>
            <a:ext cx="1759218" cy="220110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113E104A-847B-4F0C-9668-1EF3218D719E}"/>
              </a:ext>
            </a:extLst>
          </p:cNvPr>
          <p:cNvSpPr txBox="1">
            <a:spLocks/>
          </p:cNvSpPr>
          <p:nvPr/>
        </p:nvSpPr>
        <p:spPr>
          <a:xfrm>
            <a:off x="39554" y="6197200"/>
            <a:ext cx="9064891" cy="5433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18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61938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Ответственные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реализацию</a:t>
            </a:r>
          </a:p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5191" y="1365162"/>
            <a:ext cx="8208201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Ответственный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исполнитель муниципальной программы: </a:t>
            </a:r>
          </a:p>
          <a:p>
            <a:pPr lvl="0" algn="just"/>
            <a:endParaRPr lang="ru-RU" sz="1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района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(отдел социально-трудовых   отношений).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200" b="1" kern="1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Соисполнители </a:t>
            </a:r>
            <a:r>
              <a:rPr lang="ru-RU" sz="2200" b="1" kern="1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программы: </a:t>
            </a:r>
          </a:p>
          <a:p>
            <a:pPr lvl="0" algn="just"/>
            <a:endParaRPr lang="ru-RU" sz="1200" kern="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kern="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2000" kern="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Нефтеюганского </a:t>
            </a:r>
            <a:r>
              <a:rPr lang="ru-RU" sz="2000" kern="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района:</a:t>
            </a:r>
          </a:p>
          <a:p>
            <a:pPr lvl="0" algn="just"/>
            <a:r>
              <a:rPr lang="ru-RU" sz="2000" kern="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управление по вопросам </a:t>
            </a:r>
            <a:r>
              <a:rPr lang="ru-RU" sz="2000" kern="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местного самоуправления и обращениям </a:t>
            </a:r>
            <a:r>
              <a:rPr lang="ru-RU" sz="2000" kern="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граждан.</a:t>
            </a:r>
            <a:endParaRPr lang="ru-RU" sz="2000" kern="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293300" y="3624205"/>
            <a:ext cx="24347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017523" y="4594922"/>
            <a:ext cx="58580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BA25D071-A4FC-452B-8C6D-2E2E5603AB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855343" y="1612160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8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794400" y="1612160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224556" y="148951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667" y="1612160"/>
            <a:ext cx="9122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98780" y="3474361"/>
            <a:ext cx="12021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274908" y="1583926"/>
            <a:ext cx="6617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жизни жителей Нефтеюганского района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77172" y="2562625"/>
            <a:ext cx="6486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МУНИЦИПАЛЬНОЙ ПРОГРАММЫ: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410245" y="3351613"/>
            <a:ext cx="6367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pc="-20" dirty="0">
                <a:latin typeface="Times New Roman"/>
                <a:ea typeface="Times New Roman"/>
              </a:rPr>
              <a:t>Получение социальной поддержки отдельными</a:t>
            </a:r>
            <a:r>
              <a:rPr lang="ru-RU" dirty="0">
                <a:latin typeface="Times New Roman"/>
                <a:ea typeface="Times New Roman"/>
              </a:rPr>
              <a:t> категориями граждан.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BA25D071-A4FC-452B-8C6D-2E2E5603AB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29" name="Группа 28"/>
          <p:cNvGrpSpPr/>
          <p:nvPr/>
        </p:nvGrpSpPr>
        <p:grpSpPr>
          <a:xfrm>
            <a:off x="1818630" y="3533878"/>
            <a:ext cx="336492" cy="299892"/>
            <a:chOff x="2147276" y="1700808"/>
            <a:chExt cx="336492" cy="299892"/>
          </a:xfrm>
          <a:solidFill>
            <a:schemeClr val="accent1">
              <a:lumMod val="75000"/>
            </a:schemeClr>
          </a:solidFill>
        </p:grpSpPr>
        <p:sp>
          <p:nvSpPr>
            <p:cNvPr id="31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rgbClr val="0070C0"/>
                </a:solidFill>
              </a:endParaRPr>
            </a:p>
          </p:txBody>
        </p:sp>
        <p:sp>
          <p:nvSpPr>
            <p:cNvPr id="32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0091A1-C4D0-4C76-A2C4-CAF949B77EB7}"/>
              </a:ext>
            </a:extLst>
          </p:cNvPr>
          <p:cNvSpPr txBox="1"/>
          <p:nvPr/>
        </p:nvSpPr>
        <p:spPr>
          <a:xfrm>
            <a:off x="0" y="41235"/>
            <a:ext cx="8046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социальной поддержки отдельными категориями граждан.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144158B-095E-43C4-B0DB-8BDE93C99A86}"/>
              </a:ext>
            </a:extLst>
          </p:cNvPr>
          <p:cNvSpPr/>
          <p:nvPr/>
        </p:nvSpPr>
        <p:spPr>
          <a:xfrm>
            <a:off x="304675" y="1991227"/>
            <a:ext cx="22323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/>
                <a:ea typeface="Times New Roman"/>
              </a:rPr>
              <a:t>Дополнительная мера социальной поддержки отдельным категориям граждан, страдающих хронической почечной недостаточностью </a:t>
            </a:r>
          </a:p>
          <a:p>
            <a:r>
              <a:rPr lang="ru-RU" sz="1400" dirty="0">
                <a:latin typeface="Times New Roman"/>
                <a:ea typeface="Times New Roman"/>
              </a:rPr>
              <a:t>и нуждающихся в процедуре программного гемодиализа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0B519AF-95EE-48A4-89CC-68B0D925C40B}"/>
              </a:ext>
            </a:extLst>
          </p:cNvPr>
          <p:cNvSpPr/>
          <p:nvPr/>
        </p:nvSpPr>
        <p:spPr>
          <a:xfrm>
            <a:off x="2444969" y="1991228"/>
            <a:ext cx="381373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400" dirty="0">
                <a:latin typeface="Times New Roman"/>
                <a:ea typeface="Times New Roman"/>
              </a:rPr>
              <a:t>Обеспечение мер социальной поддержки отдельным категориям граждан, страдающих хронической почечной недостаточностью и нуждающихся в процедуре программного гемодиализа.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CDA6FC7-7880-44D2-B5B1-792C26D53697}"/>
              </a:ext>
            </a:extLst>
          </p:cNvPr>
          <p:cNvSpPr/>
          <p:nvPr/>
        </p:nvSpPr>
        <p:spPr>
          <a:xfrm>
            <a:off x="6320152" y="1991228"/>
            <a:ext cx="276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/>
                <a:ea typeface="Times New Roman"/>
              </a:rPr>
              <a:t>Специалист-эксперт управления по вопросам местного самоуправления и обращениям граждан администрации Нефтеюганского района – </a:t>
            </a:r>
            <a:r>
              <a:rPr lang="ru-RU" sz="1400" dirty="0" err="1">
                <a:latin typeface="Times New Roman"/>
                <a:ea typeface="Times New Roman"/>
              </a:rPr>
              <a:t>Цыброва</a:t>
            </a:r>
            <a:r>
              <a:rPr lang="ru-RU" sz="1400" dirty="0">
                <a:latin typeface="Times New Roman"/>
                <a:ea typeface="Times New Roman"/>
              </a:rPr>
              <a:t> Н.М.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4033D58-67A9-4D2B-A1BC-8765FECB0EEB}"/>
              </a:ext>
            </a:extLst>
          </p:cNvPr>
          <p:cNvSpPr/>
          <p:nvPr/>
        </p:nvSpPr>
        <p:spPr>
          <a:xfrm>
            <a:off x="2738070" y="1214994"/>
            <a:ext cx="3438404" cy="60157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4CEBE8D-0E29-435B-94B6-CD1B7B561916}"/>
              </a:ext>
            </a:extLst>
          </p:cNvPr>
          <p:cNvSpPr/>
          <p:nvPr/>
        </p:nvSpPr>
        <p:spPr>
          <a:xfrm>
            <a:off x="286257" y="1203301"/>
            <a:ext cx="2158712" cy="60157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F8E5EAB3-A578-48F6-B35E-4F37595CE6C0}"/>
              </a:ext>
            </a:extLst>
          </p:cNvPr>
          <p:cNvSpPr/>
          <p:nvPr/>
        </p:nvSpPr>
        <p:spPr>
          <a:xfrm>
            <a:off x="6471573" y="1235650"/>
            <a:ext cx="2613555" cy="6015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658042F-FE6D-4DA1-8913-F765C1123229}"/>
              </a:ext>
            </a:extLst>
          </p:cNvPr>
          <p:cNvSpPr/>
          <p:nvPr/>
        </p:nvSpPr>
        <p:spPr>
          <a:xfrm>
            <a:off x="3470347" y="1319608"/>
            <a:ext cx="25338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E666557-DC68-46E6-89B9-B57D5993D13C}"/>
              </a:ext>
            </a:extLst>
          </p:cNvPr>
          <p:cNvSpPr/>
          <p:nvPr/>
        </p:nvSpPr>
        <p:spPr>
          <a:xfrm>
            <a:off x="841520" y="1327471"/>
            <a:ext cx="14563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E4DAF06D-1100-4A6D-A06F-089D563324FC}"/>
              </a:ext>
            </a:extLst>
          </p:cNvPr>
          <p:cNvSpPr/>
          <p:nvPr/>
        </p:nvSpPr>
        <p:spPr>
          <a:xfrm>
            <a:off x="7002591" y="1242846"/>
            <a:ext cx="1778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</a:t>
            </a:r>
            <a:endParaRPr lang="en-US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377D9CBD-0531-42E5-B74A-926673672935}"/>
              </a:ext>
            </a:extLst>
          </p:cNvPr>
          <p:cNvSpPr/>
          <p:nvPr/>
        </p:nvSpPr>
        <p:spPr>
          <a:xfrm>
            <a:off x="2560278" y="1202308"/>
            <a:ext cx="747039" cy="681486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2B5A83DC-F100-43F7-88AE-D1308CBF4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587" y="1297786"/>
            <a:ext cx="503770" cy="459564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BDFB80B2-EF4C-413E-A184-1E69C23BBE11}"/>
              </a:ext>
            </a:extLst>
          </p:cNvPr>
          <p:cNvSpPr/>
          <p:nvPr/>
        </p:nvSpPr>
        <p:spPr>
          <a:xfrm>
            <a:off x="6320152" y="1198857"/>
            <a:ext cx="718767" cy="68148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504878F-57FC-452C-B72F-6BBF7CE27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484" y="1346001"/>
            <a:ext cx="475486" cy="450824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787CB292-5818-42F1-A614-E56D8B462012}"/>
              </a:ext>
            </a:extLst>
          </p:cNvPr>
          <p:cNvSpPr/>
          <p:nvPr/>
        </p:nvSpPr>
        <p:spPr>
          <a:xfrm>
            <a:off x="44725" y="1203301"/>
            <a:ext cx="681486" cy="6814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128D4225-8668-470B-A03A-12DBB0B1E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78" y="1357554"/>
            <a:ext cx="372980" cy="372980"/>
          </a:xfrm>
          <a:prstGeom prst="rect">
            <a:avLst/>
          </a:prstGeom>
        </p:spPr>
      </p:pic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C5F0C588-619C-4B7D-A649-D90DB045072D}"/>
              </a:ext>
            </a:extLst>
          </p:cNvPr>
          <p:cNvGrpSpPr/>
          <p:nvPr/>
        </p:nvGrpSpPr>
        <p:grpSpPr>
          <a:xfrm>
            <a:off x="17831" y="1018703"/>
            <a:ext cx="7859486" cy="89285"/>
            <a:chOff x="947651" y="2754884"/>
            <a:chExt cx="7257566" cy="89285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xmlns="" id="{F351B4D2-532E-48C9-9E00-FD15CE1581A7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FFDB6793-1134-4417-BD3D-AC2B373AA82F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69F6E90-3AD0-4034-9076-DA6120220C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349" y="46057"/>
            <a:ext cx="907779" cy="11358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A24186C7-BDE0-49C1-8A38-1FFBCEC0C438}"/>
              </a:ext>
            </a:extLst>
          </p:cNvPr>
          <p:cNvGrpSpPr/>
          <p:nvPr/>
        </p:nvGrpSpPr>
        <p:grpSpPr>
          <a:xfrm>
            <a:off x="155189" y="5999543"/>
            <a:ext cx="8798951" cy="822516"/>
            <a:chOff x="8601" y="0"/>
            <a:chExt cx="8798951" cy="822516"/>
          </a:xfrm>
        </p:grpSpPr>
        <p:sp>
          <p:nvSpPr>
            <p:cNvPr id="36" name="Стрелка: шеврон 35">
              <a:extLst>
                <a:ext uri="{FF2B5EF4-FFF2-40B4-BE49-F238E27FC236}">
                  <a16:creationId xmlns:a16="http://schemas.microsoft.com/office/drawing/2014/main" xmlns="" id="{64CF7CF8-05AC-4E32-A7BC-16DCE0F6F32E}"/>
                </a:ext>
              </a:extLst>
            </p:cNvPr>
            <p:cNvSpPr/>
            <p:nvPr/>
          </p:nvSpPr>
          <p:spPr>
            <a:xfrm>
              <a:off x="8601" y="0"/>
              <a:ext cx="8798951" cy="822516"/>
            </a:xfrm>
            <a:prstGeom prst="chevron">
              <a:avLst/>
            </a:prstGeom>
            <a:solidFill>
              <a:srgbClr val="0070C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Стрелка: шеврон 4">
              <a:extLst>
                <a:ext uri="{FF2B5EF4-FFF2-40B4-BE49-F238E27FC236}">
                  <a16:creationId xmlns:a16="http://schemas.microsoft.com/office/drawing/2014/main" xmlns="" id="{9CA624FA-B1F7-45EB-A9AE-5F19BA24A8D7}"/>
                </a:ext>
              </a:extLst>
            </p:cNvPr>
            <p:cNvSpPr txBox="1"/>
            <p:nvPr/>
          </p:nvSpPr>
          <p:spPr>
            <a:xfrm>
              <a:off x="419859" y="0"/>
              <a:ext cx="7976435" cy="822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008" tIns="21336" rIns="21336" bIns="21336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300" b="1" dirty="0">
                  <a:latin typeface="Times New Roman" panose="02020603050405020304" pitchFamily="18" charset="0"/>
                  <a:cs typeface="Traditional Arabic" panose="020B0604020202020204" pitchFamily="18" charset="-78"/>
                </a:rPr>
                <a:t>Доля граждан, обеспеченных мерами социальной поддержки, от численности граждан, имеющих право на их получение и обратившихся за их получением, на уровне 100%.</a:t>
              </a:r>
              <a:endParaRPr lang="ru-RU" sz="1300" b="1" u="sng" kern="1200" dirty="0">
                <a:latin typeface="Times New Roman" panose="02020603050405020304" pitchFamily="18" charset="0"/>
                <a:cs typeface="Traditional Arabic" panose="020B0604020202020204" pitchFamily="18" charset="-78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473" y="3554154"/>
            <a:ext cx="3669001" cy="244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499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307707" y="197643"/>
            <a:ext cx="8204895" cy="619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результатов</a:t>
            </a:r>
            <a:endParaRPr lang="en-US" sz="2800" b="1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xmlns="" id="{2EA95D50-85BF-4E5B-A1B6-16FB428D6EBE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1CF208F2-9143-4141-AC47-A0AB4967D7DF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xmlns="" id="{FC32EAD5-2317-47E3-9632-A20E23416470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6A904203-728D-45B3-90E7-8F2B35E9B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194" y="75502"/>
            <a:ext cx="1016916" cy="127235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50" name="Группа 49">
            <a:extLst>
              <a:ext uri="{FF2B5EF4-FFF2-40B4-BE49-F238E27FC236}">
                <a16:creationId xmlns:a16="http://schemas.microsoft.com/office/drawing/2014/main" xmlns="" id="{5995F54D-804C-4588-83C6-0989B55A8FF8}"/>
              </a:ext>
            </a:extLst>
          </p:cNvPr>
          <p:cNvGrpSpPr/>
          <p:nvPr/>
        </p:nvGrpSpPr>
        <p:grpSpPr>
          <a:xfrm>
            <a:off x="2867195" y="1471436"/>
            <a:ext cx="3675440" cy="1911743"/>
            <a:chOff x="2627291" y="1230938"/>
            <a:chExt cx="3313018" cy="2444309"/>
          </a:xfrm>
        </p:grpSpPr>
        <p:sp>
          <p:nvSpPr>
            <p:cNvPr id="62" name="Скругленный прямоугольник 27">
              <a:extLst>
                <a:ext uri="{FF2B5EF4-FFF2-40B4-BE49-F238E27FC236}">
                  <a16:creationId xmlns:a16="http://schemas.microsoft.com/office/drawing/2014/main" xmlns="" id="{18BBF46F-3367-4218-942E-7D1BF5751F0E}"/>
                </a:ext>
              </a:extLst>
            </p:cNvPr>
            <p:cNvSpPr/>
            <p:nvPr/>
          </p:nvSpPr>
          <p:spPr>
            <a:xfrm>
              <a:off x="2627291" y="1230938"/>
              <a:ext cx="3313018" cy="2444309"/>
            </a:xfrm>
            <a:prstGeom prst="roundRect">
              <a:avLst>
                <a:gd name="adj" fmla="val 0"/>
              </a:avLst>
            </a:prstGeom>
            <a:solidFill>
              <a:schemeClr val="lt1">
                <a:alpha val="71000"/>
              </a:schemeClr>
            </a:solidFill>
            <a:ln w="28575">
              <a:solidFill>
                <a:srgbClr val="00B0F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ru-RU" dirty="0">
                <a:solidFill>
                  <a:prstClr val="black"/>
                </a:solidFill>
                <a:latin typeface="Franklin Gothic Medium" pitchFamily="34" charset="0"/>
              </a:endParaRPr>
            </a:p>
          </p:txBody>
        </p:sp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xmlns="" id="{B37C3450-A785-44AA-B8BA-B153D3D28E7D}"/>
                </a:ext>
              </a:extLst>
            </p:cNvPr>
            <p:cNvSpPr/>
            <p:nvPr/>
          </p:nvSpPr>
          <p:spPr>
            <a:xfrm>
              <a:off x="2627291" y="1283585"/>
              <a:ext cx="3313018" cy="8415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1300" dirty="0">
                  <a:solidFill>
                    <a:srgbClr val="5B9BD5">
                      <a:lumMod val="50000"/>
                    </a:srgb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Доля граждан, обеспеченных мерами социальной поддержки, от численности граждан, имеющих право на их получение и обратившихся за их получением</a:t>
              </a:r>
            </a:p>
          </p:txBody>
        </p:sp>
        <p:sp>
          <p:nvSpPr>
            <p:cNvPr id="69" name="Прямоугольник 68">
              <a:extLst>
                <a:ext uri="{FF2B5EF4-FFF2-40B4-BE49-F238E27FC236}">
                  <a16:creationId xmlns:a16="http://schemas.microsoft.com/office/drawing/2014/main" xmlns="" id="{40656344-EC71-4798-A4FA-3E7E1E5C4B77}"/>
                </a:ext>
              </a:extLst>
            </p:cNvPr>
            <p:cNvSpPr/>
            <p:nvPr/>
          </p:nvSpPr>
          <p:spPr>
            <a:xfrm>
              <a:off x="4702444" y="3060874"/>
              <a:ext cx="965143" cy="493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ru-RU" sz="2800" b="1" dirty="0">
                  <a:solidFill>
                    <a:srgbClr val="00B050"/>
                  </a:solidFill>
                </a:rPr>
                <a:t>100 %</a:t>
              </a:r>
            </a:p>
          </p:txBody>
        </p:sp>
        <p:sp>
          <p:nvSpPr>
            <p:cNvPr id="70" name="Прямоугольник 69">
              <a:extLst>
                <a:ext uri="{FF2B5EF4-FFF2-40B4-BE49-F238E27FC236}">
                  <a16:creationId xmlns:a16="http://schemas.microsoft.com/office/drawing/2014/main" xmlns="" id="{214722F2-AF72-42B2-B649-F7E7EE48D3CF}"/>
                </a:ext>
              </a:extLst>
            </p:cNvPr>
            <p:cNvSpPr/>
            <p:nvPr/>
          </p:nvSpPr>
          <p:spPr>
            <a:xfrm>
              <a:off x="2896328" y="3074408"/>
              <a:ext cx="915643" cy="5095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r>
                <a:rPr lang="ru-RU" sz="2800" dirty="0" smtClean="0">
                  <a:solidFill>
                    <a:prstClr val="black"/>
                  </a:solidFill>
                </a:rPr>
                <a:t>100%</a:t>
              </a: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xmlns="" id="{9491FEE5-788A-4321-A501-32E895F3CEC1}"/>
              </a:ext>
            </a:extLst>
          </p:cNvPr>
          <p:cNvGrpSpPr/>
          <p:nvPr/>
        </p:nvGrpSpPr>
        <p:grpSpPr>
          <a:xfrm>
            <a:off x="5068559" y="1284976"/>
            <a:ext cx="3430223" cy="1963133"/>
            <a:chOff x="2839317" y="1306400"/>
            <a:chExt cx="3270938" cy="1831926"/>
          </a:xfrm>
        </p:grpSpPr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xmlns="" id="{1514FAD2-7D96-470B-A3A0-4CAE203DE7D9}"/>
                </a:ext>
              </a:extLst>
            </p:cNvPr>
            <p:cNvSpPr/>
            <p:nvPr/>
          </p:nvSpPr>
          <p:spPr>
            <a:xfrm>
              <a:off x="2839317" y="1306400"/>
              <a:ext cx="3270938" cy="244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endParaRPr lang="ru-RU" sz="1100" dirty="0">
                <a:solidFill>
                  <a:srgbClr val="5B9BD5">
                    <a:lumMod val="50000"/>
                  </a:srgbClr>
                </a:solidFill>
              </a:endParaRPr>
            </a:p>
          </p:txBody>
        </p:sp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xmlns="" id="{CD4E7AA2-45DA-45D3-BE44-8EA1C2FF04EE}"/>
                </a:ext>
              </a:extLst>
            </p:cNvPr>
            <p:cNvSpPr/>
            <p:nvPr/>
          </p:nvSpPr>
          <p:spPr>
            <a:xfrm>
              <a:off x="4958197" y="2643084"/>
              <a:ext cx="176153" cy="488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endParaRPr lang="ru-RU" sz="2800" b="1" dirty="0">
                <a:solidFill>
                  <a:srgbClr val="00B050"/>
                </a:solidFill>
              </a:endParaRPr>
            </a:p>
          </p:txBody>
        </p: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xmlns="" id="{711F91D1-DA17-461A-85BD-1388F8E9136A}"/>
                </a:ext>
              </a:extLst>
            </p:cNvPr>
            <p:cNvSpPr/>
            <p:nvPr/>
          </p:nvSpPr>
          <p:spPr>
            <a:xfrm>
              <a:off x="3355537" y="2650076"/>
              <a:ext cx="176153" cy="4882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xmlns="" id="{C1073560-2AF1-4D0D-8D59-E915CA13C805}"/>
              </a:ext>
            </a:extLst>
          </p:cNvPr>
          <p:cNvGrpSpPr/>
          <p:nvPr/>
        </p:nvGrpSpPr>
        <p:grpSpPr>
          <a:xfrm>
            <a:off x="5584272" y="4361094"/>
            <a:ext cx="3430223" cy="2329094"/>
            <a:chOff x="2908546" y="1430874"/>
            <a:chExt cx="3159692" cy="1701703"/>
          </a:xfrm>
        </p:grpSpPr>
        <p:sp>
          <p:nvSpPr>
            <p:cNvPr id="81" name="Прямоугольник 80">
              <a:extLst>
                <a:ext uri="{FF2B5EF4-FFF2-40B4-BE49-F238E27FC236}">
                  <a16:creationId xmlns:a16="http://schemas.microsoft.com/office/drawing/2014/main" xmlns="" id="{0AF94A67-6117-4D65-BDC0-6C659E41C97D}"/>
                </a:ext>
              </a:extLst>
            </p:cNvPr>
            <p:cNvSpPr/>
            <p:nvPr/>
          </p:nvSpPr>
          <p:spPr>
            <a:xfrm>
              <a:off x="2908546" y="1430874"/>
              <a:ext cx="3159692" cy="191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endParaRPr lang="ru-RU" sz="1100" dirty="0">
                <a:solidFill>
                  <a:srgbClr val="5B9BD5">
                    <a:lumMod val="50000"/>
                  </a:srgbClr>
                </a:solidFill>
              </a:endParaRPr>
            </a:p>
          </p:txBody>
        </p:sp>
        <p:sp>
          <p:nvSpPr>
            <p:cNvPr id="83" name="Прямоугольник 82">
              <a:extLst>
                <a:ext uri="{FF2B5EF4-FFF2-40B4-BE49-F238E27FC236}">
                  <a16:creationId xmlns:a16="http://schemas.microsoft.com/office/drawing/2014/main" xmlns="" id="{1610C322-86BB-48AE-927B-F955EC61824F}"/>
                </a:ext>
              </a:extLst>
            </p:cNvPr>
            <p:cNvSpPr/>
            <p:nvPr/>
          </p:nvSpPr>
          <p:spPr>
            <a:xfrm>
              <a:off x="4993090" y="2750297"/>
              <a:ext cx="170162" cy="3822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endParaRPr lang="ru-RU" sz="2800" b="1" dirty="0">
                <a:solidFill>
                  <a:srgbClr val="00B050"/>
                </a:solidFill>
              </a:endParaRPr>
            </a:p>
          </p:txBody>
        </p:sp>
        <p:sp>
          <p:nvSpPr>
            <p:cNvPr id="84" name="Прямоугольник 83">
              <a:extLst>
                <a:ext uri="{FF2B5EF4-FFF2-40B4-BE49-F238E27FC236}">
                  <a16:creationId xmlns:a16="http://schemas.microsoft.com/office/drawing/2014/main" xmlns="" id="{6FB31974-01E0-4831-A679-8667686F8C45}"/>
                </a:ext>
              </a:extLst>
            </p:cNvPr>
            <p:cNvSpPr/>
            <p:nvPr/>
          </p:nvSpPr>
          <p:spPr>
            <a:xfrm>
              <a:off x="3222950" y="2746079"/>
              <a:ext cx="170162" cy="3822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457200">
                <a:defRPr/>
              </a:pPr>
              <a:endParaRPr lang="ru-RU" sz="28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785" y="3051704"/>
            <a:ext cx="354013" cy="18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Скругленный прямоугольник 41"/>
          <p:cNvSpPr/>
          <p:nvPr/>
        </p:nvSpPr>
        <p:spPr>
          <a:xfrm>
            <a:off x="1342657" y="3856638"/>
            <a:ext cx="6724516" cy="1944927"/>
          </a:xfrm>
          <a:prstGeom prst="roundRect">
            <a:avLst>
              <a:gd name="adj" fmla="val 1297"/>
            </a:avLst>
          </a:prstGeom>
          <a:solidFill>
            <a:schemeClr val="lt1">
              <a:alpha val="71000"/>
            </a:schemeClr>
          </a:solidFill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на 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до 2030 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3380,00000 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рублей</a:t>
            </a:r>
            <a:r>
              <a:rPr lang="ru-RU" sz="4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них:</a:t>
            </a:r>
          </a:p>
          <a:p>
            <a:pPr algn="ctr"/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440,00000 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868359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программы, млн. рублей</a:t>
            </a:r>
            <a:endParaRPr lang="en-US" sz="2800" b="1" dirty="0">
              <a:solidFill>
                <a:srgbClr val="4472C4">
                  <a:lumMod val="50000"/>
                </a:srgb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936882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058152"/>
              </p:ext>
            </p:extLst>
          </p:nvPr>
        </p:nvGraphicFramePr>
        <p:xfrm>
          <a:off x="2169510" y="1607225"/>
          <a:ext cx="2466883" cy="4341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668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1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7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03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07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076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70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81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84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13713" y="2010580"/>
            <a:ext cx="327804" cy="334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390658" y="2880932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905233" y="2010580"/>
            <a:ext cx="11682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0,00000000 </a:t>
            </a:r>
            <a:endParaRPr lang="ru-RU" sz="1600" dirty="0">
              <a:solidFill>
                <a:prstClr val="black"/>
              </a:solidFill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905232" y="3719711"/>
            <a:ext cx="1168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0,44000000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820396" y="2880932"/>
            <a:ext cx="13331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0,00000000</a:t>
            </a:r>
            <a:endParaRPr lang="ru-RU" sz="1600" dirty="0">
              <a:solidFill>
                <a:prstClr val="black"/>
              </a:solidFill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5262298"/>
              </p:ext>
            </p:extLst>
          </p:nvPr>
        </p:nvGraphicFramePr>
        <p:xfrm>
          <a:off x="3917551" y="1234579"/>
          <a:ext cx="5084781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5602311" y="3488879"/>
            <a:ext cx="18931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0,44000000</a:t>
            </a:r>
            <a:endParaRPr lang="ru-RU" sz="20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5233" y="4590034"/>
            <a:ext cx="11682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0,00000000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13713" y="4607699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0"/>
            <a:ext cx="1017587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040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3535</TotalTime>
  <Words>245</Words>
  <Application>Microsoft Office PowerPoint</Application>
  <PresentationFormat>Экран (4:3)</PresentationFormat>
  <Paragraphs>60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Arial</vt:lpstr>
      <vt:lpstr>Calibri</vt:lpstr>
      <vt:lpstr>Calibri Light</vt:lpstr>
      <vt:lpstr>Franklin Gothic Heavy</vt:lpstr>
      <vt:lpstr>Franklin Gothic Medium</vt:lpstr>
      <vt:lpstr>Times New Roman</vt:lpstr>
      <vt:lpstr>Traditional Arabic</vt:lpstr>
      <vt:lpstr>Wingdings</vt:lpstr>
      <vt:lpstr>Office Theme</vt:lpstr>
      <vt:lpstr>1_Office Theme</vt:lpstr>
      <vt:lpstr>3_Office Theme</vt:lpstr>
      <vt:lpstr>Публичная декларация  муниципальной программы Нефтеюганского района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Кытманова Дина Михайлова</cp:lastModifiedBy>
  <cp:revision>419</cp:revision>
  <cp:lastPrinted>2018-10-02T06:17:28Z</cp:lastPrinted>
  <dcterms:created xsi:type="dcterms:W3CDTF">2018-09-04T12:10:47Z</dcterms:created>
  <dcterms:modified xsi:type="dcterms:W3CDTF">2023-03-24T08:05:42Z</dcterms:modified>
</cp:coreProperties>
</file>