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1"/>
  </p:notesMasterIdLst>
  <p:sldIdLst>
    <p:sldId id="271" r:id="rId2"/>
    <p:sldId id="272" r:id="rId3"/>
    <p:sldId id="273" r:id="rId4"/>
    <p:sldId id="284" r:id="rId5"/>
    <p:sldId id="278" r:id="rId6"/>
    <p:sldId id="287" r:id="rId7"/>
    <p:sldId id="279" r:id="rId8"/>
    <p:sldId id="280" r:id="rId9"/>
    <p:sldId id="283" r:id="rId10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15266"/>
    <a:srgbClr val="0000FF"/>
    <a:srgbClr val="015B16"/>
    <a:srgbClr val="108101"/>
    <a:srgbClr val="E16601"/>
    <a:srgbClr val="F8F7EC"/>
    <a:srgbClr val="EE7700"/>
    <a:srgbClr val="FFA3EB"/>
    <a:srgbClr val="FFE7FA"/>
    <a:srgbClr val="00B7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0660B408-B3CF-4A94-85FC-2B1E0A45F4A2}" styleName="Темный стиль 2 - акцент 1/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91EBBBCC-DAD2-459C-BE2E-F6DE35CF9A28}" styleName="Темный стиль 2 - акцент 3/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38B1855-1B75-4FBE-930C-398BA8C253C6}" styleName="Стиль из темы 2 - акцент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10A1B5D5-9B99-4C35-A422-299274C87663}" styleName="Средний стиль 1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46F890A9-2807-4EBB-B81D-B2AA78EC7F39}" styleName="Темный стиль 2 - акцент 5/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EB344D84-9AFB-497E-A393-DC336BA19D2E}" styleName="Средний стиль 3 - акцент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AF606853-7671-496A-8E4F-DF71F8EC918B}" styleName="Темный стиль 1 - акцент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ED083AE6-46FA-4A59-8FB0-9F97EB10719F}" styleName="Светлый стиль 3 -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6E25E649-3F16-4E02-A733-19D2CDBF48F0}" styleName="Средний стиль 3 -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B9631B5-78F2-41C9-869B-9F39066F8104}" styleName="Средний стиль 3 - 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4C1A8A3-306A-4EB7-A6B1-4F7E0EB9C5D6}" styleName="Средний стиль 3 -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A488322-F2BA-4B5B-9748-0D474271808F}" styleName="Средний стиль 3 -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327F97BB-C833-4FB7-BDE5-3F7075034690}" styleName="Стиль из темы 2 - акцент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85BE263C-DBD7-4A20-BB59-AAB30ACAA65A}" styleName="Средний стиль 3 - 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182" autoAdjust="0"/>
    <p:restoredTop sz="94660"/>
  </p:normalViewPr>
  <p:slideViewPr>
    <p:cSldViewPr>
      <p:cViewPr varScale="1">
        <p:scale>
          <a:sx n="108" d="100"/>
          <a:sy n="108" d="100"/>
        </p:scale>
        <p:origin x="1560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2000" dirty="0"/>
              <a:t>тыс. руб.</a:t>
            </a:r>
          </a:p>
        </c:rich>
      </c:tx>
      <c:layout>
        <c:manualLayout>
          <c:xMode val="edge"/>
          <c:yMode val="edge"/>
          <c:x val="0.85637106705657939"/>
          <c:y val="2.7324819933935353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52342536328355227"/>
          <c:y val="7.1741441874220546E-2"/>
          <c:w val="0.45682388868280166"/>
          <c:h val="0.75922843471226198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 руб.</c:v>
                </c:pt>
              </c:strCache>
            </c:strRef>
          </c:tx>
          <c:dPt>
            <c:idx val="1"/>
            <c:bubble3D val="0"/>
            <c:explosion val="1"/>
            <c:extLst>
              <c:ext xmlns:c16="http://schemas.microsoft.com/office/drawing/2014/chart" uri="{C3380CC4-5D6E-409C-BE32-E72D297353CC}">
                <c16:uniqueId val="{00000000-5EC9-46FC-9931-66F849F01314}"/>
              </c:ext>
            </c:extLst>
          </c:dPt>
          <c:dPt>
            <c:idx val="2"/>
            <c:bubble3D val="0"/>
            <c:spPr>
              <a:solidFill>
                <a:srgbClr val="015B16"/>
              </a:solidFill>
            </c:spPr>
            <c:extLst>
              <c:ext xmlns:c16="http://schemas.microsoft.com/office/drawing/2014/chart" uri="{C3380CC4-5D6E-409C-BE32-E72D297353CC}">
                <c16:uniqueId val="{00000002-5EC9-46FC-9931-66F849F01314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dirty="0"/>
                      <a:t>64 207,25084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E38F-4C12-87A4-442B7F33271D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/>
                      <a:t>434 892,50000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5EC9-46FC-9931-66F849F01314}"/>
                </c:ext>
              </c:extLst>
            </c:dLbl>
            <c:dLbl>
              <c:idx val="2"/>
              <c:layout>
                <c:manualLayout>
                  <c:x val="-4.3817177713732371E-2"/>
                  <c:y val="8.445853434125472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5EC9-46FC-9931-66F849F01314}"/>
                </c:ext>
              </c:extLst>
            </c:dLbl>
            <c:dLbl>
              <c:idx val="3"/>
              <c:layout>
                <c:manualLayout>
                  <c:x val="3.5053742170985794E-2"/>
                  <c:y val="-3.2292969012832691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48 507,99990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6C0B-41BB-B36A-05F4AF32338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2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Организация планирования, исполнения бюджета Нефтеюганского района и формирование отчетности об исполнении бюджета Нефтеюганского района </c:v>
                </c:pt>
                <c:pt idx="1">
                  <c:v> Выравнивание бюджетной обеспеченности, обеспечение сбалансированности, направление финансовых средств, выделенных из других уровней бюджетов поселениям, входящим в состав Нефтеюганского района</c:v>
                </c:pt>
                <c:pt idx="2">
                  <c:v>Повышение качества управления муниципальными финансами Нефтеюганского района</c:v>
                </c:pt>
                <c:pt idx="3">
                  <c:v>Обеспечение деятельности подведомственного учреждения</c:v>
                </c:pt>
              </c:strCache>
            </c:strRef>
          </c:cat>
          <c:val>
            <c:numRef>
              <c:f>Лист1!$B$2:$B$5</c:f>
              <c:numCache>
                <c:formatCode>#\ ##0.00000</c:formatCode>
                <c:ptCount val="4"/>
                <c:pt idx="0">
                  <c:v>65630.471999999994</c:v>
                </c:pt>
                <c:pt idx="1">
                  <c:v>432892.5</c:v>
                </c:pt>
                <c:pt idx="2">
                  <c:v>2000</c:v>
                </c:pt>
                <c:pt idx="3">
                  <c:v>28203.507850000002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5EC9-46FC-9931-66F849F01314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50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B907C4B-011C-49E5-B54D-62506CF5D3C8}" type="doc">
      <dgm:prSet loTypeId="urn:microsoft.com/office/officeart/2005/8/layout/hProcess6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3B97BCB-EC0E-41E6-A2D5-91E93DAF61C1}">
      <dgm:prSet phldrT="[Текст]"/>
      <dgm:spPr/>
      <dgm:t>
        <a:bodyPr/>
        <a:lstStyle/>
        <a:p>
          <a:r>
            <a: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Цель</a:t>
          </a:r>
        </a:p>
      </dgm:t>
    </dgm:pt>
    <dgm:pt modelId="{FBC7CD1C-1ADB-4340-A659-615A4F8E6CD0}" type="parTrans" cxnId="{08E01671-FB75-45DF-B6B4-7E1B728F2C5F}">
      <dgm:prSet/>
      <dgm:spPr/>
      <dgm:t>
        <a:bodyPr/>
        <a:lstStyle/>
        <a:p>
          <a:endParaRPr lang="ru-RU"/>
        </a:p>
      </dgm:t>
    </dgm:pt>
    <dgm:pt modelId="{540E5955-FE5C-4423-860E-8C85FBCDB187}" type="sibTrans" cxnId="{08E01671-FB75-45DF-B6B4-7E1B728F2C5F}">
      <dgm:prSet/>
      <dgm:spPr/>
      <dgm:t>
        <a:bodyPr/>
        <a:lstStyle/>
        <a:p>
          <a:endParaRPr lang="ru-RU"/>
        </a:p>
      </dgm:t>
    </dgm:pt>
    <dgm:pt modelId="{E304BB5B-7E8A-46F6-8C98-7F47611588A6}">
      <dgm:prSet phldrT="[Текст]"/>
      <dgm:spPr/>
      <dgm:t>
        <a:bodyPr/>
        <a:lstStyle/>
        <a:p>
          <a:r>
            <a: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</a:p>
      </dgm:t>
    </dgm:pt>
    <dgm:pt modelId="{35B7E62E-53A0-4243-B213-7753007D896B}" type="parTrans" cxnId="{96FAB0F2-94C4-4A5E-8224-F26DBBF35000}">
      <dgm:prSet/>
      <dgm:spPr/>
      <dgm:t>
        <a:bodyPr/>
        <a:lstStyle/>
        <a:p>
          <a:endParaRPr lang="ru-RU"/>
        </a:p>
      </dgm:t>
    </dgm:pt>
    <dgm:pt modelId="{406642F2-3BA9-4D03-B75A-8B06B33DE793}" type="sibTrans" cxnId="{96FAB0F2-94C4-4A5E-8224-F26DBBF35000}">
      <dgm:prSet/>
      <dgm:spPr/>
      <dgm:t>
        <a:bodyPr/>
        <a:lstStyle/>
        <a:p>
          <a:endParaRPr lang="ru-RU"/>
        </a:p>
      </dgm:t>
    </dgm:pt>
    <dgm:pt modelId="{90388D2E-1D93-4A5F-97D6-8BE91124062A}" type="pres">
      <dgm:prSet presAssocID="{9B907C4B-011C-49E5-B54D-62506CF5D3C8}" presName="theList" presStyleCnt="0">
        <dgm:presLayoutVars>
          <dgm:dir/>
          <dgm:animLvl val="lvl"/>
          <dgm:resizeHandles val="exact"/>
        </dgm:presLayoutVars>
      </dgm:prSet>
      <dgm:spPr/>
    </dgm:pt>
    <dgm:pt modelId="{678194FD-1B9E-4663-B053-5CD2D2C9C2C4}" type="pres">
      <dgm:prSet presAssocID="{93B97BCB-EC0E-41E6-A2D5-91E93DAF61C1}" presName="compNode" presStyleCnt="0"/>
      <dgm:spPr/>
    </dgm:pt>
    <dgm:pt modelId="{D762DAEE-B161-49D5-897E-7B92C9BDDB84}" type="pres">
      <dgm:prSet presAssocID="{93B97BCB-EC0E-41E6-A2D5-91E93DAF61C1}" presName="noGeometry" presStyleCnt="0"/>
      <dgm:spPr/>
    </dgm:pt>
    <dgm:pt modelId="{97BD84D7-B52D-4A27-9E5B-28135E6C04F7}" type="pres">
      <dgm:prSet presAssocID="{93B97BCB-EC0E-41E6-A2D5-91E93DAF61C1}" presName="childTextVisible" presStyleLbl="bgAccFollowNode1" presStyleIdx="0" presStyleCnt="1">
        <dgm:presLayoutVars>
          <dgm:bulletEnabled val="1"/>
        </dgm:presLayoutVars>
      </dgm:prSet>
      <dgm:spPr/>
    </dgm:pt>
    <dgm:pt modelId="{97507005-764C-4E33-B1C9-257F8A6F25D8}" type="pres">
      <dgm:prSet presAssocID="{93B97BCB-EC0E-41E6-A2D5-91E93DAF61C1}" presName="childTextHidden" presStyleLbl="bgAccFollowNode1" presStyleIdx="0" presStyleCnt="1"/>
      <dgm:spPr/>
    </dgm:pt>
    <dgm:pt modelId="{D87CEC83-CE32-41CD-8516-E9B13621AD11}" type="pres">
      <dgm:prSet presAssocID="{93B97BCB-EC0E-41E6-A2D5-91E93DAF61C1}" presName="parentText" presStyleLbl="node1" presStyleIdx="0" presStyleCnt="1">
        <dgm:presLayoutVars>
          <dgm:chMax val="1"/>
          <dgm:bulletEnabled val="1"/>
        </dgm:presLayoutVars>
      </dgm:prSet>
      <dgm:spPr/>
    </dgm:pt>
  </dgm:ptLst>
  <dgm:cxnLst>
    <dgm:cxn modelId="{6E38B611-CEAE-4FBD-9BAD-46E9B5512A49}" type="presOf" srcId="{9B907C4B-011C-49E5-B54D-62506CF5D3C8}" destId="{90388D2E-1D93-4A5F-97D6-8BE91124062A}" srcOrd="0" destOrd="0" presId="urn:microsoft.com/office/officeart/2005/8/layout/hProcess6"/>
    <dgm:cxn modelId="{07FDBD36-5744-4590-A546-51158FB135E9}" type="presOf" srcId="{E304BB5B-7E8A-46F6-8C98-7F47611588A6}" destId="{97507005-764C-4E33-B1C9-257F8A6F25D8}" srcOrd="1" destOrd="0" presId="urn:microsoft.com/office/officeart/2005/8/layout/hProcess6"/>
    <dgm:cxn modelId="{08E01671-FB75-45DF-B6B4-7E1B728F2C5F}" srcId="{9B907C4B-011C-49E5-B54D-62506CF5D3C8}" destId="{93B97BCB-EC0E-41E6-A2D5-91E93DAF61C1}" srcOrd="0" destOrd="0" parTransId="{FBC7CD1C-1ADB-4340-A659-615A4F8E6CD0}" sibTransId="{540E5955-FE5C-4423-860E-8C85FBCDB187}"/>
    <dgm:cxn modelId="{673968AA-ADCE-4FA7-8AC7-9365E49A6385}" type="presOf" srcId="{93B97BCB-EC0E-41E6-A2D5-91E93DAF61C1}" destId="{D87CEC83-CE32-41CD-8516-E9B13621AD11}" srcOrd="0" destOrd="0" presId="urn:microsoft.com/office/officeart/2005/8/layout/hProcess6"/>
    <dgm:cxn modelId="{BC6883BC-EA4E-4DB5-8CBA-00B172ED1ADB}" type="presOf" srcId="{E304BB5B-7E8A-46F6-8C98-7F47611588A6}" destId="{97BD84D7-B52D-4A27-9E5B-28135E6C04F7}" srcOrd="0" destOrd="0" presId="urn:microsoft.com/office/officeart/2005/8/layout/hProcess6"/>
    <dgm:cxn modelId="{96FAB0F2-94C4-4A5E-8224-F26DBBF35000}" srcId="{93B97BCB-EC0E-41E6-A2D5-91E93DAF61C1}" destId="{E304BB5B-7E8A-46F6-8C98-7F47611588A6}" srcOrd="0" destOrd="0" parTransId="{35B7E62E-53A0-4243-B213-7753007D896B}" sibTransId="{406642F2-3BA9-4D03-B75A-8B06B33DE793}"/>
    <dgm:cxn modelId="{48838601-1CD1-4772-A765-BE4A704D41BC}" type="presParOf" srcId="{90388D2E-1D93-4A5F-97D6-8BE91124062A}" destId="{678194FD-1B9E-4663-B053-5CD2D2C9C2C4}" srcOrd="0" destOrd="0" presId="urn:microsoft.com/office/officeart/2005/8/layout/hProcess6"/>
    <dgm:cxn modelId="{558B17FC-C8C9-4ACD-88AA-0109E1497424}" type="presParOf" srcId="{678194FD-1B9E-4663-B053-5CD2D2C9C2C4}" destId="{D762DAEE-B161-49D5-897E-7B92C9BDDB84}" srcOrd="0" destOrd="0" presId="urn:microsoft.com/office/officeart/2005/8/layout/hProcess6"/>
    <dgm:cxn modelId="{454ED217-5278-4048-9586-957673C7E656}" type="presParOf" srcId="{678194FD-1B9E-4663-B053-5CD2D2C9C2C4}" destId="{97BD84D7-B52D-4A27-9E5B-28135E6C04F7}" srcOrd="1" destOrd="0" presId="urn:microsoft.com/office/officeart/2005/8/layout/hProcess6"/>
    <dgm:cxn modelId="{4C3D1ECE-ABD7-4578-80DD-123B06B95DF9}" type="presParOf" srcId="{678194FD-1B9E-4663-B053-5CD2D2C9C2C4}" destId="{97507005-764C-4E33-B1C9-257F8A6F25D8}" srcOrd="2" destOrd="0" presId="urn:microsoft.com/office/officeart/2005/8/layout/hProcess6"/>
    <dgm:cxn modelId="{153B1E74-2800-4DB6-A734-EDE067C60B2F}" type="presParOf" srcId="{678194FD-1B9E-4663-B053-5CD2D2C9C2C4}" destId="{D87CEC83-CE32-41CD-8516-E9B13621AD11}" srcOrd="3" destOrd="0" presId="urn:microsoft.com/office/officeart/2005/8/layout/hProcess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33B8E79-8271-4712-9AE7-629929827D66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9B9540E-9964-4091-A374-670FFA8D84EC}">
      <dgm:prSet phldrT="[Текст]" custT="1"/>
      <dgm:spPr/>
      <dgm:t>
        <a:bodyPr/>
        <a:lstStyle/>
        <a:p>
          <a:r>
            <a: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Задача 1</a:t>
          </a:r>
        </a:p>
      </dgm:t>
    </dgm:pt>
    <dgm:pt modelId="{B662988C-5398-4733-8F1A-08AF07DC7641}" type="parTrans" cxnId="{570A8DEA-81F1-42DF-8404-D12E576D8F5A}">
      <dgm:prSet/>
      <dgm:spPr/>
      <dgm:t>
        <a:bodyPr/>
        <a:lstStyle/>
        <a:p>
          <a:endParaRPr lang="ru-RU"/>
        </a:p>
      </dgm:t>
    </dgm:pt>
    <dgm:pt modelId="{A1E7E0B9-55A9-4166-9042-955FFFBC628C}" type="sibTrans" cxnId="{570A8DEA-81F1-42DF-8404-D12E576D8F5A}">
      <dgm:prSet/>
      <dgm:spPr/>
      <dgm:t>
        <a:bodyPr/>
        <a:lstStyle/>
        <a:p>
          <a:endParaRPr lang="ru-RU"/>
        </a:p>
      </dgm:t>
    </dgm:pt>
    <dgm:pt modelId="{42D55285-0697-4ED3-A821-7C7EFC59A9A0}">
      <dgm:prSet phldrT="[Текст]" custT="1"/>
      <dgm:spPr/>
      <dgm:t>
        <a:bodyPr/>
        <a:lstStyle/>
        <a:p>
          <a:r>
            <a:rPr lang="ru-RU" sz="2200" dirty="0"/>
            <a:t>Обеспечение условий для устойчивого исполнения расходных обязательств Нефтеюганского района</a:t>
          </a:r>
        </a:p>
      </dgm:t>
    </dgm:pt>
    <dgm:pt modelId="{4702C914-8E12-4434-8AE5-4463373ECE58}" type="parTrans" cxnId="{45F119AF-1456-492F-B29D-3F76D02A63E2}">
      <dgm:prSet/>
      <dgm:spPr/>
      <dgm:t>
        <a:bodyPr/>
        <a:lstStyle/>
        <a:p>
          <a:endParaRPr lang="ru-RU"/>
        </a:p>
      </dgm:t>
    </dgm:pt>
    <dgm:pt modelId="{EB3F2ED8-90F0-4512-B397-68446D2FED8A}" type="sibTrans" cxnId="{45F119AF-1456-492F-B29D-3F76D02A63E2}">
      <dgm:prSet/>
      <dgm:spPr/>
      <dgm:t>
        <a:bodyPr/>
        <a:lstStyle/>
        <a:p>
          <a:endParaRPr lang="ru-RU"/>
        </a:p>
      </dgm:t>
    </dgm:pt>
    <dgm:pt modelId="{23A5A222-7027-4C16-AB59-AD69977A2F41}">
      <dgm:prSet phldrT="[Текст]" custT="1"/>
      <dgm:spPr/>
      <dgm:t>
        <a:bodyPr/>
        <a:lstStyle/>
        <a:p>
          <a:r>
            <a: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Задача 2</a:t>
          </a:r>
        </a:p>
      </dgm:t>
    </dgm:pt>
    <dgm:pt modelId="{D15E07FB-B03C-43AF-B44D-893A0EF0EC2F}" type="parTrans" cxnId="{199CC82C-FEBE-42CE-A837-5CEF2794B40E}">
      <dgm:prSet/>
      <dgm:spPr/>
      <dgm:t>
        <a:bodyPr/>
        <a:lstStyle/>
        <a:p>
          <a:endParaRPr lang="ru-RU"/>
        </a:p>
      </dgm:t>
    </dgm:pt>
    <dgm:pt modelId="{55DAC939-3317-4EF1-A612-ADFBDE4CCC49}" type="sibTrans" cxnId="{199CC82C-FEBE-42CE-A837-5CEF2794B40E}">
      <dgm:prSet/>
      <dgm:spPr/>
      <dgm:t>
        <a:bodyPr/>
        <a:lstStyle/>
        <a:p>
          <a:endParaRPr lang="ru-RU"/>
        </a:p>
      </dgm:t>
    </dgm:pt>
    <dgm:pt modelId="{0C7E0F60-3F7E-4D8D-A106-07250B6E1C6C}">
      <dgm:prSet phldrT="[Текст]" custT="1"/>
      <dgm:spPr/>
      <dgm:t>
        <a:bodyPr/>
        <a:lstStyle/>
        <a:p>
          <a:r>
            <a:rPr lang="ru-RU" sz="2200" dirty="0"/>
            <a:t>Совершенствование межбюджетных отношений в Нефтеюганском районе</a:t>
          </a:r>
        </a:p>
      </dgm:t>
    </dgm:pt>
    <dgm:pt modelId="{2915969D-AF2B-4D5D-AF5B-7BE081E9E384}" type="parTrans" cxnId="{59C2C8E6-0144-4B9F-9335-F7C30157DDF1}">
      <dgm:prSet/>
      <dgm:spPr/>
      <dgm:t>
        <a:bodyPr/>
        <a:lstStyle/>
        <a:p>
          <a:endParaRPr lang="ru-RU"/>
        </a:p>
      </dgm:t>
    </dgm:pt>
    <dgm:pt modelId="{1294B0A0-4FF9-40D4-9013-805EE296612B}" type="sibTrans" cxnId="{59C2C8E6-0144-4B9F-9335-F7C30157DDF1}">
      <dgm:prSet/>
      <dgm:spPr/>
      <dgm:t>
        <a:bodyPr/>
        <a:lstStyle/>
        <a:p>
          <a:endParaRPr lang="ru-RU"/>
        </a:p>
      </dgm:t>
    </dgm:pt>
    <dgm:pt modelId="{CE9873A7-E56D-4AD4-BEEA-64100DAE31B7}" type="pres">
      <dgm:prSet presAssocID="{833B8E79-8271-4712-9AE7-629929827D66}" presName="linearFlow" presStyleCnt="0">
        <dgm:presLayoutVars>
          <dgm:dir/>
          <dgm:animLvl val="lvl"/>
          <dgm:resizeHandles val="exact"/>
        </dgm:presLayoutVars>
      </dgm:prSet>
      <dgm:spPr/>
    </dgm:pt>
    <dgm:pt modelId="{E87AF547-FFAE-4362-87B3-8809297E016D}" type="pres">
      <dgm:prSet presAssocID="{09B9540E-9964-4091-A374-670FFA8D84EC}" presName="composite" presStyleCnt="0"/>
      <dgm:spPr/>
    </dgm:pt>
    <dgm:pt modelId="{39C63382-52AE-432F-AB7A-9D6E283BC34D}" type="pres">
      <dgm:prSet presAssocID="{09B9540E-9964-4091-A374-670FFA8D84EC}" presName="parentText" presStyleLbl="alignNode1" presStyleIdx="0" presStyleCnt="2">
        <dgm:presLayoutVars>
          <dgm:chMax val="1"/>
          <dgm:bulletEnabled val="1"/>
        </dgm:presLayoutVars>
      </dgm:prSet>
      <dgm:spPr/>
    </dgm:pt>
    <dgm:pt modelId="{417DBFEA-CF59-4BA0-88DD-FC061943E9AD}" type="pres">
      <dgm:prSet presAssocID="{09B9540E-9964-4091-A374-670FFA8D84EC}" presName="descendantText" presStyleLbl="alignAcc1" presStyleIdx="0" presStyleCnt="2">
        <dgm:presLayoutVars>
          <dgm:bulletEnabled val="1"/>
        </dgm:presLayoutVars>
      </dgm:prSet>
      <dgm:spPr/>
    </dgm:pt>
    <dgm:pt modelId="{F1D97F97-B599-473A-8572-811349AA6E91}" type="pres">
      <dgm:prSet presAssocID="{A1E7E0B9-55A9-4166-9042-955FFFBC628C}" presName="sp" presStyleCnt="0"/>
      <dgm:spPr/>
    </dgm:pt>
    <dgm:pt modelId="{884E1E90-C4C7-4DA7-956C-DCDFC951D175}" type="pres">
      <dgm:prSet presAssocID="{23A5A222-7027-4C16-AB59-AD69977A2F41}" presName="composite" presStyleCnt="0"/>
      <dgm:spPr/>
    </dgm:pt>
    <dgm:pt modelId="{9CC37EFE-E156-4F78-9251-505F1BFB1F01}" type="pres">
      <dgm:prSet presAssocID="{23A5A222-7027-4C16-AB59-AD69977A2F41}" presName="parentText" presStyleLbl="alignNode1" presStyleIdx="1" presStyleCnt="2">
        <dgm:presLayoutVars>
          <dgm:chMax val="1"/>
          <dgm:bulletEnabled val="1"/>
        </dgm:presLayoutVars>
      </dgm:prSet>
      <dgm:spPr/>
    </dgm:pt>
    <dgm:pt modelId="{0C57E42B-A082-490B-80AD-AC370FB4A099}" type="pres">
      <dgm:prSet presAssocID="{23A5A222-7027-4C16-AB59-AD69977A2F41}" presName="descendantText" presStyleLbl="alignAcc1" presStyleIdx="1" presStyleCnt="2">
        <dgm:presLayoutVars>
          <dgm:bulletEnabled val="1"/>
        </dgm:presLayoutVars>
      </dgm:prSet>
      <dgm:spPr/>
    </dgm:pt>
  </dgm:ptLst>
  <dgm:cxnLst>
    <dgm:cxn modelId="{199CC82C-FEBE-42CE-A837-5CEF2794B40E}" srcId="{833B8E79-8271-4712-9AE7-629929827D66}" destId="{23A5A222-7027-4C16-AB59-AD69977A2F41}" srcOrd="1" destOrd="0" parTransId="{D15E07FB-B03C-43AF-B44D-893A0EF0EC2F}" sibTransId="{55DAC939-3317-4EF1-A612-ADFBDE4CCC49}"/>
    <dgm:cxn modelId="{6A31916A-1081-4D3A-8B6A-8EE2B90D1197}" type="presOf" srcId="{23A5A222-7027-4C16-AB59-AD69977A2F41}" destId="{9CC37EFE-E156-4F78-9251-505F1BFB1F01}" srcOrd="0" destOrd="0" presId="urn:microsoft.com/office/officeart/2005/8/layout/chevron2"/>
    <dgm:cxn modelId="{4686C586-08DF-47A6-ABB8-F8CDCF540B95}" type="presOf" srcId="{42D55285-0697-4ED3-A821-7C7EFC59A9A0}" destId="{417DBFEA-CF59-4BA0-88DD-FC061943E9AD}" srcOrd="0" destOrd="0" presId="urn:microsoft.com/office/officeart/2005/8/layout/chevron2"/>
    <dgm:cxn modelId="{45F119AF-1456-492F-B29D-3F76D02A63E2}" srcId="{09B9540E-9964-4091-A374-670FFA8D84EC}" destId="{42D55285-0697-4ED3-A821-7C7EFC59A9A0}" srcOrd="0" destOrd="0" parTransId="{4702C914-8E12-4434-8AE5-4463373ECE58}" sibTransId="{EB3F2ED8-90F0-4512-B397-68446D2FED8A}"/>
    <dgm:cxn modelId="{B67DAFC6-6702-4DC1-AF42-D52F9E2712CE}" type="presOf" srcId="{0C7E0F60-3F7E-4D8D-A106-07250B6E1C6C}" destId="{0C57E42B-A082-490B-80AD-AC370FB4A099}" srcOrd="0" destOrd="0" presId="urn:microsoft.com/office/officeart/2005/8/layout/chevron2"/>
    <dgm:cxn modelId="{14ECA8DF-2B25-4D3F-8EB7-2BB927E2BDFE}" type="presOf" srcId="{833B8E79-8271-4712-9AE7-629929827D66}" destId="{CE9873A7-E56D-4AD4-BEEA-64100DAE31B7}" srcOrd="0" destOrd="0" presId="urn:microsoft.com/office/officeart/2005/8/layout/chevron2"/>
    <dgm:cxn modelId="{59C2C8E6-0144-4B9F-9335-F7C30157DDF1}" srcId="{23A5A222-7027-4C16-AB59-AD69977A2F41}" destId="{0C7E0F60-3F7E-4D8D-A106-07250B6E1C6C}" srcOrd="0" destOrd="0" parTransId="{2915969D-AF2B-4D5D-AF5B-7BE081E9E384}" sibTransId="{1294B0A0-4FF9-40D4-9013-805EE296612B}"/>
    <dgm:cxn modelId="{570A8DEA-81F1-42DF-8404-D12E576D8F5A}" srcId="{833B8E79-8271-4712-9AE7-629929827D66}" destId="{09B9540E-9964-4091-A374-670FFA8D84EC}" srcOrd="0" destOrd="0" parTransId="{B662988C-5398-4733-8F1A-08AF07DC7641}" sibTransId="{A1E7E0B9-55A9-4166-9042-955FFFBC628C}"/>
    <dgm:cxn modelId="{FAB793EB-7F82-4BA1-AB9E-53223CE6CB52}" type="presOf" srcId="{09B9540E-9964-4091-A374-670FFA8D84EC}" destId="{39C63382-52AE-432F-AB7A-9D6E283BC34D}" srcOrd="0" destOrd="0" presId="urn:microsoft.com/office/officeart/2005/8/layout/chevron2"/>
    <dgm:cxn modelId="{193FD793-FA59-459B-AAEC-C404F06DF485}" type="presParOf" srcId="{CE9873A7-E56D-4AD4-BEEA-64100DAE31B7}" destId="{E87AF547-FFAE-4362-87B3-8809297E016D}" srcOrd="0" destOrd="0" presId="urn:microsoft.com/office/officeart/2005/8/layout/chevron2"/>
    <dgm:cxn modelId="{68A1A5CA-E157-45CE-883D-72E40156E477}" type="presParOf" srcId="{E87AF547-FFAE-4362-87B3-8809297E016D}" destId="{39C63382-52AE-432F-AB7A-9D6E283BC34D}" srcOrd="0" destOrd="0" presId="urn:microsoft.com/office/officeart/2005/8/layout/chevron2"/>
    <dgm:cxn modelId="{666A479B-23F3-40FD-8236-3093DD3331DF}" type="presParOf" srcId="{E87AF547-FFAE-4362-87B3-8809297E016D}" destId="{417DBFEA-CF59-4BA0-88DD-FC061943E9AD}" srcOrd="1" destOrd="0" presId="urn:microsoft.com/office/officeart/2005/8/layout/chevron2"/>
    <dgm:cxn modelId="{3BF60DE5-254B-4325-8E85-03D9B813A7F8}" type="presParOf" srcId="{CE9873A7-E56D-4AD4-BEEA-64100DAE31B7}" destId="{F1D97F97-B599-473A-8572-811349AA6E91}" srcOrd="1" destOrd="0" presId="urn:microsoft.com/office/officeart/2005/8/layout/chevron2"/>
    <dgm:cxn modelId="{F220B85E-6A10-4839-B700-D53D74A4A6DB}" type="presParOf" srcId="{CE9873A7-E56D-4AD4-BEEA-64100DAE31B7}" destId="{884E1E90-C4C7-4DA7-956C-DCDFC951D175}" srcOrd="2" destOrd="0" presId="urn:microsoft.com/office/officeart/2005/8/layout/chevron2"/>
    <dgm:cxn modelId="{E3E1E962-5F19-452B-B615-C9FE5A8703B0}" type="presParOf" srcId="{884E1E90-C4C7-4DA7-956C-DCDFC951D175}" destId="{9CC37EFE-E156-4F78-9251-505F1BFB1F01}" srcOrd="0" destOrd="0" presId="urn:microsoft.com/office/officeart/2005/8/layout/chevron2"/>
    <dgm:cxn modelId="{017D063B-6D80-42AA-867C-8EF1F9D7BC7F}" type="presParOf" srcId="{884E1E90-C4C7-4DA7-956C-DCDFC951D175}" destId="{0C57E42B-A082-490B-80AD-AC370FB4A099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A02AD00-9682-4FE7-8803-4337FAFB4843}" type="doc">
      <dgm:prSet loTypeId="urn:microsoft.com/office/officeart/2005/8/layout/hierarchy3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4C74A82-B3F6-4AAC-9DED-BEFBCD538F6D}">
      <dgm:prSet phldrT="[Текст]"/>
      <dgm:spPr/>
      <dgm:t>
        <a:bodyPr/>
        <a:lstStyle/>
        <a:p>
          <a:r>
            <a:rPr lang="ru-RU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Подпрограмма I «Обеспечение эффективности деятельности в сфере управления муниципальными финансами»</a:t>
          </a:r>
          <a:endParaRPr lang="ru-RU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E48FF44-3A0B-4B95-8191-60F6EAC9E470}" type="parTrans" cxnId="{D53C7D43-39BC-4D43-AA7A-7E3EF9790C2A}">
      <dgm:prSet/>
      <dgm:spPr/>
      <dgm:t>
        <a:bodyPr/>
        <a:lstStyle/>
        <a:p>
          <a:endParaRPr lang="ru-RU"/>
        </a:p>
      </dgm:t>
    </dgm:pt>
    <dgm:pt modelId="{547B4637-8B51-429C-8373-5986F37B8ABB}" type="sibTrans" cxnId="{D53C7D43-39BC-4D43-AA7A-7E3EF9790C2A}">
      <dgm:prSet/>
      <dgm:spPr/>
      <dgm:t>
        <a:bodyPr/>
        <a:lstStyle/>
        <a:p>
          <a:endParaRPr lang="ru-RU"/>
        </a:p>
      </dgm:t>
    </dgm:pt>
    <dgm:pt modelId="{C2457D74-611F-46F5-A1D7-20F6B5A65D13}">
      <dgm:prSet phldrT="[Текст]" custT="1"/>
      <dgm:spPr/>
      <dgm:t>
        <a:bodyPr/>
        <a:lstStyle/>
        <a:p>
          <a:pPr algn="ctr"/>
          <a:r>
            <a:rPr lang="ru-RU" sz="1400" b="1" u="sng" dirty="0">
              <a:solidFill>
                <a:srgbClr val="E16601"/>
              </a:solidFill>
            </a:rPr>
            <a:t>Целевой показатель:</a:t>
          </a:r>
        </a:p>
        <a:p>
          <a:pPr algn="ctr"/>
          <a:r>
            <a:rPr lang="ru-RU" sz="1400" b="0" u="none" dirty="0">
              <a:solidFill>
                <a:srgbClr val="E16601"/>
              </a:solidFill>
            </a:rPr>
            <a:t>Исполнение  обеспечения деятельности департамента финансов Нефтеюганского района </a:t>
          </a:r>
        </a:p>
      </dgm:t>
    </dgm:pt>
    <dgm:pt modelId="{21885994-604D-4E8E-BF5B-6C1EC58CFDD8}" type="parTrans" cxnId="{3BF580AE-461D-4D1B-B1C2-6D223DAAE891}">
      <dgm:prSet/>
      <dgm:spPr/>
      <dgm:t>
        <a:bodyPr/>
        <a:lstStyle/>
        <a:p>
          <a:endParaRPr lang="ru-RU"/>
        </a:p>
      </dgm:t>
    </dgm:pt>
    <dgm:pt modelId="{9BE83432-4FC4-47FF-89F1-E99A19F643CF}" type="sibTrans" cxnId="{3BF580AE-461D-4D1B-B1C2-6D223DAAE891}">
      <dgm:prSet/>
      <dgm:spPr/>
      <dgm:t>
        <a:bodyPr/>
        <a:lstStyle/>
        <a:p>
          <a:endParaRPr lang="ru-RU"/>
        </a:p>
      </dgm:t>
    </dgm:pt>
    <dgm:pt modelId="{6C4A07D5-6F8F-4381-9D50-3640D24D8B7F}" type="pres">
      <dgm:prSet presAssocID="{BA02AD00-9682-4FE7-8803-4337FAFB4843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2B09798B-88E3-4468-95C6-D0B0E92DCC03}" type="pres">
      <dgm:prSet presAssocID="{B4C74A82-B3F6-4AAC-9DED-BEFBCD538F6D}" presName="root" presStyleCnt="0"/>
      <dgm:spPr/>
    </dgm:pt>
    <dgm:pt modelId="{8A83A3B5-C338-4728-8BDB-E456503860BB}" type="pres">
      <dgm:prSet presAssocID="{B4C74A82-B3F6-4AAC-9DED-BEFBCD538F6D}" presName="rootComposite" presStyleCnt="0"/>
      <dgm:spPr/>
    </dgm:pt>
    <dgm:pt modelId="{97BF3785-E205-48DC-97E9-9F50C8394618}" type="pres">
      <dgm:prSet presAssocID="{B4C74A82-B3F6-4AAC-9DED-BEFBCD538F6D}" presName="rootText" presStyleLbl="node1" presStyleIdx="0" presStyleCnt="1"/>
      <dgm:spPr/>
    </dgm:pt>
    <dgm:pt modelId="{14C4F992-61E4-4FE3-9502-A4015030C798}" type="pres">
      <dgm:prSet presAssocID="{B4C74A82-B3F6-4AAC-9DED-BEFBCD538F6D}" presName="rootConnector" presStyleLbl="node1" presStyleIdx="0" presStyleCnt="1"/>
      <dgm:spPr/>
    </dgm:pt>
    <dgm:pt modelId="{A3F24835-6A61-4253-AB1D-203BFBBCE72D}" type="pres">
      <dgm:prSet presAssocID="{B4C74A82-B3F6-4AAC-9DED-BEFBCD538F6D}" presName="childShape" presStyleCnt="0"/>
      <dgm:spPr/>
    </dgm:pt>
    <dgm:pt modelId="{C251656B-826E-4089-8FB6-E8EC6380C15C}" type="pres">
      <dgm:prSet presAssocID="{21885994-604D-4E8E-BF5B-6C1EC58CFDD8}" presName="Name13" presStyleLbl="parChTrans1D2" presStyleIdx="0" presStyleCnt="1"/>
      <dgm:spPr/>
    </dgm:pt>
    <dgm:pt modelId="{6EB630FA-BF1E-4BF9-AAAF-6A6580C9FE7F}" type="pres">
      <dgm:prSet presAssocID="{C2457D74-611F-46F5-A1D7-20F6B5A65D13}" presName="childText" presStyleLbl="bgAcc1" presStyleIdx="0" presStyleCnt="1" custScaleX="110376">
        <dgm:presLayoutVars>
          <dgm:bulletEnabled val="1"/>
        </dgm:presLayoutVars>
      </dgm:prSet>
      <dgm:spPr/>
    </dgm:pt>
  </dgm:ptLst>
  <dgm:cxnLst>
    <dgm:cxn modelId="{4463040A-483C-4111-A3B4-D08181AD4394}" type="presOf" srcId="{B4C74A82-B3F6-4AAC-9DED-BEFBCD538F6D}" destId="{14C4F992-61E4-4FE3-9502-A4015030C798}" srcOrd="1" destOrd="0" presId="urn:microsoft.com/office/officeart/2005/8/layout/hierarchy3"/>
    <dgm:cxn modelId="{D53C7D43-39BC-4D43-AA7A-7E3EF9790C2A}" srcId="{BA02AD00-9682-4FE7-8803-4337FAFB4843}" destId="{B4C74A82-B3F6-4AAC-9DED-BEFBCD538F6D}" srcOrd="0" destOrd="0" parTransId="{5E48FF44-3A0B-4B95-8191-60F6EAC9E470}" sibTransId="{547B4637-8B51-429C-8373-5986F37B8ABB}"/>
    <dgm:cxn modelId="{5BCCA443-DA4B-41FE-908A-9DF11486DA4F}" type="presOf" srcId="{C2457D74-611F-46F5-A1D7-20F6B5A65D13}" destId="{6EB630FA-BF1E-4BF9-AAAF-6A6580C9FE7F}" srcOrd="0" destOrd="0" presId="urn:microsoft.com/office/officeart/2005/8/layout/hierarchy3"/>
    <dgm:cxn modelId="{B653174F-8A3F-4F78-83EE-68F598969FBE}" type="presOf" srcId="{BA02AD00-9682-4FE7-8803-4337FAFB4843}" destId="{6C4A07D5-6F8F-4381-9D50-3640D24D8B7F}" srcOrd="0" destOrd="0" presId="urn:microsoft.com/office/officeart/2005/8/layout/hierarchy3"/>
    <dgm:cxn modelId="{C2A62970-E501-4074-AFA2-3C1436F83C84}" type="presOf" srcId="{B4C74A82-B3F6-4AAC-9DED-BEFBCD538F6D}" destId="{97BF3785-E205-48DC-97E9-9F50C8394618}" srcOrd="0" destOrd="0" presId="urn:microsoft.com/office/officeart/2005/8/layout/hierarchy3"/>
    <dgm:cxn modelId="{3BF580AE-461D-4D1B-B1C2-6D223DAAE891}" srcId="{B4C74A82-B3F6-4AAC-9DED-BEFBCD538F6D}" destId="{C2457D74-611F-46F5-A1D7-20F6B5A65D13}" srcOrd="0" destOrd="0" parTransId="{21885994-604D-4E8E-BF5B-6C1EC58CFDD8}" sibTransId="{9BE83432-4FC4-47FF-89F1-E99A19F643CF}"/>
    <dgm:cxn modelId="{6D7C09EC-BED8-4882-9E98-1B45DE2C71B3}" type="presOf" srcId="{21885994-604D-4E8E-BF5B-6C1EC58CFDD8}" destId="{C251656B-826E-4089-8FB6-E8EC6380C15C}" srcOrd="0" destOrd="0" presId="urn:microsoft.com/office/officeart/2005/8/layout/hierarchy3"/>
    <dgm:cxn modelId="{2B0213A2-2883-47C9-AD09-DF9341CF7C93}" type="presParOf" srcId="{6C4A07D5-6F8F-4381-9D50-3640D24D8B7F}" destId="{2B09798B-88E3-4468-95C6-D0B0E92DCC03}" srcOrd="0" destOrd="0" presId="urn:microsoft.com/office/officeart/2005/8/layout/hierarchy3"/>
    <dgm:cxn modelId="{3CF8EC3D-8311-486B-A8E1-B5D47E8576F9}" type="presParOf" srcId="{2B09798B-88E3-4468-95C6-D0B0E92DCC03}" destId="{8A83A3B5-C338-4728-8BDB-E456503860BB}" srcOrd="0" destOrd="0" presId="urn:microsoft.com/office/officeart/2005/8/layout/hierarchy3"/>
    <dgm:cxn modelId="{BEB8B781-8D44-4DEE-B243-99164932FB5F}" type="presParOf" srcId="{8A83A3B5-C338-4728-8BDB-E456503860BB}" destId="{97BF3785-E205-48DC-97E9-9F50C8394618}" srcOrd="0" destOrd="0" presId="urn:microsoft.com/office/officeart/2005/8/layout/hierarchy3"/>
    <dgm:cxn modelId="{662DDFD9-1596-4BB1-B22C-5D1D6CC8B750}" type="presParOf" srcId="{8A83A3B5-C338-4728-8BDB-E456503860BB}" destId="{14C4F992-61E4-4FE3-9502-A4015030C798}" srcOrd="1" destOrd="0" presId="urn:microsoft.com/office/officeart/2005/8/layout/hierarchy3"/>
    <dgm:cxn modelId="{3B7C0A32-4CB2-4D5A-99F7-697406341F05}" type="presParOf" srcId="{2B09798B-88E3-4468-95C6-D0B0E92DCC03}" destId="{A3F24835-6A61-4253-AB1D-203BFBBCE72D}" srcOrd="1" destOrd="0" presId="urn:microsoft.com/office/officeart/2005/8/layout/hierarchy3"/>
    <dgm:cxn modelId="{93CA40D0-4E29-41D2-9FEC-2708FE8A69BD}" type="presParOf" srcId="{A3F24835-6A61-4253-AB1D-203BFBBCE72D}" destId="{C251656B-826E-4089-8FB6-E8EC6380C15C}" srcOrd="0" destOrd="0" presId="urn:microsoft.com/office/officeart/2005/8/layout/hierarchy3"/>
    <dgm:cxn modelId="{71DB16BC-F612-4372-BDA0-BB7309F6A2F2}" type="presParOf" srcId="{A3F24835-6A61-4253-AB1D-203BFBBCE72D}" destId="{6EB630FA-BF1E-4BF9-AAAF-6A6580C9FE7F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A02AD00-9682-4FE7-8803-4337FAFB4843}" type="doc">
      <dgm:prSet loTypeId="urn:microsoft.com/office/officeart/2005/8/layout/hierarchy3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4C74A82-B3F6-4AAC-9DED-BEFBCD538F6D}">
      <dgm:prSet phldrT="[Текст]" custT="1"/>
      <dgm:spPr/>
      <dgm:t>
        <a:bodyPr/>
        <a:lstStyle/>
        <a:p>
          <a:pPr algn="ctr"/>
          <a:r>
            <a:rPr lang="ru-RU" sz="16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Подпрограмма I </a:t>
          </a:r>
          <a:r>
            <a:rPr lang="ru-RU" sz="1600" b="1" u="none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«Обеспечение эффективности деятельности в сфере управления муниципальными финансами»</a:t>
          </a:r>
          <a:endParaRPr lang="ru-RU" sz="1600" u="none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E48FF44-3A0B-4B95-8191-60F6EAC9E470}" type="parTrans" cxnId="{D53C7D43-39BC-4D43-AA7A-7E3EF9790C2A}">
      <dgm:prSet/>
      <dgm:spPr/>
      <dgm:t>
        <a:bodyPr/>
        <a:lstStyle/>
        <a:p>
          <a:endParaRPr lang="ru-RU"/>
        </a:p>
      </dgm:t>
    </dgm:pt>
    <dgm:pt modelId="{547B4637-8B51-429C-8373-5986F37B8ABB}" type="sibTrans" cxnId="{D53C7D43-39BC-4D43-AA7A-7E3EF9790C2A}">
      <dgm:prSet/>
      <dgm:spPr/>
      <dgm:t>
        <a:bodyPr/>
        <a:lstStyle/>
        <a:p>
          <a:endParaRPr lang="ru-RU"/>
        </a:p>
      </dgm:t>
    </dgm:pt>
    <dgm:pt modelId="{C2457D74-611F-46F5-A1D7-20F6B5A65D13}">
      <dgm:prSet phldrT="[Текст]" custT="1"/>
      <dgm:spPr/>
      <dgm:t>
        <a:bodyPr/>
        <a:lstStyle/>
        <a:p>
          <a:pPr algn="ctr"/>
          <a:r>
            <a:rPr lang="ru-RU" sz="1200" b="1" u="sng" dirty="0">
              <a:solidFill>
                <a:srgbClr val="E16601"/>
              </a:solidFill>
            </a:rPr>
            <a:t>Целевой показатель:</a:t>
          </a:r>
        </a:p>
        <a:p>
          <a:pPr algn="ctr"/>
          <a:r>
            <a:rPr lang="ru-RU" sz="1200" b="0" u="none" dirty="0">
              <a:solidFill>
                <a:srgbClr val="E16601"/>
              </a:solidFill>
            </a:rPr>
            <a:t>Доля налоговых и неналоговых доходов местного бюджета (за исключением поступлений налоговых доходов по дополнительным нормативам отчислений) в общем объёме собственных доходов бюджета муниципального образования (без учёта субвенций)</a:t>
          </a:r>
        </a:p>
        <a:p>
          <a:pPr algn="ctr"/>
          <a:endParaRPr lang="ru-RU" sz="1200" b="0" u="none" dirty="0">
            <a:solidFill>
              <a:srgbClr val="E16601"/>
            </a:solidFill>
          </a:endParaRPr>
        </a:p>
      </dgm:t>
    </dgm:pt>
    <dgm:pt modelId="{21885994-604D-4E8E-BF5B-6C1EC58CFDD8}" type="parTrans" cxnId="{3BF580AE-461D-4D1B-B1C2-6D223DAAE891}">
      <dgm:prSet/>
      <dgm:spPr/>
      <dgm:t>
        <a:bodyPr/>
        <a:lstStyle/>
        <a:p>
          <a:endParaRPr lang="ru-RU"/>
        </a:p>
      </dgm:t>
    </dgm:pt>
    <dgm:pt modelId="{9BE83432-4FC4-47FF-89F1-E99A19F643CF}" type="sibTrans" cxnId="{3BF580AE-461D-4D1B-B1C2-6D223DAAE891}">
      <dgm:prSet/>
      <dgm:spPr/>
      <dgm:t>
        <a:bodyPr/>
        <a:lstStyle/>
        <a:p>
          <a:endParaRPr lang="ru-RU"/>
        </a:p>
      </dgm:t>
    </dgm:pt>
    <dgm:pt modelId="{6C4A07D5-6F8F-4381-9D50-3640D24D8B7F}" type="pres">
      <dgm:prSet presAssocID="{BA02AD00-9682-4FE7-8803-4337FAFB4843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2B09798B-88E3-4468-95C6-D0B0E92DCC03}" type="pres">
      <dgm:prSet presAssocID="{B4C74A82-B3F6-4AAC-9DED-BEFBCD538F6D}" presName="root" presStyleCnt="0"/>
      <dgm:spPr/>
    </dgm:pt>
    <dgm:pt modelId="{8A83A3B5-C338-4728-8BDB-E456503860BB}" type="pres">
      <dgm:prSet presAssocID="{B4C74A82-B3F6-4AAC-9DED-BEFBCD538F6D}" presName="rootComposite" presStyleCnt="0"/>
      <dgm:spPr/>
    </dgm:pt>
    <dgm:pt modelId="{97BF3785-E205-48DC-97E9-9F50C8394618}" type="pres">
      <dgm:prSet presAssocID="{B4C74A82-B3F6-4AAC-9DED-BEFBCD538F6D}" presName="rootText" presStyleLbl="node1" presStyleIdx="0" presStyleCnt="1"/>
      <dgm:spPr/>
    </dgm:pt>
    <dgm:pt modelId="{14C4F992-61E4-4FE3-9502-A4015030C798}" type="pres">
      <dgm:prSet presAssocID="{B4C74A82-B3F6-4AAC-9DED-BEFBCD538F6D}" presName="rootConnector" presStyleLbl="node1" presStyleIdx="0" presStyleCnt="1"/>
      <dgm:spPr/>
    </dgm:pt>
    <dgm:pt modelId="{A3F24835-6A61-4253-AB1D-203BFBBCE72D}" type="pres">
      <dgm:prSet presAssocID="{B4C74A82-B3F6-4AAC-9DED-BEFBCD538F6D}" presName="childShape" presStyleCnt="0"/>
      <dgm:spPr/>
    </dgm:pt>
    <dgm:pt modelId="{C251656B-826E-4089-8FB6-E8EC6380C15C}" type="pres">
      <dgm:prSet presAssocID="{21885994-604D-4E8E-BF5B-6C1EC58CFDD8}" presName="Name13" presStyleLbl="parChTrans1D2" presStyleIdx="0" presStyleCnt="1"/>
      <dgm:spPr/>
    </dgm:pt>
    <dgm:pt modelId="{6EB630FA-BF1E-4BF9-AAAF-6A6580C9FE7F}" type="pres">
      <dgm:prSet presAssocID="{C2457D74-611F-46F5-A1D7-20F6B5A65D13}" presName="childText" presStyleLbl="bgAcc1" presStyleIdx="0" presStyleCnt="1" custScaleX="135450" custScaleY="106563">
        <dgm:presLayoutVars>
          <dgm:bulletEnabled val="1"/>
        </dgm:presLayoutVars>
      </dgm:prSet>
      <dgm:spPr/>
    </dgm:pt>
  </dgm:ptLst>
  <dgm:cxnLst>
    <dgm:cxn modelId="{1F5EBD1A-2D84-42B4-B629-E93A13330B11}" type="presOf" srcId="{BA02AD00-9682-4FE7-8803-4337FAFB4843}" destId="{6C4A07D5-6F8F-4381-9D50-3640D24D8B7F}" srcOrd="0" destOrd="0" presId="urn:microsoft.com/office/officeart/2005/8/layout/hierarchy3"/>
    <dgm:cxn modelId="{D53C7D43-39BC-4D43-AA7A-7E3EF9790C2A}" srcId="{BA02AD00-9682-4FE7-8803-4337FAFB4843}" destId="{B4C74A82-B3F6-4AAC-9DED-BEFBCD538F6D}" srcOrd="0" destOrd="0" parTransId="{5E48FF44-3A0B-4B95-8191-60F6EAC9E470}" sibTransId="{547B4637-8B51-429C-8373-5986F37B8ABB}"/>
    <dgm:cxn modelId="{06393B4B-03B4-4AFC-BC06-77AB6055E4EC}" type="presOf" srcId="{B4C74A82-B3F6-4AAC-9DED-BEFBCD538F6D}" destId="{97BF3785-E205-48DC-97E9-9F50C8394618}" srcOrd="0" destOrd="0" presId="urn:microsoft.com/office/officeart/2005/8/layout/hierarchy3"/>
    <dgm:cxn modelId="{FC367572-A9B3-4743-A03C-45B4AFE53F48}" type="presOf" srcId="{21885994-604D-4E8E-BF5B-6C1EC58CFDD8}" destId="{C251656B-826E-4089-8FB6-E8EC6380C15C}" srcOrd="0" destOrd="0" presId="urn:microsoft.com/office/officeart/2005/8/layout/hierarchy3"/>
    <dgm:cxn modelId="{C26A1D93-3DC0-48A9-B8DD-23371B3CAEBD}" type="presOf" srcId="{B4C74A82-B3F6-4AAC-9DED-BEFBCD538F6D}" destId="{14C4F992-61E4-4FE3-9502-A4015030C798}" srcOrd="1" destOrd="0" presId="urn:microsoft.com/office/officeart/2005/8/layout/hierarchy3"/>
    <dgm:cxn modelId="{3BF580AE-461D-4D1B-B1C2-6D223DAAE891}" srcId="{B4C74A82-B3F6-4AAC-9DED-BEFBCD538F6D}" destId="{C2457D74-611F-46F5-A1D7-20F6B5A65D13}" srcOrd="0" destOrd="0" parTransId="{21885994-604D-4E8E-BF5B-6C1EC58CFDD8}" sibTransId="{9BE83432-4FC4-47FF-89F1-E99A19F643CF}"/>
    <dgm:cxn modelId="{7F7BFEB8-D2BD-4909-989E-A6CDA5163EE6}" type="presOf" srcId="{C2457D74-611F-46F5-A1D7-20F6B5A65D13}" destId="{6EB630FA-BF1E-4BF9-AAAF-6A6580C9FE7F}" srcOrd="0" destOrd="0" presId="urn:microsoft.com/office/officeart/2005/8/layout/hierarchy3"/>
    <dgm:cxn modelId="{D947D254-FA49-491D-A991-AA5F9C0BAC7E}" type="presParOf" srcId="{6C4A07D5-6F8F-4381-9D50-3640D24D8B7F}" destId="{2B09798B-88E3-4468-95C6-D0B0E92DCC03}" srcOrd="0" destOrd="0" presId="urn:microsoft.com/office/officeart/2005/8/layout/hierarchy3"/>
    <dgm:cxn modelId="{FA04F9F7-96F0-4810-B88A-EEC8446A2856}" type="presParOf" srcId="{2B09798B-88E3-4468-95C6-D0B0E92DCC03}" destId="{8A83A3B5-C338-4728-8BDB-E456503860BB}" srcOrd="0" destOrd="0" presId="urn:microsoft.com/office/officeart/2005/8/layout/hierarchy3"/>
    <dgm:cxn modelId="{E03FBE37-00B5-4327-9C71-F2159C0512E4}" type="presParOf" srcId="{8A83A3B5-C338-4728-8BDB-E456503860BB}" destId="{97BF3785-E205-48DC-97E9-9F50C8394618}" srcOrd="0" destOrd="0" presId="urn:microsoft.com/office/officeart/2005/8/layout/hierarchy3"/>
    <dgm:cxn modelId="{B9C06B3A-F5BC-4D4F-8F41-B551C93FEFD0}" type="presParOf" srcId="{8A83A3B5-C338-4728-8BDB-E456503860BB}" destId="{14C4F992-61E4-4FE3-9502-A4015030C798}" srcOrd="1" destOrd="0" presId="urn:microsoft.com/office/officeart/2005/8/layout/hierarchy3"/>
    <dgm:cxn modelId="{BE515B97-27DB-4477-BFC6-951E29895C8F}" type="presParOf" srcId="{2B09798B-88E3-4468-95C6-D0B0E92DCC03}" destId="{A3F24835-6A61-4253-AB1D-203BFBBCE72D}" srcOrd="1" destOrd="0" presId="urn:microsoft.com/office/officeart/2005/8/layout/hierarchy3"/>
    <dgm:cxn modelId="{85C4170C-6545-4649-BF7C-5072C98462BC}" type="presParOf" srcId="{A3F24835-6A61-4253-AB1D-203BFBBCE72D}" destId="{C251656B-826E-4089-8FB6-E8EC6380C15C}" srcOrd="0" destOrd="0" presId="urn:microsoft.com/office/officeart/2005/8/layout/hierarchy3"/>
    <dgm:cxn modelId="{F573D6E0-87F9-47E9-A6D1-BD19D3B92F09}" type="presParOf" srcId="{A3F24835-6A61-4253-AB1D-203BFBBCE72D}" destId="{6EB630FA-BF1E-4BF9-AAAF-6A6580C9FE7F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A02AD00-9682-4FE7-8803-4337FAFB4843}" type="doc">
      <dgm:prSet loTypeId="urn:microsoft.com/office/officeart/2005/8/layout/hierarchy3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4C74A82-B3F6-4AAC-9DED-BEFBCD538F6D}">
      <dgm:prSet phldrT="[Текст]"/>
      <dgm:spPr/>
      <dgm:t>
        <a:bodyPr/>
        <a:lstStyle/>
        <a:p>
          <a:r>
            <a:rPr lang="ru-RU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Подпрограмма I «Обеспечение эффективности деятельности в сфере управления муниципальными финансами»</a:t>
          </a:r>
          <a:endParaRPr lang="ru-RU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E48FF44-3A0B-4B95-8191-60F6EAC9E470}" type="parTrans" cxnId="{D53C7D43-39BC-4D43-AA7A-7E3EF9790C2A}">
      <dgm:prSet/>
      <dgm:spPr/>
      <dgm:t>
        <a:bodyPr/>
        <a:lstStyle/>
        <a:p>
          <a:endParaRPr lang="ru-RU"/>
        </a:p>
      </dgm:t>
    </dgm:pt>
    <dgm:pt modelId="{547B4637-8B51-429C-8373-5986F37B8ABB}" type="sibTrans" cxnId="{D53C7D43-39BC-4D43-AA7A-7E3EF9790C2A}">
      <dgm:prSet/>
      <dgm:spPr/>
      <dgm:t>
        <a:bodyPr/>
        <a:lstStyle/>
        <a:p>
          <a:endParaRPr lang="ru-RU"/>
        </a:p>
      </dgm:t>
    </dgm:pt>
    <dgm:pt modelId="{C2457D74-611F-46F5-A1D7-20F6B5A65D13}">
      <dgm:prSet phldrT="[Текст]" custT="1"/>
      <dgm:spPr/>
      <dgm:t>
        <a:bodyPr/>
        <a:lstStyle/>
        <a:p>
          <a:pPr algn="ctr"/>
          <a:r>
            <a:rPr lang="ru-RU" sz="1400" b="1" u="sng" dirty="0">
              <a:solidFill>
                <a:srgbClr val="E16601"/>
              </a:solidFill>
            </a:rPr>
            <a:t>Целевой показатель:</a:t>
          </a:r>
        </a:p>
        <a:p>
          <a:pPr algn="ctr"/>
          <a:r>
            <a:rPr lang="ru-RU" sz="1400" b="0" u="none" dirty="0">
              <a:solidFill>
                <a:srgbClr val="E16601"/>
              </a:solidFill>
            </a:rPr>
            <a:t>Средняя итоговая оценка качества финансового менеджмента главных распорядителей бюджетных средств </a:t>
          </a:r>
          <a:r>
            <a:rPr lang="ru-RU" sz="1400" b="0" u="none" dirty="0" err="1">
              <a:solidFill>
                <a:srgbClr val="E16601"/>
              </a:solidFill>
            </a:rPr>
            <a:t>Нефтеюганского</a:t>
          </a:r>
          <a:r>
            <a:rPr lang="ru-RU" sz="1400" b="0" u="none" dirty="0">
              <a:solidFill>
                <a:srgbClr val="E16601"/>
              </a:solidFill>
            </a:rPr>
            <a:t> района </a:t>
          </a:r>
        </a:p>
      </dgm:t>
    </dgm:pt>
    <dgm:pt modelId="{21885994-604D-4E8E-BF5B-6C1EC58CFDD8}" type="parTrans" cxnId="{3BF580AE-461D-4D1B-B1C2-6D223DAAE891}">
      <dgm:prSet/>
      <dgm:spPr/>
      <dgm:t>
        <a:bodyPr/>
        <a:lstStyle/>
        <a:p>
          <a:endParaRPr lang="ru-RU"/>
        </a:p>
      </dgm:t>
    </dgm:pt>
    <dgm:pt modelId="{9BE83432-4FC4-47FF-89F1-E99A19F643CF}" type="sibTrans" cxnId="{3BF580AE-461D-4D1B-B1C2-6D223DAAE891}">
      <dgm:prSet/>
      <dgm:spPr/>
      <dgm:t>
        <a:bodyPr/>
        <a:lstStyle/>
        <a:p>
          <a:endParaRPr lang="ru-RU"/>
        </a:p>
      </dgm:t>
    </dgm:pt>
    <dgm:pt modelId="{6C4A07D5-6F8F-4381-9D50-3640D24D8B7F}" type="pres">
      <dgm:prSet presAssocID="{BA02AD00-9682-4FE7-8803-4337FAFB4843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2B09798B-88E3-4468-95C6-D0B0E92DCC03}" type="pres">
      <dgm:prSet presAssocID="{B4C74A82-B3F6-4AAC-9DED-BEFBCD538F6D}" presName="root" presStyleCnt="0"/>
      <dgm:spPr/>
    </dgm:pt>
    <dgm:pt modelId="{8A83A3B5-C338-4728-8BDB-E456503860BB}" type="pres">
      <dgm:prSet presAssocID="{B4C74A82-B3F6-4AAC-9DED-BEFBCD538F6D}" presName="rootComposite" presStyleCnt="0"/>
      <dgm:spPr/>
    </dgm:pt>
    <dgm:pt modelId="{97BF3785-E205-48DC-97E9-9F50C8394618}" type="pres">
      <dgm:prSet presAssocID="{B4C74A82-B3F6-4AAC-9DED-BEFBCD538F6D}" presName="rootText" presStyleLbl="node1" presStyleIdx="0" presStyleCnt="1"/>
      <dgm:spPr/>
    </dgm:pt>
    <dgm:pt modelId="{14C4F992-61E4-4FE3-9502-A4015030C798}" type="pres">
      <dgm:prSet presAssocID="{B4C74A82-B3F6-4AAC-9DED-BEFBCD538F6D}" presName="rootConnector" presStyleLbl="node1" presStyleIdx="0" presStyleCnt="1"/>
      <dgm:spPr/>
    </dgm:pt>
    <dgm:pt modelId="{A3F24835-6A61-4253-AB1D-203BFBBCE72D}" type="pres">
      <dgm:prSet presAssocID="{B4C74A82-B3F6-4AAC-9DED-BEFBCD538F6D}" presName="childShape" presStyleCnt="0"/>
      <dgm:spPr/>
    </dgm:pt>
    <dgm:pt modelId="{C251656B-826E-4089-8FB6-E8EC6380C15C}" type="pres">
      <dgm:prSet presAssocID="{21885994-604D-4E8E-BF5B-6C1EC58CFDD8}" presName="Name13" presStyleLbl="parChTrans1D2" presStyleIdx="0" presStyleCnt="1"/>
      <dgm:spPr/>
    </dgm:pt>
    <dgm:pt modelId="{6EB630FA-BF1E-4BF9-AAAF-6A6580C9FE7F}" type="pres">
      <dgm:prSet presAssocID="{C2457D74-611F-46F5-A1D7-20F6B5A65D13}" presName="childText" presStyleLbl="bgAcc1" presStyleIdx="0" presStyleCnt="1" custScaleX="110376" custScaleY="106532">
        <dgm:presLayoutVars>
          <dgm:bulletEnabled val="1"/>
        </dgm:presLayoutVars>
      </dgm:prSet>
      <dgm:spPr/>
    </dgm:pt>
  </dgm:ptLst>
  <dgm:cxnLst>
    <dgm:cxn modelId="{BDFDCE10-1C10-4B90-A75D-442C25848DF7}" type="presOf" srcId="{B4C74A82-B3F6-4AAC-9DED-BEFBCD538F6D}" destId="{14C4F992-61E4-4FE3-9502-A4015030C798}" srcOrd="1" destOrd="0" presId="urn:microsoft.com/office/officeart/2005/8/layout/hierarchy3"/>
    <dgm:cxn modelId="{238FD020-7D40-41EB-8B56-6E61F51B8BC5}" type="presOf" srcId="{21885994-604D-4E8E-BF5B-6C1EC58CFDD8}" destId="{C251656B-826E-4089-8FB6-E8EC6380C15C}" srcOrd="0" destOrd="0" presId="urn:microsoft.com/office/officeart/2005/8/layout/hierarchy3"/>
    <dgm:cxn modelId="{D53C7D43-39BC-4D43-AA7A-7E3EF9790C2A}" srcId="{BA02AD00-9682-4FE7-8803-4337FAFB4843}" destId="{B4C74A82-B3F6-4AAC-9DED-BEFBCD538F6D}" srcOrd="0" destOrd="0" parTransId="{5E48FF44-3A0B-4B95-8191-60F6EAC9E470}" sibTransId="{547B4637-8B51-429C-8373-5986F37B8ABB}"/>
    <dgm:cxn modelId="{32249194-5E3F-4F9A-8F0D-88CD4F30E865}" type="presOf" srcId="{C2457D74-611F-46F5-A1D7-20F6B5A65D13}" destId="{6EB630FA-BF1E-4BF9-AAAF-6A6580C9FE7F}" srcOrd="0" destOrd="0" presId="urn:microsoft.com/office/officeart/2005/8/layout/hierarchy3"/>
    <dgm:cxn modelId="{3BF580AE-461D-4D1B-B1C2-6D223DAAE891}" srcId="{B4C74A82-B3F6-4AAC-9DED-BEFBCD538F6D}" destId="{C2457D74-611F-46F5-A1D7-20F6B5A65D13}" srcOrd="0" destOrd="0" parTransId="{21885994-604D-4E8E-BF5B-6C1EC58CFDD8}" sibTransId="{9BE83432-4FC4-47FF-89F1-E99A19F643CF}"/>
    <dgm:cxn modelId="{7855AAB8-54BF-4677-8A29-9AF666E315DC}" type="presOf" srcId="{B4C74A82-B3F6-4AAC-9DED-BEFBCD538F6D}" destId="{97BF3785-E205-48DC-97E9-9F50C8394618}" srcOrd="0" destOrd="0" presId="urn:microsoft.com/office/officeart/2005/8/layout/hierarchy3"/>
    <dgm:cxn modelId="{654977E3-E440-4342-B845-2F95A03CBA8A}" type="presOf" srcId="{BA02AD00-9682-4FE7-8803-4337FAFB4843}" destId="{6C4A07D5-6F8F-4381-9D50-3640D24D8B7F}" srcOrd="0" destOrd="0" presId="urn:microsoft.com/office/officeart/2005/8/layout/hierarchy3"/>
    <dgm:cxn modelId="{AABF2045-ADC2-47F7-A3E7-973F04B8A928}" type="presParOf" srcId="{6C4A07D5-6F8F-4381-9D50-3640D24D8B7F}" destId="{2B09798B-88E3-4468-95C6-D0B0E92DCC03}" srcOrd="0" destOrd="0" presId="urn:microsoft.com/office/officeart/2005/8/layout/hierarchy3"/>
    <dgm:cxn modelId="{57867E36-F0A6-4C7B-97CF-7FB1A5311B6E}" type="presParOf" srcId="{2B09798B-88E3-4468-95C6-D0B0E92DCC03}" destId="{8A83A3B5-C338-4728-8BDB-E456503860BB}" srcOrd="0" destOrd="0" presId="urn:microsoft.com/office/officeart/2005/8/layout/hierarchy3"/>
    <dgm:cxn modelId="{0CC52AA0-F36E-4B3F-9D86-2776E334B3BE}" type="presParOf" srcId="{8A83A3B5-C338-4728-8BDB-E456503860BB}" destId="{97BF3785-E205-48DC-97E9-9F50C8394618}" srcOrd="0" destOrd="0" presId="urn:microsoft.com/office/officeart/2005/8/layout/hierarchy3"/>
    <dgm:cxn modelId="{B2025FC1-AEF2-42A5-919D-6D6C9326109F}" type="presParOf" srcId="{8A83A3B5-C338-4728-8BDB-E456503860BB}" destId="{14C4F992-61E4-4FE3-9502-A4015030C798}" srcOrd="1" destOrd="0" presId="urn:microsoft.com/office/officeart/2005/8/layout/hierarchy3"/>
    <dgm:cxn modelId="{8508E595-4CCD-4CE1-B955-F328A15C4880}" type="presParOf" srcId="{2B09798B-88E3-4468-95C6-D0B0E92DCC03}" destId="{A3F24835-6A61-4253-AB1D-203BFBBCE72D}" srcOrd="1" destOrd="0" presId="urn:microsoft.com/office/officeart/2005/8/layout/hierarchy3"/>
    <dgm:cxn modelId="{E0A6BC77-202E-4DEE-9490-72079A878E82}" type="presParOf" srcId="{A3F24835-6A61-4253-AB1D-203BFBBCE72D}" destId="{C251656B-826E-4089-8FB6-E8EC6380C15C}" srcOrd="0" destOrd="0" presId="urn:microsoft.com/office/officeart/2005/8/layout/hierarchy3"/>
    <dgm:cxn modelId="{591FC3D9-F1D4-4DFF-9719-F0CA33BD8347}" type="presParOf" srcId="{A3F24835-6A61-4253-AB1D-203BFBBCE72D}" destId="{6EB630FA-BF1E-4BF9-AAAF-6A6580C9FE7F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A02AD00-9682-4FE7-8803-4337FAFB4843}" type="doc">
      <dgm:prSet loTypeId="urn:microsoft.com/office/officeart/2005/8/layout/hierarchy3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4C74A82-B3F6-4AAC-9DED-BEFBCD538F6D}">
      <dgm:prSet phldrT="[Текст]"/>
      <dgm:spPr/>
      <dgm:t>
        <a:bodyPr/>
        <a:lstStyle/>
        <a:p>
          <a:r>
            <a:rPr lang="ru-RU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Подпрограмма I «Обеспечение эффективности деятельности в сфере управления муниципальными финансами»</a:t>
          </a:r>
          <a:endParaRPr lang="ru-RU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E48FF44-3A0B-4B95-8191-60F6EAC9E470}" type="parTrans" cxnId="{D53C7D43-39BC-4D43-AA7A-7E3EF9790C2A}">
      <dgm:prSet/>
      <dgm:spPr/>
      <dgm:t>
        <a:bodyPr/>
        <a:lstStyle/>
        <a:p>
          <a:endParaRPr lang="ru-RU"/>
        </a:p>
      </dgm:t>
    </dgm:pt>
    <dgm:pt modelId="{547B4637-8B51-429C-8373-5986F37B8ABB}" type="sibTrans" cxnId="{D53C7D43-39BC-4D43-AA7A-7E3EF9790C2A}">
      <dgm:prSet/>
      <dgm:spPr/>
      <dgm:t>
        <a:bodyPr/>
        <a:lstStyle/>
        <a:p>
          <a:endParaRPr lang="ru-RU"/>
        </a:p>
      </dgm:t>
    </dgm:pt>
    <dgm:pt modelId="{C2457D74-611F-46F5-A1D7-20F6B5A65D13}">
      <dgm:prSet phldrT="[Текст]" custT="1"/>
      <dgm:spPr/>
      <dgm:t>
        <a:bodyPr/>
        <a:lstStyle/>
        <a:p>
          <a:pPr algn="ctr"/>
          <a:r>
            <a:rPr lang="ru-RU" sz="1400" b="1" u="sng" dirty="0">
              <a:solidFill>
                <a:srgbClr val="E16601"/>
              </a:solidFill>
            </a:rPr>
            <a:t>Целевой показатель:</a:t>
          </a:r>
        </a:p>
        <a:p>
          <a:pPr algn="ctr"/>
          <a:r>
            <a:rPr lang="ru-RU" sz="1400" b="0" u="none" dirty="0">
              <a:solidFill>
                <a:srgbClr val="E16601"/>
              </a:solidFill>
            </a:rPr>
            <a:t>Соблюдение порядка составления и предоставления бюджетной (бухгалтерской) отчетности</a:t>
          </a:r>
        </a:p>
      </dgm:t>
    </dgm:pt>
    <dgm:pt modelId="{21885994-604D-4E8E-BF5B-6C1EC58CFDD8}" type="parTrans" cxnId="{3BF580AE-461D-4D1B-B1C2-6D223DAAE891}">
      <dgm:prSet/>
      <dgm:spPr/>
      <dgm:t>
        <a:bodyPr/>
        <a:lstStyle/>
        <a:p>
          <a:endParaRPr lang="ru-RU"/>
        </a:p>
      </dgm:t>
    </dgm:pt>
    <dgm:pt modelId="{9BE83432-4FC4-47FF-89F1-E99A19F643CF}" type="sibTrans" cxnId="{3BF580AE-461D-4D1B-B1C2-6D223DAAE891}">
      <dgm:prSet/>
      <dgm:spPr/>
      <dgm:t>
        <a:bodyPr/>
        <a:lstStyle/>
        <a:p>
          <a:endParaRPr lang="ru-RU"/>
        </a:p>
      </dgm:t>
    </dgm:pt>
    <dgm:pt modelId="{6C4A07D5-6F8F-4381-9D50-3640D24D8B7F}" type="pres">
      <dgm:prSet presAssocID="{BA02AD00-9682-4FE7-8803-4337FAFB4843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2B09798B-88E3-4468-95C6-D0B0E92DCC03}" type="pres">
      <dgm:prSet presAssocID="{B4C74A82-B3F6-4AAC-9DED-BEFBCD538F6D}" presName="root" presStyleCnt="0"/>
      <dgm:spPr/>
    </dgm:pt>
    <dgm:pt modelId="{8A83A3B5-C338-4728-8BDB-E456503860BB}" type="pres">
      <dgm:prSet presAssocID="{B4C74A82-B3F6-4AAC-9DED-BEFBCD538F6D}" presName="rootComposite" presStyleCnt="0"/>
      <dgm:spPr/>
    </dgm:pt>
    <dgm:pt modelId="{97BF3785-E205-48DC-97E9-9F50C8394618}" type="pres">
      <dgm:prSet presAssocID="{B4C74A82-B3F6-4AAC-9DED-BEFBCD538F6D}" presName="rootText" presStyleLbl="node1" presStyleIdx="0" presStyleCnt="1"/>
      <dgm:spPr/>
    </dgm:pt>
    <dgm:pt modelId="{14C4F992-61E4-4FE3-9502-A4015030C798}" type="pres">
      <dgm:prSet presAssocID="{B4C74A82-B3F6-4AAC-9DED-BEFBCD538F6D}" presName="rootConnector" presStyleLbl="node1" presStyleIdx="0" presStyleCnt="1"/>
      <dgm:spPr/>
    </dgm:pt>
    <dgm:pt modelId="{A3F24835-6A61-4253-AB1D-203BFBBCE72D}" type="pres">
      <dgm:prSet presAssocID="{B4C74A82-B3F6-4AAC-9DED-BEFBCD538F6D}" presName="childShape" presStyleCnt="0"/>
      <dgm:spPr/>
    </dgm:pt>
    <dgm:pt modelId="{C251656B-826E-4089-8FB6-E8EC6380C15C}" type="pres">
      <dgm:prSet presAssocID="{21885994-604D-4E8E-BF5B-6C1EC58CFDD8}" presName="Name13" presStyleLbl="parChTrans1D2" presStyleIdx="0" presStyleCnt="1"/>
      <dgm:spPr/>
    </dgm:pt>
    <dgm:pt modelId="{6EB630FA-BF1E-4BF9-AAAF-6A6580C9FE7F}" type="pres">
      <dgm:prSet presAssocID="{C2457D74-611F-46F5-A1D7-20F6B5A65D13}" presName="childText" presStyleLbl="bgAcc1" presStyleIdx="0" presStyleCnt="1" custScaleX="110376" custScaleY="106532">
        <dgm:presLayoutVars>
          <dgm:bulletEnabled val="1"/>
        </dgm:presLayoutVars>
      </dgm:prSet>
      <dgm:spPr/>
    </dgm:pt>
  </dgm:ptLst>
  <dgm:cxnLst>
    <dgm:cxn modelId="{BDFDCE10-1C10-4B90-A75D-442C25848DF7}" type="presOf" srcId="{B4C74A82-B3F6-4AAC-9DED-BEFBCD538F6D}" destId="{14C4F992-61E4-4FE3-9502-A4015030C798}" srcOrd="1" destOrd="0" presId="urn:microsoft.com/office/officeart/2005/8/layout/hierarchy3"/>
    <dgm:cxn modelId="{238FD020-7D40-41EB-8B56-6E61F51B8BC5}" type="presOf" srcId="{21885994-604D-4E8E-BF5B-6C1EC58CFDD8}" destId="{C251656B-826E-4089-8FB6-E8EC6380C15C}" srcOrd="0" destOrd="0" presId="urn:microsoft.com/office/officeart/2005/8/layout/hierarchy3"/>
    <dgm:cxn modelId="{D53C7D43-39BC-4D43-AA7A-7E3EF9790C2A}" srcId="{BA02AD00-9682-4FE7-8803-4337FAFB4843}" destId="{B4C74A82-B3F6-4AAC-9DED-BEFBCD538F6D}" srcOrd="0" destOrd="0" parTransId="{5E48FF44-3A0B-4B95-8191-60F6EAC9E470}" sibTransId="{547B4637-8B51-429C-8373-5986F37B8ABB}"/>
    <dgm:cxn modelId="{32249194-5E3F-4F9A-8F0D-88CD4F30E865}" type="presOf" srcId="{C2457D74-611F-46F5-A1D7-20F6B5A65D13}" destId="{6EB630FA-BF1E-4BF9-AAAF-6A6580C9FE7F}" srcOrd="0" destOrd="0" presId="urn:microsoft.com/office/officeart/2005/8/layout/hierarchy3"/>
    <dgm:cxn modelId="{3BF580AE-461D-4D1B-B1C2-6D223DAAE891}" srcId="{B4C74A82-B3F6-4AAC-9DED-BEFBCD538F6D}" destId="{C2457D74-611F-46F5-A1D7-20F6B5A65D13}" srcOrd="0" destOrd="0" parTransId="{21885994-604D-4E8E-BF5B-6C1EC58CFDD8}" sibTransId="{9BE83432-4FC4-47FF-89F1-E99A19F643CF}"/>
    <dgm:cxn modelId="{7855AAB8-54BF-4677-8A29-9AF666E315DC}" type="presOf" srcId="{B4C74A82-B3F6-4AAC-9DED-BEFBCD538F6D}" destId="{97BF3785-E205-48DC-97E9-9F50C8394618}" srcOrd="0" destOrd="0" presId="urn:microsoft.com/office/officeart/2005/8/layout/hierarchy3"/>
    <dgm:cxn modelId="{654977E3-E440-4342-B845-2F95A03CBA8A}" type="presOf" srcId="{BA02AD00-9682-4FE7-8803-4337FAFB4843}" destId="{6C4A07D5-6F8F-4381-9D50-3640D24D8B7F}" srcOrd="0" destOrd="0" presId="urn:microsoft.com/office/officeart/2005/8/layout/hierarchy3"/>
    <dgm:cxn modelId="{AABF2045-ADC2-47F7-A3E7-973F04B8A928}" type="presParOf" srcId="{6C4A07D5-6F8F-4381-9D50-3640D24D8B7F}" destId="{2B09798B-88E3-4468-95C6-D0B0E92DCC03}" srcOrd="0" destOrd="0" presId="urn:microsoft.com/office/officeart/2005/8/layout/hierarchy3"/>
    <dgm:cxn modelId="{57867E36-F0A6-4C7B-97CF-7FB1A5311B6E}" type="presParOf" srcId="{2B09798B-88E3-4468-95C6-D0B0E92DCC03}" destId="{8A83A3B5-C338-4728-8BDB-E456503860BB}" srcOrd="0" destOrd="0" presId="urn:microsoft.com/office/officeart/2005/8/layout/hierarchy3"/>
    <dgm:cxn modelId="{0CC52AA0-F36E-4B3F-9D86-2776E334B3BE}" type="presParOf" srcId="{8A83A3B5-C338-4728-8BDB-E456503860BB}" destId="{97BF3785-E205-48DC-97E9-9F50C8394618}" srcOrd="0" destOrd="0" presId="urn:microsoft.com/office/officeart/2005/8/layout/hierarchy3"/>
    <dgm:cxn modelId="{B2025FC1-AEF2-42A5-919D-6D6C9326109F}" type="presParOf" srcId="{8A83A3B5-C338-4728-8BDB-E456503860BB}" destId="{14C4F992-61E4-4FE3-9502-A4015030C798}" srcOrd="1" destOrd="0" presId="urn:microsoft.com/office/officeart/2005/8/layout/hierarchy3"/>
    <dgm:cxn modelId="{8508E595-4CCD-4CE1-B955-F328A15C4880}" type="presParOf" srcId="{2B09798B-88E3-4468-95C6-D0B0E92DCC03}" destId="{A3F24835-6A61-4253-AB1D-203BFBBCE72D}" srcOrd="1" destOrd="0" presId="urn:microsoft.com/office/officeart/2005/8/layout/hierarchy3"/>
    <dgm:cxn modelId="{E0A6BC77-202E-4DEE-9490-72079A878E82}" type="presParOf" srcId="{A3F24835-6A61-4253-AB1D-203BFBBCE72D}" destId="{C251656B-826E-4089-8FB6-E8EC6380C15C}" srcOrd="0" destOrd="0" presId="urn:microsoft.com/office/officeart/2005/8/layout/hierarchy3"/>
    <dgm:cxn modelId="{591FC3D9-F1D4-4DFF-9719-F0CA33BD8347}" type="presParOf" srcId="{A3F24835-6A61-4253-AB1D-203BFBBCE72D}" destId="{6EB630FA-BF1E-4BF9-AAAF-6A6580C9FE7F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A02AD00-9682-4FE7-8803-4337FAFB4843}" type="doc">
      <dgm:prSet loTypeId="urn:microsoft.com/office/officeart/2005/8/layout/hierarchy3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4C74A82-B3F6-4AAC-9DED-BEFBCD538F6D}">
      <dgm:prSet phldrT="[Текст]" custT="1"/>
      <dgm:spPr/>
      <dgm:t>
        <a:bodyPr/>
        <a:lstStyle/>
        <a:p>
          <a:r>
            <a:rPr lang="ru-RU" sz="20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Подпрограмма </a:t>
          </a:r>
          <a:r>
            <a:rPr lang="en-US" sz="20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II</a:t>
          </a:r>
          <a:r>
            <a:rPr lang="ru-RU" sz="20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«Обеспечение сбалансированности бюджета Нефтеюганского района»</a:t>
          </a:r>
          <a:endParaRPr lang="ru-RU" sz="20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E48FF44-3A0B-4B95-8191-60F6EAC9E470}" type="parTrans" cxnId="{D53C7D43-39BC-4D43-AA7A-7E3EF9790C2A}">
      <dgm:prSet/>
      <dgm:spPr/>
      <dgm:t>
        <a:bodyPr/>
        <a:lstStyle/>
        <a:p>
          <a:endParaRPr lang="ru-RU"/>
        </a:p>
      </dgm:t>
    </dgm:pt>
    <dgm:pt modelId="{547B4637-8B51-429C-8373-5986F37B8ABB}" type="sibTrans" cxnId="{D53C7D43-39BC-4D43-AA7A-7E3EF9790C2A}">
      <dgm:prSet/>
      <dgm:spPr/>
      <dgm:t>
        <a:bodyPr/>
        <a:lstStyle/>
        <a:p>
          <a:endParaRPr lang="ru-RU"/>
        </a:p>
      </dgm:t>
    </dgm:pt>
    <dgm:pt modelId="{C2457D74-611F-46F5-A1D7-20F6B5A65D13}">
      <dgm:prSet phldrT="[Текст]"/>
      <dgm:spPr/>
      <dgm:t>
        <a:bodyPr/>
        <a:lstStyle/>
        <a:p>
          <a:pPr algn="ctr"/>
          <a:r>
            <a:rPr lang="ru-RU" b="1" u="sng" dirty="0">
              <a:solidFill>
                <a:srgbClr val="E16601"/>
              </a:solidFill>
            </a:rPr>
            <a:t>Целевой показатель:</a:t>
          </a:r>
        </a:p>
        <a:p>
          <a:pPr algn="just"/>
          <a:r>
            <a:rPr lang="ru-RU" b="0" u="none" dirty="0">
              <a:solidFill>
                <a:srgbClr val="E16601"/>
              </a:solidFill>
            </a:rPr>
            <a:t>Доля городских и сельских поселений, уровень расчетной бюджетной обеспеченности которых после предоставления дотации на выравнивание бюджетной обеспеченности из бюджета муниципального района составляет более 90% от установленного критерия выравнивания поселений</a:t>
          </a:r>
        </a:p>
      </dgm:t>
    </dgm:pt>
    <dgm:pt modelId="{21885994-604D-4E8E-BF5B-6C1EC58CFDD8}" type="parTrans" cxnId="{3BF580AE-461D-4D1B-B1C2-6D223DAAE891}">
      <dgm:prSet/>
      <dgm:spPr/>
      <dgm:t>
        <a:bodyPr/>
        <a:lstStyle/>
        <a:p>
          <a:endParaRPr lang="ru-RU"/>
        </a:p>
      </dgm:t>
    </dgm:pt>
    <dgm:pt modelId="{9BE83432-4FC4-47FF-89F1-E99A19F643CF}" type="sibTrans" cxnId="{3BF580AE-461D-4D1B-B1C2-6D223DAAE891}">
      <dgm:prSet/>
      <dgm:spPr/>
      <dgm:t>
        <a:bodyPr/>
        <a:lstStyle/>
        <a:p>
          <a:endParaRPr lang="ru-RU"/>
        </a:p>
      </dgm:t>
    </dgm:pt>
    <dgm:pt modelId="{6C4A07D5-6F8F-4381-9D50-3640D24D8B7F}" type="pres">
      <dgm:prSet presAssocID="{BA02AD00-9682-4FE7-8803-4337FAFB4843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2B09798B-88E3-4468-95C6-D0B0E92DCC03}" type="pres">
      <dgm:prSet presAssocID="{B4C74A82-B3F6-4AAC-9DED-BEFBCD538F6D}" presName="root" presStyleCnt="0"/>
      <dgm:spPr/>
    </dgm:pt>
    <dgm:pt modelId="{8A83A3B5-C338-4728-8BDB-E456503860BB}" type="pres">
      <dgm:prSet presAssocID="{B4C74A82-B3F6-4AAC-9DED-BEFBCD538F6D}" presName="rootComposite" presStyleCnt="0"/>
      <dgm:spPr/>
    </dgm:pt>
    <dgm:pt modelId="{97BF3785-E205-48DC-97E9-9F50C8394618}" type="pres">
      <dgm:prSet presAssocID="{B4C74A82-B3F6-4AAC-9DED-BEFBCD538F6D}" presName="rootText" presStyleLbl="node1" presStyleIdx="0" presStyleCnt="1" custScaleX="111715" custScaleY="130803" custLinFactNeighborX="-2447" custLinFactNeighborY="313"/>
      <dgm:spPr/>
    </dgm:pt>
    <dgm:pt modelId="{14C4F992-61E4-4FE3-9502-A4015030C798}" type="pres">
      <dgm:prSet presAssocID="{B4C74A82-B3F6-4AAC-9DED-BEFBCD538F6D}" presName="rootConnector" presStyleLbl="node1" presStyleIdx="0" presStyleCnt="1"/>
      <dgm:spPr/>
    </dgm:pt>
    <dgm:pt modelId="{A3F24835-6A61-4253-AB1D-203BFBBCE72D}" type="pres">
      <dgm:prSet presAssocID="{B4C74A82-B3F6-4AAC-9DED-BEFBCD538F6D}" presName="childShape" presStyleCnt="0"/>
      <dgm:spPr/>
    </dgm:pt>
    <dgm:pt modelId="{C251656B-826E-4089-8FB6-E8EC6380C15C}" type="pres">
      <dgm:prSet presAssocID="{21885994-604D-4E8E-BF5B-6C1EC58CFDD8}" presName="Name13" presStyleLbl="parChTrans1D2" presStyleIdx="0" presStyleCnt="1"/>
      <dgm:spPr/>
    </dgm:pt>
    <dgm:pt modelId="{6EB630FA-BF1E-4BF9-AAAF-6A6580C9FE7F}" type="pres">
      <dgm:prSet presAssocID="{C2457D74-611F-46F5-A1D7-20F6B5A65D13}" presName="childText" presStyleLbl="bgAcc1" presStyleIdx="0" presStyleCnt="1" custScaleX="110376" custScaleY="144197" custLinFactNeighborX="-569" custLinFactNeighborY="-7856">
        <dgm:presLayoutVars>
          <dgm:bulletEnabled val="1"/>
        </dgm:presLayoutVars>
      </dgm:prSet>
      <dgm:spPr/>
    </dgm:pt>
  </dgm:ptLst>
  <dgm:cxnLst>
    <dgm:cxn modelId="{D53C7D43-39BC-4D43-AA7A-7E3EF9790C2A}" srcId="{BA02AD00-9682-4FE7-8803-4337FAFB4843}" destId="{B4C74A82-B3F6-4AAC-9DED-BEFBCD538F6D}" srcOrd="0" destOrd="0" parTransId="{5E48FF44-3A0B-4B95-8191-60F6EAC9E470}" sibTransId="{547B4637-8B51-429C-8373-5986F37B8ABB}"/>
    <dgm:cxn modelId="{B637886E-1B9F-47A7-BD5F-F1E2EC4BF752}" type="presOf" srcId="{C2457D74-611F-46F5-A1D7-20F6B5A65D13}" destId="{6EB630FA-BF1E-4BF9-AAAF-6A6580C9FE7F}" srcOrd="0" destOrd="0" presId="urn:microsoft.com/office/officeart/2005/8/layout/hierarchy3"/>
    <dgm:cxn modelId="{43885179-37AB-4C9A-87B4-9F3F937EC272}" type="presOf" srcId="{B4C74A82-B3F6-4AAC-9DED-BEFBCD538F6D}" destId="{14C4F992-61E4-4FE3-9502-A4015030C798}" srcOrd="1" destOrd="0" presId="urn:microsoft.com/office/officeart/2005/8/layout/hierarchy3"/>
    <dgm:cxn modelId="{D87D9F80-7D10-40F6-805D-CA060A49DC12}" type="presOf" srcId="{B4C74A82-B3F6-4AAC-9DED-BEFBCD538F6D}" destId="{97BF3785-E205-48DC-97E9-9F50C8394618}" srcOrd="0" destOrd="0" presId="urn:microsoft.com/office/officeart/2005/8/layout/hierarchy3"/>
    <dgm:cxn modelId="{EBA5D886-6CEC-409E-9744-8B96753BE4DD}" type="presOf" srcId="{BA02AD00-9682-4FE7-8803-4337FAFB4843}" destId="{6C4A07D5-6F8F-4381-9D50-3640D24D8B7F}" srcOrd="0" destOrd="0" presId="urn:microsoft.com/office/officeart/2005/8/layout/hierarchy3"/>
    <dgm:cxn modelId="{3BF580AE-461D-4D1B-B1C2-6D223DAAE891}" srcId="{B4C74A82-B3F6-4AAC-9DED-BEFBCD538F6D}" destId="{C2457D74-611F-46F5-A1D7-20F6B5A65D13}" srcOrd="0" destOrd="0" parTransId="{21885994-604D-4E8E-BF5B-6C1EC58CFDD8}" sibTransId="{9BE83432-4FC4-47FF-89F1-E99A19F643CF}"/>
    <dgm:cxn modelId="{27BF6FE5-449A-4555-988A-56E489A1E15F}" type="presOf" srcId="{21885994-604D-4E8E-BF5B-6C1EC58CFDD8}" destId="{C251656B-826E-4089-8FB6-E8EC6380C15C}" srcOrd="0" destOrd="0" presId="urn:microsoft.com/office/officeart/2005/8/layout/hierarchy3"/>
    <dgm:cxn modelId="{79575E18-5426-4686-89B3-FDC50E8A9D15}" type="presParOf" srcId="{6C4A07D5-6F8F-4381-9D50-3640D24D8B7F}" destId="{2B09798B-88E3-4468-95C6-D0B0E92DCC03}" srcOrd="0" destOrd="0" presId="urn:microsoft.com/office/officeart/2005/8/layout/hierarchy3"/>
    <dgm:cxn modelId="{DF76C35B-01E1-4E88-B27D-49BE3EE57CBB}" type="presParOf" srcId="{2B09798B-88E3-4468-95C6-D0B0E92DCC03}" destId="{8A83A3B5-C338-4728-8BDB-E456503860BB}" srcOrd="0" destOrd="0" presId="urn:microsoft.com/office/officeart/2005/8/layout/hierarchy3"/>
    <dgm:cxn modelId="{4F3CC0AF-FBA5-48D6-BA7C-80820240AFBA}" type="presParOf" srcId="{8A83A3B5-C338-4728-8BDB-E456503860BB}" destId="{97BF3785-E205-48DC-97E9-9F50C8394618}" srcOrd="0" destOrd="0" presId="urn:microsoft.com/office/officeart/2005/8/layout/hierarchy3"/>
    <dgm:cxn modelId="{760D12FB-AE4C-4AD5-AA2C-B9CE4322334F}" type="presParOf" srcId="{8A83A3B5-C338-4728-8BDB-E456503860BB}" destId="{14C4F992-61E4-4FE3-9502-A4015030C798}" srcOrd="1" destOrd="0" presId="urn:microsoft.com/office/officeart/2005/8/layout/hierarchy3"/>
    <dgm:cxn modelId="{86B64DEE-13C8-4A1E-9BA3-A08D3A9B1903}" type="presParOf" srcId="{2B09798B-88E3-4468-95C6-D0B0E92DCC03}" destId="{A3F24835-6A61-4253-AB1D-203BFBBCE72D}" srcOrd="1" destOrd="0" presId="urn:microsoft.com/office/officeart/2005/8/layout/hierarchy3"/>
    <dgm:cxn modelId="{3D3FF70D-0359-4990-9505-2D6B86695DC3}" type="presParOf" srcId="{A3F24835-6A61-4253-AB1D-203BFBBCE72D}" destId="{C251656B-826E-4089-8FB6-E8EC6380C15C}" srcOrd="0" destOrd="0" presId="urn:microsoft.com/office/officeart/2005/8/layout/hierarchy3"/>
    <dgm:cxn modelId="{A3A66715-E34D-42A9-B786-95C5EF225E08}" type="presParOf" srcId="{A3F24835-6A61-4253-AB1D-203BFBBCE72D}" destId="{6EB630FA-BF1E-4BF9-AAAF-6A6580C9FE7F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A02AD00-9682-4FE7-8803-4337FAFB4843}" type="doc">
      <dgm:prSet loTypeId="urn:microsoft.com/office/officeart/2005/8/layout/hierarchy3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4C74A82-B3F6-4AAC-9DED-BEFBCD538F6D}">
      <dgm:prSet phldrT="[Текст]" custT="1"/>
      <dgm:spPr/>
      <dgm:t>
        <a:bodyPr/>
        <a:lstStyle/>
        <a:p>
          <a:r>
            <a:rPr lang="ru-RU" sz="20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Подпрограмма </a:t>
          </a:r>
          <a:r>
            <a:rPr lang="en-US" sz="20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II</a:t>
          </a:r>
          <a:r>
            <a:rPr lang="ru-RU" sz="20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«Обеспечение сбалансированности бюджета Нефтеюганского района»</a:t>
          </a:r>
          <a:endParaRPr lang="ru-RU" sz="20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E48FF44-3A0B-4B95-8191-60F6EAC9E470}" type="parTrans" cxnId="{D53C7D43-39BC-4D43-AA7A-7E3EF9790C2A}">
      <dgm:prSet/>
      <dgm:spPr/>
      <dgm:t>
        <a:bodyPr/>
        <a:lstStyle/>
        <a:p>
          <a:endParaRPr lang="ru-RU"/>
        </a:p>
      </dgm:t>
    </dgm:pt>
    <dgm:pt modelId="{547B4637-8B51-429C-8373-5986F37B8ABB}" type="sibTrans" cxnId="{D53C7D43-39BC-4D43-AA7A-7E3EF9790C2A}">
      <dgm:prSet/>
      <dgm:spPr/>
      <dgm:t>
        <a:bodyPr/>
        <a:lstStyle/>
        <a:p>
          <a:endParaRPr lang="ru-RU"/>
        </a:p>
      </dgm:t>
    </dgm:pt>
    <dgm:pt modelId="{C2457D74-611F-46F5-A1D7-20F6B5A65D13}">
      <dgm:prSet phldrT="[Текст]"/>
      <dgm:spPr/>
      <dgm:t>
        <a:bodyPr/>
        <a:lstStyle/>
        <a:p>
          <a:pPr algn="ctr"/>
          <a:r>
            <a:rPr lang="ru-RU" b="1" u="sng" dirty="0">
              <a:solidFill>
                <a:srgbClr val="E16601"/>
              </a:solidFill>
            </a:rPr>
            <a:t>Целевой показатель:</a:t>
          </a:r>
        </a:p>
        <a:p>
          <a:pPr algn="ctr"/>
          <a:r>
            <a:rPr lang="ru-RU" b="0" u="none" dirty="0">
              <a:solidFill>
                <a:srgbClr val="E16601"/>
              </a:solidFill>
            </a:rPr>
            <a:t>Средняя итоговая оценка качества организации и осуществления бюджетного процесса в поселениях, входящих в состав </a:t>
          </a:r>
          <a:r>
            <a:rPr lang="ru-RU" b="0" u="none" dirty="0" err="1">
              <a:solidFill>
                <a:srgbClr val="E16601"/>
              </a:solidFill>
            </a:rPr>
            <a:t>Нефтеюганского</a:t>
          </a:r>
          <a:r>
            <a:rPr lang="ru-RU" b="0" u="none" dirty="0">
              <a:solidFill>
                <a:srgbClr val="E16601"/>
              </a:solidFill>
            </a:rPr>
            <a:t> района</a:t>
          </a:r>
        </a:p>
      </dgm:t>
    </dgm:pt>
    <dgm:pt modelId="{21885994-604D-4E8E-BF5B-6C1EC58CFDD8}" type="parTrans" cxnId="{3BF580AE-461D-4D1B-B1C2-6D223DAAE891}">
      <dgm:prSet/>
      <dgm:spPr/>
      <dgm:t>
        <a:bodyPr/>
        <a:lstStyle/>
        <a:p>
          <a:endParaRPr lang="ru-RU"/>
        </a:p>
      </dgm:t>
    </dgm:pt>
    <dgm:pt modelId="{9BE83432-4FC4-47FF-89F1-E99A19F643CF}" type="sibTrans" cxnId="{3BF580AE-461D-4D1B-B1C2-6D223DAAE891}">
      <dgm:prSet/>
      <dgm:spPr/>
      <dgm:t>
        <a:bodyPr/>
        <a:lstStyle/>
        <a:p>
          <a:endParaRPr lang="ru-RU"/>
        </a:p>
      </dgm:t>
    </dgm:pt>
    <dgm:pt modelId="{6C4A07D5-6F8F-4381-9D50-3640D24D8B7F}" type="pres">
      <dgm:prSet presAssocID="{BA02AD00-9682-4FE7-8803-4337FAFB4843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2B09798B-88E3-4468-95C6-D0B0E92DCC03}" type="pres">
      <dgm:prSet presAssocID="{B4C74A82-B3F6-4AAC-9DED-BEFBCD538F6D}" presName="root" presStyleCnt="0"/>
      <dgm:spPr/>
    </dgm:pt>
    <dgm:pt modelId="{8A83A3B5-C338-4728-8BDB-E456503860BB}" type="pres">
      <dgm:prSet presAssocID="{B4C74A82-B3F6-4AAC-9DED-BEFBCD538F6D}" presName="rootComposite" presStyleCnt="0"/>
      <dgm:spPr/>
    </dgm:pt>
    <dgm:pt modelId="{97BF3785-E205-48DC-97E9-9F50C8394618}" type="pres">
      <dgm:prSet presAssocID="{B4C74A82-B3F6-4AAC-9DED-BEFBCD538F6D}" presName="rootText" presStyleLbl="node1" presStyleIdx="0" presStyleCnt="1" custScaleY="128827"/>
      <dgm:spPr/>
    </dgm:pt>
    <dgm:pt modelId="{14C4F992-61E4-4FE3-9502-A4015030C798}" type="pres">
      <dgm:prSet presAssocID="{B4C74A82-B3F6-4AAC-9DED-BEFBCD538F6D}" presName="rootConnector" presStyleLbl="node1" presStyleIdx="0" presStyleCnt="1"/>
      <dgm:spPr/>
    </dgm:pt>
    <dgm:pt modelId="{A3F24835-6A61-4253-AB1D-203BFBBCE72D}" type="pres">
      <dgm:prSet presAssocID="{B4C74A82-B3F6-4AAC-9DED-BEFBCD538F6D}" presName="childShape" presStyleCnt="0"/>
      <dgm:spPr/>
    </dgm:pt>
    <dgm:pt modelId="{C251656B-826E-4089-8FB6-E8EC6380C15C}" type="pres">
      <dgm:prSet presAssocID="{21885994-604D-4E8E-BF5B-6C1EC58CFDD8}" presName="Name13" presStyleLbl="parChTrans1D2" presStyleIdx="0" presStyleCnt="1"/>
      <dgm:spPr/>
    </dgm:pt>
    <dgm:pt modelId="{6EB630FA-BF1E-4BF9-AAAF-6A6580C9FE7F}" type="pres">
      <dgm:prSet presAssocID="{C2457D74-611F-46F5-A1D7-20F6B5A65D13}" presName="childText" presStyleLbl="bgAcc1" presStyleIdx="0" presStyleCnt="1" custScaleX="110376">
        <dgm:presLayoutVars>
          <dgm:bulletEnabled val="1"/>
        </dgm:presLayoutVars>
      </dgm:prSet>
      <dgm:spPr/>
    </dgm:pt>
  </dgm:ptLst>
  <dgm:cxnLst>
    <dgm:cxn modelId="{D53C7D43-39BC-4D43-AA7A-7E3EF9790C2A}" srcId="{BA02AD00-9682-4FE7-8803-4337FAFB4843}" destId="{B4C74A82-B3F6-4AAC-9DED-BEFBCD538F6D}" srcOrd="0" destOrd="0" parTransId="{5E48FF44-3A0B-4B95-8191-60F6EAC9E470}" sibTransId="{547B4637-8B51-429C-8373-5986F37B8ABB}"/>
    <dgm:cxn modelId="{DB390682-6AFC-43DE-BE1A-C03462B13BDF}" type="presOf" srcId="{C2457D74-611F-46F5-A1D7-20F6B5A65D13}" destId="{6EB630FA-BF1E-4BF9-AAAF-6A6580C9FE7F}" srcOrd="0" destOrd="0" presId="urn:microsoft.com/office/officeart/2005/8/layout/hierarchy3"/>
    <dgm:cxn modelId="{A77E5590-B990-455F-ACED-9AEF49B6ADB7}" type="presOf" srcId="{21885994-604D-4E8E-BF5B-6C1EC58CFDD8}" destId="{C251656B-826E-4089-8FB6-E8EC6380C15C}" srcOrd="0" destOrd="0" presId="urn:microsoft.com/office/officeart/2005/8/layout/hierarchy3"/>
    <dgm:cxn modelId="{3BF580AE-461D-4D1B-B1C2-6D223DAAE891}" srcId="{B4C74A82-B3F6-4AAC-9DED-BEFBCD538F6D}" destId="{C2457D74-611F-46F5-A1D7-20F6B5A65D13}" srcOrd="0" destOrd="0" parTransId="{21885994-604D-4E8E-BF5B-6C1EC58CFDD8}" sibTransId="{9BE83432-4FC4-47FF-89F1-E99A19F643CF}"/>
    <dgm:cxn modelId="{B29B51BB-61FD-4EA9-9EA6-D31760FC0992}" type="presOf" srcId="{B4C74A82-B3F6-4AAC-9DED-BEFBCD538F6D}" destId="{14C4F992-61E4-4FE3-9502-A4015030C798}" srcOrd="1" destOrd="0" presId="urn:microsoft.com/office/officeart/2005/8/layout/hierarchy3"/>
    <dgm:cxn modelId="{FE6B03DD-9073-4828-830C-5E4805E5177A}" type="presOf" srcId="{B4C74A82-B3F6-4AAC-9DED-BEFBCD538F6D}" destId="{97BF3785-E205-48DC-97E9-9F50C8394618}" srcOrd="0" destOrd="0" presId="urn:microsoft.com/office/officeart/2005/8/layout/hierarchy3"/>
    <dgm:cxn modelId="{33F7A7DF-AEF3-4DD1-9F21-C83BF813F319}" type="presOf" srcId="{BA02AD00-9682-4FE7-8803-4337FAFB4843}" destId="{6C4A07D5-6F8F-4381-9D50-3640D24D8B7F}" srcOrd="0" destOrd="0" presId="urn:microsoft.com/office/officeart/2005/8/layout/hierarchy3"/>
    <dgm:cxn modelId="{EEE8407E-606A-487A-8A98-9C4BDB873A6D}" type="presParOf" srcId="{6C4A07D5-6F8F-4381-9D50-3640D24D8B7F}" destId="{2B09798B-88E3-4468-95C6-D0B0E92DCC03}" srcOrd="0" destOrd="0" presId="urn:microsoft.com/office/officeart/2005/8/layout/hierarchy3"/>
    <dgm:cxn modelId="{0F604E16-BD54-48C2-9FF7-EFDE36DF9366}" type="presParOf" srcId="{2B09798B-88E3-4468-95C6-D0B0E92DCC03}" destId="{8A83A3B5-C338-4728-8BDB-E456503860BB}" srcOrd="0" destOrd="0" presId="urn:microsoft.com/office/officeart/2005/8/layout/hierarchy3"/>
    <dgm:cxn modelId="{6EC7AA3E-E19E-4C6B-94DC-C96C12D2CBE4}" type="presParOf" srcId="{8A83A3B5-C338-4728-8BDB-E456503860BB}" destId="{97BF3785-E205-48DC-97E9-9F50C8394618}" srcOrd="0" destOrd="0" presId="urn:microsoft.com/office/officeart/2005/8/layout/hierarchy3"/>
    <dgm:cxn modelId="{D9BF3CFA-E05B-4B8D-A4FC-A9C2303C99B8}" type="presParOf" srcId="{8A83A3B5-C338-4728-8BDB-E456503860BB}" destId="{14C4F992-61E4-4FE3-9502-A4015030C798}" srcOrd="1" destOrd="0" presId="urn:microsoft.com/office/officeart/2005/8/layout/hierarchy3"/>
    <dgm:cxn modelId="{EE64C023-0830-472C-9D60-0EECBDDABFC9}" type="presParOf" srcId="{2B09798B-88E3-4468-95C6-D0B0E92DCC03}" destId="{A3F24835-6A61-4253-AB1D-203BFBBCE72D}" srcOrd="1" destOrd="0" presId="urn:microsoft.com/office/officeart/2005/8/layout/hierarchy3"/>
    <dgm:cxn modelId="{85202426-9220-480F-BEB0-7EB748694275}" type="presParOf" srcId="{A3F24835-6A61-4253-AB1D-203BFBBCE72D}" destId="{C251656B-826E-4089-8FB6-E8EC6380C15C}" srcOrd="0" destOrd="0" presId="urn:microsoft.com/office/officeart/2005/8/layout/hierarchy3"/>
    <dgm:cxn modelId="{891FC70B-0E6F-4D1C-A36B-D9D1C1D0FF0C}" type="presParOf" srcId="{A3F24835-6A61-4253-AB1D-203BFBBCE72D}" destId="{6EB630FA-BF1E-4BF9-AAAF-6A6580C9FE7F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7BD84D7-B52D-4A27-9E5B-28135E6C04F7}">
      <dsp:nvSpPr>
        <dsp:cNvPr id="0" name=""/>
        <dsp:cNvSpPr/>
      </dsp:nvSpPr>
      <dsp:spPr>
        <a:xfrm>
          <a:off x="596082" y="0"/>
          <a:ext cx="1482788" cy="1296144"/>
        </a:xfrm>
        <a:prstGeom prst="rightArrow">
          <a:avLst>
            <a:gd name="adj1" fmla="val 70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7480" tIns="39370" rIns="78740" bIns="39370" numCol="1" spcCol="1270" anchor="ctr" anchorCtr="0">
          <a:noAutofit/>
        </a:bodyPr>
        <a:lstStyle/>
        <a:p>
          <a:pPr marL="0" lvl="0" indent="0" algn="ctr" defTabSz="2755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62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</a:p>
      </dsp:txBody>
      <dsp:txXfrm>
        <a:off x="966779" y="194422"/>
        <a:ext cx="722859" cy="907300"/>
      </dsp:txXfrm>
    </dsp:sp>
    <dsp:sp modelId="{D87CEC83-CE32-41CD-8516-E9B13621AD11}">
      <dsp:nvSpPr>
        <dsp:cNvPr id="0" name=""/>
        <dsp:cNvSpPr/>
      </dsp:nvSpPr>
      <dsp:spPr>
        <a:xfrm>
          <a:off x="225385" y="277374"/>
          <a:ext cx="741394" cy="74139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5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Цель</a:t>
          </a:r>
        </a:p>
      </dsp:txBody>
      <dsp:txXfrm>
        <a:off x="333960" y="385949"/>
        <a:ext cx="524244" cy="52424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9C63382-52AE-432F-AB7A-9D6E283BC34D}">
      <dsp:nvSpPr>
        <dsp:cNvPr id="0" name=""/>
        <dsp:cNvSpPr/>
      </dsp:nvSpPr>
      <dsp:spPr>
        <a:xfrm rot="5400000">
          <a:off x="-267080" y="268921"/>
          <a:ext cx="1780538" cy="1246377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Задача 1</a:t>
          </a:r>
        </a:p>
      </dsp:txBody>
      <dsp:txXfrm rot="-5400000">
        <a:off x="1" y="625030"/>
        <a:ext cx="1246377" cy="534161"/>
      </dsp:txXfrm>
    </dsp:sp>
    <dsp:sp modelId="{417DBFEA-CF59-4BA0-88DD-FC061943E9AD}">
      <dsp:nvSpPr>
        <dsp:cNvPr id="0" name=""/>
        <dsp:cNvSpPr/>
      </dsp:nvSpPr>
      <dsp:spPr>
        <a:xfrm rot="5400000">
          <a:off x="4119437" y="-2871219"/>
          <a:ext cx="1157350" cy="690347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3970" rIns="13970" bIns="13970" numCol="1" spcCol="1270" anchor="ctr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2200" kern="1200" dirty="0"/>
            <a:t>Обеспечение условий для устойчивого исполнения расходных обязательств Нефтеюганского района</a:t>
          </a:r>
        </a:p>
      </dsp:txBody>
      <dsp:txXfrm rot="-5400000">
        <a:off x="1246378" y="58337"/>
        <a:ext cx="6846973" cy="1044356"/>
      </dsp:txXfrm>
    </dsp:sp>
    <dsp:sp modelId="{9CC37EFE-E156-4F78-9251-505F1BFB1F01}">
      <dsp:nvSpPr>
        <dsp:cNvPr id="0" name=""/>
        <dsp:cNvSpPr/>
      </dsp:nvSpPr>
      <dsp:spPr>
        <a:xfrm rot="5400000">
          <a:off x="-267080" y="1758079"/>
          <a:ext cx="1780538" cy="1246377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Задача 2</a:t>
          </a:r>
        </a:p>
      </dsp:txBody>
      <dsp:txXfrm rot="-5400000">
        <a:off x="1" y="2114188"/>
        <a:ext cx="1246377" cy="534161"/>
      </dsp:txXfrm>
    </dsp:sp>
    <dsp:sp modelId="{0C57E42B-A082-490B-80AD-AC370FB4A099}">
      <dsp:nvSpPr>
        <dsp:cNvPr id="0" name=""/>
        <dsp:cNvSpPr/>
      </dsp:nvSpPr>
      <dsp:spPr>
        <a:xfrm rot="5400000">
          <a:off x="4119437" y="-1382061"/>
          <a:ext cx="1157350" cy="690347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3970" rIns="13970" bIns="13970" numCol="1" spcCol="1270" anchor="ctr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2200" kern="1200" dirty="0"/>
            <a:t>Совершенствование межбюджетных отношений в Нефтеюганском районе</a:t>
          </a:r>
        </a:p>
      </dsp:txBody>
      <dsp:txXfrm rot="-5400000">
        <a:off x="1246378" y="1547495"/>
        <a:ext cx="6846973" cy="104435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7BF3785-E205-48DC-97E9-9F50C8394618}">
      <dsp:nvSpPr>
        <dsp:cNvPr id="0" name=""/>
        <dsp:cNvSpPr/>
      </dsp:nvSpPr>
      <dsp:spPr>
        <a:xfrm>
          <a:off x="885" y="400269"/>
          <a:ext cx="3000821" cy="150041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1" u="sng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Подпрограмма I «Обеспечение эффективности деятельности в сфере управления муниципальными финансами»</a:t>
          </a:r>
          <a:endParaRPr lang="ru-RU" sz="14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4831" y="444215"/>
        <a:ext cx="2912929" cy="1412518"/>
      </dsp:txXfrm>
    </dsp:sp>
    <dsp:sp modelId="{C251656B-826E-4089-8FB6-E8EC6380C15C}">
      <dsp:nvSpPr>
        <dsp:cNvPr id="0" name=""/>
        <dsp:cNvSpPr/>
      </dsp:nvSpPr>
      <dsp:spPr>
        <a:xfrm>
          <a:off x="300967" y="1900680"/>
          <a:ext cx="300082" cy="112530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25308"/>
              </a:lnTo>
              <a:lnTo>
                <a:pt x="300082" y="1125308"/>
              </a:lnTo>
            </a:path>
          </a:pathLst>
        </a:custGeom>
        <a:noFill/>
        <a:ln w="264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EB630FA-BF1E-4BF9-AAAF-6A6580C9FE7F}">
      <dsp:nvSpPr>
        <dsp:cNvPr id="0" name=""/>
        <dsp:cNvSpPr/>
      </dsp:nvSpPr>
      <dsp:spPr>
        <a:xfrm>
          <a:off x="601049" y="2275783"/>
          <a:ext cx="2649749" cy="150041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1" u="sng" kern="1200" dirty="0">
              <a:solidFill>
                <a:srgbClr val="E16601"/>
              </a:solidFill>
            </a:rPr>
            <a:t>Целевой показатель: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0" u="none" kern="1200" dirty="0">
              <a:solidFill>
                <a:srgbClr val="E16601"/>
              </a:solidFill>
            </a:rPr>
            <a:t>Исполнение  обеспечения деятельности департамента финансов Нефтеюганского района </a:t>
          </a:r>
        </a:p>
      </dsp:txBody>
      <dsp:txXfrm>
        <a:off x="644995" y="2319729"/>
        <a:ext cx="2561857" cy="141251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7BF3785-E205-48DC-97E9-9F50C8394618}">
      <dsp:nvSpPr>
        <dsp:cNvPr id="0" name=""/>
        <dsp:cNvSpPr/>
      </dsp:nvSpPr>
      <dsp:spPr>
        <a:xfrm>
          <a:off x="180828" y="2093"/>
          <a:ext cx="3189252" cy="159462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u="sng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Подпрограмма I </a:t>
          </a:r>
          <a:r>
            <a:rPr lang="ru-RU" sz="1600" b="1" u="none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«Обеспечение эффективности деятельности в сфере управления муниципальными финансами»</a:t>
          </a:r>
          <a:endParaRPr lang="ru-RU" sz="1600" u="none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27533" y="48798"/>
        <a:ext cx="3095842" cy="1501216"/>
      </dsp:txXfrm>
    </dsp:sp>
    <dsp:sp modelId="{C251656B-826E-4089-8FB6-E8EC6380C15C}">
      <dsp:nvSpPr>
        <dsp:cNvPr id="0" name=""/>
        <dsp:cNvSpPr/>
      </dsp:nvSpPr>
      <dsp:spPr>
        <a:xfrm>
          <a:off x="499753" y="1596720"/>
          <a:ext cx="318925" cy="124829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48297"/>
              </a:lnTo>
              <a:lnTo>
                <a:pt x="318925" y="1248297"/>
              </a:lnTo>
            </a:path>
          </a:pathLst>
        </a:custGeom>
        <a:noFill/>
        <a:ln w="264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EB630FA-BF1E-4BF9-AAAF-6A6580C9FE7F}">
      <dsp:nvSpPr>
        <dsp:cNvPr id="0" name=""/>
        <dsp:cNvSpPr/>
      </dsp:nvSpPr>
      <dsp:spPr>
        <a:xfrm>
          <a:off x="818678" y="1995376"/>
          <a:ext cx="3455873" cy="169928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b="1" u="sng" kern="1200" dirty="0">
              <a:solidFill>
                <a:srgbClr val="E16601"/>
              </a:solidFill>
            </a:rPr>
            <a:t>Целевой показатель: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b="0" u="none" kern="1200" dirty="0">
              <a:solidFill>
                <a:srgbClr val="E16601"/>
              </a:solidFill>
            </a:rPr>
            <a:t>Доля налоговых и неналоговых доходов местного бюджета (за исключением поступлений налоговых доходов по дополнительным нормативам отчислений) в общем объёме собственных доходов бюджета муниципального образования (без учёта субвенций)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200" b="0" u="none" kern="1200" dirty="0">
            <a:solidFill>
              <a:srgbClr val="E16601"/>
            </a:solidFill>
          </a:endParaRPr>
        </a:p>
      </dsp:txBody>
      <dsp:txXfrm>
        <a:off x="868448" y="2045146"/>
        <a:ext cx="3356333" cy="1599741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7BF3785-E205-48DC-97E9-9F50C8394618}">
      <dsp:nvSpPr>
        <dsp:cNvPr id="0" name=""/>
        <dsp:cNvSpPr/>
      </dsp:nvSpPr>
      <dsp:spPr>
        <a:xfrm>
          <a:off x="885" y="351266"/>
          <a:ext cx="3000821" cy="150041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1" u="sng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Подпрограмма I «Обеспечение эффективности деятельности в сфере управления муниципальными финансами»</a:t>
          </a:r>
          <a:endParaRPr lang="ru-RU" sz="14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4831" y="395212"/>
        <a:ext cx="2912929" cy="1412518"/>
      </dsp:txXfrm>
    </dsp:sp>
    <dsp:sp modelId="{C251656B-826E-4089-8FB6-E8EC6380C15C}">
      <dsp:nvSpPr>
        <dsp:cNvPr id="0" name=""/>
        <dsp:cNvSpPr/>
      </dsp:nvSpPr>
      <dsp:spPr>
        <a:xfrm>
          <a:off x="300967" y="1851677"/>
          <a:ext cx="300082" cy="117431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74311"/>
              </a:lnTo>
              <a:lnTo>
                <a:pt x="300082" y="1174311"/>
              </a:lnTo>
            </a:path>
          </a:pathLst>
        </a:custGeom>
        <a:noFill/>
        <a:ln w="264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EB630FA-BF1E-4BF9-AAAF-6A6580C9FE7F}">
      <dsp:nvSpPr>
        <dsp:cNvPr id="0" name=""/>
        <dsp:cNvSpPr/>
      </dsp:nvSpPr>
      <dsp:spPr>
        <a:xfrm>
          <a:off x="601049" y="2226779"/>
          <a:ext cx="2649749" cy="159841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1" u="sng" kern="1200" dirty="0">
              <a:solidFill>
                <a:srgbClr val="E16601"/>
              </a:solidFill>
            </a:rPr>
            <a:t>Целевой показатель: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0" u="none" kern="1200" dirty="0">
              <a:solidFill>
                <a:srgbClr val="E16601"/>
              </a:solidFill>
            </a:rPr>
            <a:t>Средняя итоговая оценка качества финансового менеджмента главных распорядителей бюджетных средств </a:t>
          </a:r>
          <a:r>
            <a:rPr lang="ru-RU" sz="1400" b="0" u="none" kern="1200" dirty="0" err="1">
              <a:solidFill>
                <a:srgbClr val="E16601"/>
              </a:solidFill>
            </a:rPr>
            <a:t>Нефтеюганского</a:t>
          </a:r>
          <a:r>
            <a:rPr lang="ru-RU" sz="1400" b="0" u="none" kern="1200" dirty="0">
              <a:solidFill>
                <a:srgbClr val="E16601"/>
              </a:solidFill>
            </a:rPr>
            <a:t> района </a:t>
          </a:r>
        </a:p>
      </dsp:txBody>
      <dsp:txXfrm>
        <a:off x="647865" y="2273595"/>
        <a:ext cx="2556117" cy="1504785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7BF3785-E205-48DC-97E9-9F50C8394618}">
      <dsp:nvSpPr>
        <dsp:cNvPr id="0" name=""/>
        <dsp:cNvSpPr/>
      </dsp:nvSpPr>
      <dsp:spPr>
        <a:xfrm>
          <a:off x="885" y="351266"/>
          <a:ext cx="3000821" cy="150041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1" u="sng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Подпрограмма I «Обеспечение эффективности деятельности в сфере управления муниципальными финансами»</a:t>
          </a:r>
          <a:endParaRPr lang="ru-RU" sz="14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4831" y="395212"/>
        <a:ext cx="2912929" cy="1412518"/>
      </dsp:txXfrm>
    </dsp:sp>
    <dsp:sp modelId="{C251656B-826E-4089-8FB6-E8EC6380C15C}">
      <dsp:nvSpPr>
        <dsp:cNvPr id="0" name=""/>
        <dsp:cNvSpPr/>
      </dsp:nvSpPr>
      <dsp:spPr>
        <a:xfrm>
          <a:off x="300967" y="1851677"/>
          <a:ext cx="300082" cy="117431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74311"/>
              </a:lnTo>
              <a:lnTo>
                <a:pt x="300082" y="1174311"/>
              </a:lnTo>
            </a:path>
          </a:pathLst>
        </a:custGeom>
        <a:noFill/>
        <a:ln w="264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EB630FA-BF1E-4BF9-AAAF-6A6580C9FE7F}">
      <dsp:nvSpPr>
        <dsp:cNvPr id="0" name=""/>
        <dsp:cNvSpPr/>
      </dsp:nvSpPr>
      <dsp:spPr>
        <a:xfrm>
          <a:off x="601049" y="2226779"/>
          <a:ext cx="2649749" cy="159841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1" u="sng" kern="1200" dirty="0">
              <a:solidFill>
                <a:srgbClr val="E16601"/>
              </a:solidFill>
            </a:rPr>
            <a:t>Целевой показатель: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0" u="none" kern="1200" dirty="0">
              <a:solidFill>
                <a:srgbClr val="E16601"/>
              </a:solidFill>
            </a:rPr>
            <a:t>Соблюдение порядка составления и предоставления бюджетной (бухгалтерской) отчетности</a:t>
          </a:r>
        </a:p>
      </dsp:txBody>
      <dsp:txXfrm>
        <a:off x="647865" y="2273595"/>
        <a:ext cx="2556117" cy="1504785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7BF3785-E205-48DC-97E9-9F50C8394618}">
      <dsp:nvSpPr>
        <dsp:cNvPr id="0" name=""/>
        <dsp:cNvSpPr/>
      </dsp:nvSpPr>
      <dsp:spPr>
        <a:xfrm>
          <a:off x="55723" y="4776"/>
          <a:ext cx="3109866" cy="182061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u="sng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Подпрограмма </a:t>
          </a:r>
          <a:r>
            <a:rPr lang="en-US" sz="2000" b="1" u="sng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II</a:t>
          </a:r>
          <a:r>
            <a:rPr lang="ru-RU" sz="2000" b="1" u="sng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«Обеспечение сбалансированности бюджета Нефтеюганского района»</a:t>
          </a:r>
          <a:endParaRPr lang="ru-RU" sz="20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09047" y="58100"/>
        <a:ext cx="3003218" cy="1713966"/>
      </dsp:txXfrm>
    </dsp:sp>
    <dsp:sp modelId="{C251656B-826E-4089-8FB6-E8EC6380C15C}">
      <dsp:nvSpPr>
        <dsp:cNvPr id="0" name=""/>
        <dsp:cNvSpPr/>
      </dsp:nvSpPr>
      <dsp:spPr>
        <a:xfrm>
          <a:off x="366710" y="1825390"/>
          <a:ext cx="366433" cy="123778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37787"/>
              </a:lnTo>
              <a:lnTo>
                <a:pt x="366433" y="1237787"/>
              </a:lnTo>
            </a:path>
          </a:pathLst>
        </a:custGeom>
        <a:noFill/>
        <a:ln w="264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EB630FA-BF1E-4BF9-AAAF-6A6580C9FE7F}">
      <dsp:nvSpPr>
        <dsp:cNvPr id="0" name=""/>
        <dsp:cNvSpPr/>
      </dsp:nvSpPr>
      <dsp:spPr>
        <a:xfrm>
          <a:off x="733143" y="2059656"/>
          <a:ext cx="2458073" cy="200704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b="1" u="sng" kern="1200" dirty="0">
              <a:solidFill>
                <a:srgbClr val="E16601"/>
              </a:solidFill>
            </a:rPr>
            <a:t>Целевой показатель:</a:t>
          </a:r>
        </a:p>
        <a:p>
          <a:pPr marL="0" lvl="0" indent="0" algn="just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b="0" u="none" kern="1200" dirty="0">
              <a:solidFill>
                <a:srgbClr val="E16601"/>
              </a:solidFill>
            </a:rPr>
            <a:t>Доля городских и сельских поселений, уровень расчетной бюджетной обеспеченности которых после предоставления дотации на выравнивание бюджетной обеспеченности из бюджета муниципального района составляет более 90% от установленного критерия выравнивания поселений</a:t>
          </a:r>
        </a:p>
      </dsp:txBody>
      <dsp:txXfrm>
        <a:off x="791927" y="2118440"/>
        <a:ext cx="2340505" cy="1889473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7BF3785-E205-48DC-97E9-9F50C8394618}">
      <dsp:nvSpPr>
        <dsp:cNvPr id="0" name=""/>
        <dsp:cNvSpPr/>
      </dsp:nvSpPr>
      <dsp:spPr>
        <a:xfrm>
          <a:off x="885" y="184008"/>
          <a:ext cx="3000821" cy="193293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u="sng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Подпрограмма </a:t>
          </a:r>
          <a:r>
            <a:rPr lang="en-US" sz="2000" b="1" u="sng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II</a:t>
          </a:r>
          <a:r>
            <a:rPr lang="ru-RU" sz="2000" b="1" u="sng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«Обеспечение сбалансированности бюджета Нефтеюганского района»</a:t>
          </a:r>
          <a:endParaRPr lang="ru-RU" sz="20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57499" y="240622"/>
        <a:ext cx="2887593" cy="1819706"/>
      </dsp:txXfrm>
    </dsp:sp>
    <dsp:sp modelId="{C251656B-826E-4089-8FB6-E8EC6380C15C}">
      <dsp:nvSpPr>
        <dsp:cNvPr id="0" name=""/>
        <dsp:cNvSpPr/>
      </dsp:nvSpPr>
      <dsp:spPr>
        <a:xfrm>
          <a:off x="300967" y="2116942"/>
          <a:ext cx="300082" cy="112530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25308"/>
              </a:lnTo>
              <a:lnTo>
                <a:pt x="300082" y="1125308"/>
              </a:lnTo>
            </a:path>
          </a:pathLst>
        </a:custGeom>
        <a:noFill/>
        <a:ln w="264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EB630FA-BF1E-4BF9-AAAF-6A6580C9FE7F}">
      <dsp:nvSpPr>
        <dsp:cNvPr id="0" name=""/>
        <dsp:cNvSpPr/>
      </dsp:nvSpPr>
      <dsp:spPr>
        <a:xfrm>
          <a:off x="601049" y="2492045"/>
          <a:ext cx="2649749" cy="150041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1" u="sng" kern="1200" dirty="0">
              <a:solidFill>
                <a:srgbClr val="E16601"/>
              </a:solidFill>
            </a:rPr>
            <a:t>Целевой показатель: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0" u="none" kern="1200" dirty="0">
              <a:solidFill>
                <a:srgbClr val="E16601"/>
              </a:solidFill>
            </a:rPr>
            <a:t>Средняя итоговая оценка качества организации и осуществления бюджетного процесса в поселениях, входящих в состав </a:t>
          </a:r>
          <a:r>
            <a:rPr lang="ru-RU" sz="1400" b="0" u="none" kern="1200" dirty="0" err="1">
              <a:solidFill>
                <a:srgbClr val="E16601"/>
              </a:solidFill>
            </a:rPr>
            <a:t>Нефтеюганского</a:t>
          </a:r>
          <a:r>
            <a:rPr lang="ru-RU" sz="1400" b="0" u="none" kern="1200" dirty="0">
              <a:solidFill>
                <a:srgbClr val="E16601"/>
              </a:solidFill>
            </a:rPr>
            <a:t> района</a:t>
          </a:r>
        </a:p>
      </dsp:txBody>
      <dsp:txXfrm>
        <a:off x="644995" y="2535991"/>
        <a:ext cx="2561857" cy="141251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6">
  <dgm:title val=""/>
  <dgm:desc val=""/>
  <dgm:catLst>
    <dgm:cat type="process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L"/>
          <dgm:param type="nodeHorzAlign" val="l"/>
        </dgm:alg>
      </dgm:if>
      <dgm:else name="Name2">
        <dgm:alg type="lin">
          <dgm:param type="linDir" val="from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refFor="ch" refForName="compNode" fact="0.7"/>
      <dgm:constr type="ctrY" for="ch" forName="compNode" refType="h" fact="0.5"/>
      <dgm:constr type="w" for="ch" forName="aSpace" refType="w" fact="0.05"/>
      <dgm:constr type="primFontSz" for="des" forName="childTextHidden" op="equ" val="65"/>
      <dgm:constr type="primFontSz" for="des" forName="parentText" op="equ"/>
    </dgm:constrLst>
    <dgm:ruleLst/>
    <dgm:forEach name="aNodeForEach" axis="ch" ptType="node">
      <dgm:layoutNode name="compNode">
        <dgm:alg type="composite">
          <dgm:param type="ar" val="1.43"/>
        </dgm:alg>
        <dgm:shape xmlns:r="http://schemas.openxmlformats.org/officeDocument/2006/relationships" r:blip="">
          <dgm:adjLst/>
        </dgm:shape>
        <dgm:presOf/>
        <dgm:choose name="Name3">
          <dgm:if name="Name4" func="var" arg="dir" op="equ" val="norm">
            <dgm:constrLst>
              <dgm:constr type="w" for="ch" forName="childTextVisible" refType="w" fact="0.8"/>
              <dgm:constr type="h" for="ch" forName="childTextVisible" refType="h"/>
              <dgm:constr type="r" for="ch" forName="childTextVisible" refType="w"/>
              <dgm:constr type="w" for="ch" forName="childTextHidden" refType="w" fact="0.6"/>
              <dgm:constr type="h" for="ch" forName="childTextHidden" refType="h"/>
              <dgm:constr type="r" for="ch" forName="childTextHidden" refType="w"/>
              <dgm:constr type="l" for="ch" forName="parentText"/>
              <dgm:constr type="w" for="ch" forName="parentText" refType="w" fact="0.4"/>
              <dgm:constr type="h" for="ch" forName="parentText" refType="w" refFor="ch" refForName="parentText" op="equ"/>
              <dgm:constr type="ctrY" for="ch" forName="parentText" refType="h" fact="0.5"/>
            </dgm:constrLst>
          </dgm:if>
          <dgm:else name="Name5">
            <dgm:constrLst>
              <dgm:constr type="w" for="ch" forName="childTextVisible" refType="w" fact="0.8"/>
              <dgm:constr type="h" for="ch" forName="childTextVisible" refType="h"/>
              <dgm:constr type="l" for="ch" forName="childTextVisible"/>
              <dgm:constr type="w" for="ch" forName="childTextHidden" refType="w" fact="0.6"/>
              <dgm:constr type="h" for="ch" forName="childTextHidden" refType="h"/>
              <dgm:constr type="l" for="ch" forName="childTextHidden"/>
              <dgm:constr type="r" for="ch" forName="parentText" refType="w"/>
              <dgm:constr type="w" for="ch" forName="parentText" refType="w" fact="0.4"/>
              <dgm:constr type="h" for="ch" forName="parentText" refType="w" refFor="ch" refForName="parentText" op="equ"/>
              <dgm:constr type="ctrY" for="ch" forName="parentText" refType="h" fact="0.5"/>
            </dgm:constrLst>
          </dgm:else>
        </dgm:choose>
        <dgm:ruleLst/>
        <dgm:layoutNode name="noGeometry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childTextVisible" styleLbl="bgAccFollowNode1">
          <dgm:varLst>
            <dgm:bulletEnabled val="1"/>
          </dgm:varLst>
          <dgm:alg type="sp"/>
          <dgm:choose name="Name6">
            <dgm:if name="Name7" func="var" arg="dir" op="equ" val="norm">
              <dgm:shape xmlns:r="http://schemas.openxmlformats.org/officeDocument/2006/relationships" type="rightArrow" r:blip="">
                <dgm:adjLst>
                  <dgm:adj idx="1" val="0.7"/>
                  <dgm:adj idx="2" val="0.5"/>
                </dgm:adjLst>
              </dgm:shape>
            </dgm:if>
            <dgm:else name="Name8">
              <dgm:shape xmlns:r="http://schemas.openxmlformats.org/officeDocument/2006/relationships" type="leftArrow" r:blip="">
                <dgm:adjLst>
                  <dgm:adj idx="1" val="0.7"/>
                  <dgm:adj idx="2" val="0.5"/>
                </dgm:adjLst>
              </dgm:shape>
            </dgm:else>
          </dgm:choose>
          <dgm:presOf axis="des" ptType="node"/>
          <dgm:constrLst/>
          <dgm:ruleLst/>
        </dgm:layoutNode>
        <dgm:layoutNode name="childTextHidden" styleLbl="bgAccFollowNode1">
          <dgm:choose name="Name9">
            <dgm:if name="Name10" axis="des followSib" ptType="node node" st="1 1" cnt="1 0" func="cnt" op="gte" val="1">
              <dgm:alg type="tx">
                <dgm:param type="stBulletLvl" val="1"/>
                <dgm:param type="txAnchorVertCh" val="mid"/>
              </dgm:alg>
            </dgm:if>
            <dgm:else name="Name11">
              <dgm:alg type="tx">
                <dgm:param type="stBulletLvl" val="2"/>
                <dgm:param type="txAnchorVertCh" val="mid"/>
              </dgm:alg>
            </dgm:else>
          </dgm:choose>
          <dgm:choose name="Name12">
            <dgm:if name="Name13" func="var" arg="dir" op="equ" val="norm">
              <dgm:shape xmlns:r="http://schemas.openxmlformats.org/officeDocument/2006/relationships" type="rightArrow" r:blip="" hideGeom="1">
                <dgm:adjLst>
                  <dgm:adj idx="1" val="0.7"/>
                  <dgm:adj idx="2" val="0.5"/>
                </dgm:adjLst>
              </dgm:shape>
            </dgm:if>
            <dgm:else name="Name14">
              <dgm:shape xmlns:r="http://schemas.openxmlformats.org/officeDocument/2006/relationships" type="leftArrow" r:blip="" hideGeom="1">
                <dgm:adjLst>
                  <dgm:adj idx="1" val="0.7"/>
                  <dgm:adj idx="2" val="0.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rMarg" refType="primFontSz" fact="0.1"/>
            <dgm:constr type="lMarg" refType="primFontSz" fact="0.2"/>
          </dgm:constrLst>
          <dgm:ruleLst>
            <dgm:rule type="primFontSz" val="5" fact="NaN" max="NaN"/>
          </dgm:ruleLst>
        </dgm:layoutNode>
        <dgm:layoutNode name="parentText" styleLbl="node1">
          <dgm:varLst>
            <dgm:chMax val="1"/>
            <dgm:bulletEnabled val="1"/>
          </dgm:varLst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primFontSz" val="65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choose name="Name15">
        <dgm:if name="Name16" axis="self" ptType="node" func="revPos" op="gte" val="2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0.05642</cdr:x>
      <cdr:y>0.70209</cdr:y>
    </cdr:from>
    <cdr:to>
      <cdr:x>0.49533</cdr:x>
      <cdr:y>0.80443</cdr:y>
    </cdr:to>
    <cdr:sp macro="" textlink="">
      <cdr:nvSpPr>
        <cdr:cNvPr id="2" name="Прямоугольник 1">
          <a:extLst xmlns:a="http://schemas.openxmlformats.org/drawingml/2006/main">
            <a:ext uri="{FF2B5EF4-FFF2-40B4-BE49-F238E27FC236}">
              <a16:creationId xmlns:a16="http://schemas.microsoft.com/office/drawing/2014/main" id="{0754988B-FA62-44DD-B67A-C105828DA30A}"/>
            </a:ext>
          </a:extLst>
        </cdr:cNvPr>
        <cdr:cNvSpPr/>
      </cdr:nvSpPr>
      <cdr:spPr>
        <a:xfrm xmlns:a="http://schemas.openxmlformats.org/drawingml/2006/main">
          <a:off x="490546" y="3589460"/>
          <a:ext cx="3816424" cy="52322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lvl="0" algn="just"/>
          <a:r>
            <a:rPr lang="ru-RU" sz="1400" dirty="0">
              <a:solidFill>
                <a:schemeClr val="accent4">
                  <a:lumMod val="75000"/>
                </a:schemeClr>
              </a:solidFill>
            </a:rPr>
            <a:t>Обеспечение деятельности подведомственного учреждения</a:t>
          </a:r>
        </a:p>
      </cdr:txBody>
    </cdr:sp>
  </cdr:relSizeAnchor>
  <cdr:relSizeAnchor xmlns:cdr="http://schemas.openxmlformats.org/drawingml/2006/chartDrawing">
    <cdr:from>
      <cdr:x>0</cdr:x>
      <cdr:y>0.72572</cdr:y>
    </cdr:from>
    <cdr:to>
      <cdr:x>0.04575</cdr:x>
      <cdr:y>0.79358</cdr:y>
    </cdr:to>
    <cdr:sp macro="" textlink="">
      <cdr:nvSpPr>
        <cdr:cNvPr id="3" name="Скругленный прямоугольник 12">
          <a:extLst xmlns:a="http://schemas.openxmlformats.org/drawingml/2006/main">
            <a:ext uri="{FF2B5EF4-FFF2-40B4-BE49-F238E27FC236}">
              <a16:creationId xmlns:a16="http://schemas.microsoft.com/office/drawing/2014/main" id="{FA660C56-482F-48CE-8F84-F9735B6BA822}"/>
            </a:ext>
          </a:extLst>
        </cdr:cNvPr>
        <cdr:cNvSpPr/>
      </cdr:nvSpPr>
      <cdr:spPr>
        <a:xfrm xmlns:a="http://schemas.openxmlformats.org/drawingml/2006/main">
          <a:off x="0" y="3710308"/>
          <a:ext cx="397781" cy="346927"/>
        </a:xfrm>
        <a:prstGeom xmlns:a="http://schemas.openxmlformats.org/drawingml/2006/main" prst="roundRect">
          <a:avLst/>
        </a:prstGeom>
        <a:solidFill xmlns:a="http://schemas.openxmlformats.org/drawingml/2006/main">
          <a:srgbClr val="415266"/>
        </a:solidFill>
      </cdr:spPr>
      <cdr:style>
        <a:lnRef xmlns:a="http://schemas.openxmlformats.org/drawingml/2006/main" idx="0">
          <a:schemeClr val="accent6"/>
        </a:lnRef>
        <a:fillRef xmlns:a="http://schemas.openxmlformats.org/drawingml/2006/main" idx="3">
          <a:schemeClr val="accent6"/>
        </a:fillRef>
        <a:effectRef xmlns:a="http://schemas.openxmlformats.org/drawingml/2006/main" idx="3">
          <a:schemeClr val="accent6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ot="0" spcFirstLastPara="0" vert="horz" wrap="square" lIns="91440" tIns="45720" rIns="91440" bIns="45720" numCol="1" spcCol="0" rtlCol="0" fromWordArt="0" anchor="ctr" anchorCtr="0" forceAA="0" compatLnSpc="1">
          <a:prstTxWarp prst="textNoShape">
            <a:avLst/>
          </a:prstTxWarp>
          <a:no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endParaRPr lang="ru-RU" dirty="0">
            <a:solidFill>
              <a:srgbClr val="415266"/>
            </a:solidFill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8429CB-204D-4ECD-9AB7-18C78A505297}" type="datetimeFigureOut">
              <a:rPr lang="ru-RU" smtClean="0"/>
              <a:t>19.12.2023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6463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9BAB6D-A5E7-4A9A-A71B-F1B4FEA3A6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61311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9BAB6D-A5E7-4A9A-A71B-F1B4FEA3A648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26667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19.12.2023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19.12.2023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19.12.2023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19.12.2023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19.12.2023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19.12.2023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19.12.2023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19.12.2023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19.12.2023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19.12.2023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19.12.2023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19.12.2023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microsoft.com/office/2007/relationships/diagramDrawing" Target="../diagrams/drawing2.xml"/><Relationship Id="rId3" Type="http://schemas.openxmlformats.org/officeDocument/2006/relationships/diagramLayout" Target="../diagrams/layout1.xml"/><Relationship Id="rId7" Type="http://schemas.openxmlformats.org/officeDocument/2006/relationships/image" Target="../media/image4.png"/><Relationship Id="rId12" Type="http://schemas.openxmlformats.org/officeDocument/2006/relationships/diagramColors" Target="../diagrams/colors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11" Type="http://schemas.openxmlformats.org/officeDocument/2006/relationships/diagramQuickStyle" Target="../diagrams/quickStyle2.xml"/><Relationship Id="rId5" Type="http://schemas.openxmlformats.org/officeDocument/2006/relationships/diagramColors" Target="../diagrams/colors1.xml"/><Relationship Id="rId10" Type="http://schemas.openxmlformats.org/officeDocument/2006/relationships/diagramLayout" Target="../diagrams/layout2.xml"/><Relationship Id="rId4" Type="http://schemas.openxmlformats.org/officeDocument/2006/relationships/diagramQuickStyle" Target="../diagrams/quickStyle1.xml"/><Relationship Id="rId9" Type="http://schemas.openxmlformats.org/officeDocument/2006/relationships/diagramData" Target="../diagrams/data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3.xml"/><Relationship Id="rId13" Type="http://schemas.openxmlformats.org/officeDocument/2006/relationships/image" Target="../media/image9.png"/><Relationship Id="rId3" Type="http://schemas.microsoft.com/office/2007/relationships/hdphoto" Target="../media/hdphoto1.wdp"/><Relationship Id="rId7" Type="http://schemas.openxmlformats.org/officeDocument/2006/relationships/diagramLayout" Target="../diagrams/layout3.xml"/><Relationship Id="rId12" Type="http://schemas.microsoft.com/office/2007/relationships/hdphoto" Target="../media/hdphoto3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Relationship Id="rId6" Type="http://schemas.openxmlformats.org/officeDocument/2006/relationships/diagramData" Target="../diagrams/data3.xml"/><Relationship Id="rId11" Type="http://schemas.openxmlformats.org/officeDocument/2006/relationships/image" Target="../media/image8.png"/><Relationship Id="rId5" Type="http://schemas.microsoft.com/office/2007/relationships/hdphoto" Target="../media/hdphoto2.wdp"/><Relationship Id="rId10" Type="http://schemas.microsoft.com/office/2007/relationships/diagramDrawing" Target="../diagrams/drawing3.xml"/><Relationship Id="rId4" Type="http://schemas.openxmlformats.org/officeDocument/2006/relationships/image" Target="../media/image7.png"/><Relationship Id="rId9" Type="http://schemas.openxmlformats.org/officeDocument/2006/relationships/diagramColors" Target="../diagrams/colors3.xml"/><Relationship Id="rId1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microsoft.com/office/2007/relationships/hdphoto" Target="../media/hdphoto4.wdp"/><Relationship Id="rId3" Type="http://schemas.openxmlformats.org/officeDocument/2006/relationships/diagramLayout" Target="../diagrams/layout4.xml"/><Relationship Id="rId7" Type="http://schemas.openxmlformats.org/officeDocument/2006/relationships/image" Target="../media/image9.png"/><Relationship Id="rId12" Type="http://schemas.openxmlformats.org/officeDocument/2006/relationships/image" Target="../media/image13.png"/><Relationship Id="rId17" Type="http://schemas.microsoft.com/office/2007/relationships/hdphoto" Target="../media/hdphoto1.wdp"/><Relationship Id="rId2" Type="http://schemas.openxmlformats.org/officeDocument/2006/relationships/diagramData" Target="../diagrams/data4.xml"/><Relationship Id="rId16" Type="http://schemas.openxmlformats.org/officeDocument/2006/relationships/image" Target="../media/image6.png"/><Relationship Id="rId1" Type="http://schemas.openxmlformats.org/officeDocument/2006/relationships/slideLayout" Target="../slideLayouts/slideLayout9.xml"/><Relationship Id="rId6" Type="http://schemas.microsoft.com/office/2007/relationships/diagramDrawing" Target="../diagrams/drawing4.xml"/><Relationship Id="rId11" Type="http://schemas.openxmlformats.org/officeDocument/2006/relationships/image" Target="../media/image12.png"/><Relationship Id="rId5" Type="http://schemas.openxmlformats.org/officeDocument/2006/relationships/diagramColors" Target="../diagrams/colors4.xml"/><Relationship Id="rId15" Type="http://schemas.microsoft.com/office/2007/relationships/hdphoto" Target="../media/hdphoto2.wdp"/><Relationship Id="rId10" Type="http://schemas.openxmlformats.org/officeDocument/2006/relationships/image" Target="../media/image11.png"/><Relationship Id="rId4" Type="http://schemas.openxmlformats.org/officeDocument/2006/relationships/diagramQuickStyle" Target="../diagrams/quickStyle4.xml"/><Relationship Id="rId9" Type="http://schemas.microsoft.com/office/2007/relationships/hdphoto" Target="../media/hdphoto3.wdp"/><Relationship Id="rId1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13" Type="http://schemas.openxmlformats.org/officeDocument/2006/relationships/image" Target="../media/image7.png"/><Relationship Id="rId3" Type="http://schemas.microsoft.com/office/2007/relationships/hdphoto" Target="../media/hdphoto1.wdp"/><Relationship Id="rId7" Type="http://schemas.openxmlformats.org/officeDocument/2006/relationships/diagramColors" Target="../diagrams/colors5.xml"/><Relationship Id="rId12" Type="http://schemas.microsoft.com/office/2007/relationships/hdphoto" Target="../media/hdphoto3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Relationship Id="rId6" Type="http://schemas.openxmlformats.org/officeDocument/2006/relationships/diagramQuickStyle" Target="../diagrams/quickStyle5.xml"/><Relationship Id="rId11" Type="http://schemas.openxmlformats.org/officeDocument/2006/relationships/image" Target="../media/image8.png"/><Relationship Id="rId5" Type="http://schemas.openxmlformats.org/officeDocument/2006/relationships/diagramLayout" Target="../diagrams/layout5.xml"/><Relationship Id="rId10" Type="http://schemas.openxmlformats.org/officeDocument/2006/relationships/image" Target="../media/image14.jpeg"/><Relationship Id="rId4" Type="http://schemas.openxmlformats.org/officeDocument/2006/relationships/diagramData" Target="../diagrams/data5.xml"/><Relationship Id="rId9" Type="http://schemas.openxmlformats.org/officeDocument/2006/relationships/image" Target="../media/image9.png"/><Relationship Id="rId14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13" Type="http://schemas.openxmlformats.org/officeDocument/2006/relationships/image" Target="../media/image7.png"/><Relationship Id="rId3" Type="http://schemas.microsoft.com/office/2007/relationships/hdphoto" Target="../media/hdphoto1.wdp"/><Relationship Id="rId7" Type="http://schemas.openxmlformats.org/officeDocument/2006/relationships/diagramColors" Target="../diagrams/colors6.xml"/><Relationship Id="rId12" Type="http://schemas.microsoft.com/office/2007/relationships/hdphoto" Target="../media/hdphoto3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Relationship Id="rId6" Type="http://schemas.openxmlformats.org/officeDocument/2006/relationships/diagramQuickStyle" Target="../diagrams/quickStyle6.xml"/><Relationship Id="rId11" Type="http://schemas.openxmlformats.org/officeDocument/2006/relationships/image" Target="../media/image8.png"/><Relationship Id="rId5" Type="http://schemas.openxmlformats.org/officeDocument/2006/relationships/diagramLayout" Target="../diagrams/layout6.xml"/><Relationship Id="rId10" Type="http://schemas.openxmlformats.org/officeDocument/2006/relationships/image" Target="../media/image14.jpeg"/><Relationship Id="rId4" Type="http://schemas.openxmlformats.org/officeDocument/2006/relationships/diagramData" Target="../diagrams/data6.xml"/><Relationship Id="rId9" Type="http://schemas.openxmlformats.org/officeDocument/2006/relationships/image" Target="../media/image9.png"/><Relationship Id="rId14" Type="http://schemas.microsoft.com/office/2007/relationships/hdphoto" Target="../media/hdphoto2.wdp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7.xml"/><Relationship Id="rId13" Type="http://schemas.openxmlformats.org/officeDocument/2006/relationships/image" Target="../media/image16.jpeg"/><Relationship Id="rId3" Type="http://schemas.openxmlformats.org/officeDocument/2006/relationships/image" Target="../media/image6.png"/><Relationship Id="rId7" Type="http://schemas.openxmlformats.org/officeDocument/2006/relationships/diagramQuickStyle" Target="../diagrams/quickStyle7.xml"/><Relationship Id="rId12" Type="http://schemas.openxmlformats.org/officeDocument/2006/relationships/image" Target="../media/image9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9.xml"/><Relationship Id="rId6" Type="http://schemas.openxmlformats.org/officeDocument/2006/relationships/diagramLayout" Target="../diagrams/layout7.xml"/><Relationship Id="rId11" Type="http://schemas.microsoft.com/office/2007/relationships/hdphoto" Target="../media/hdphoto3.wdp"/><Relationship Id="rId5" Type="http://schemas.openxmlformats.org/officeDocument/2006/relationships/diagramData" Target="../diagrams/data7.xml"/><Relationship Id="rId10" Type="http://schemas.openxmlformats.org/officeDocument/2006/relationships/image" Target="../media/image8.png"/><Relationship Id="rId4" Type="http://schemas.microsoft.com/office/2007/relationships/hdphoto" Target="../media/hdphoto1.wdp"/><Relationship Id="rId9" Type="http://schemas.microsoft.com/office/2007/relationships/diagramDrawing" Target="../diagrams/drawing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8.xml"/><Relationship Id="rId13" Type="http://schemas.openxmlformats.org/officeDocument/2006/relationships/image" Target="../media/image9.png"/><Relationship Id="rId3" Type="http://schemas.microsoft.com/office/2007/relationships/hdphoto" Target="../media/hdphoto2.wdp"/><Relationship Id="rId7" Type="http://schemas.openxmlformats.org/officeDocument/2006/relationships/diagramLayout" Target="../diagrams/layout8.xml"/><Relationship Id="rId12" Type="http://schemas.microsoft.com/office/2007/relationships/hdphoto" Target="../media/hdphoto3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Relationship Id="rId6" Type="http://schemas.openxmlformats.org/officeDocument/2006/relationships/diagramData" Target="../diagrams/data8.xml"/><Relationship Id="rId11" Type="http://schemas.openxmlformats.org/officeDocument/2006/relationships/image" Target="../media/image8.png"/><Relationship Id="rId5" Type="http://schemas.microsoft.com/office/2007/relationships/hdphoto" Target="../media/hdphoto1.wdp"/><Relationship Id="rId10" Type="http://schemas.microsoft.com/office/2007/relationships/diagramDrawing" Target="../diagrams/drawing8.xml"/><Relationship Id="rId4" Type="http://schemas.openxmlformats.org/officeDocument/2006/relationships/image" Target="../media/image6.png"/><Relationship Id="rId9" Type="http://schemas.openxmlformats.org/officeDocument/2006/relationships/diagramColors" Target="../diagrams/colors8.xml"/><Relationship Id="rId1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chart" Target="../charts/chart1.xml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6" Type="http://schemas.microsoft.com/office/2007/relationships/hdphoto" Target="../media/hdphoto1.wdp"/><Relationship Id="rId5" Type="http://schemas.openxmlformats.org/officeDocument/2006/relationships/image" Target="../media/image6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9624" y="876457"/>
            <a:ext cx="7848600" cy="1927225"/>
          </a:xfrm>
        </p:spPr>
        <p:txBody>
          <a:bodyPr/>
          <a:lstStyle/>
          <a:p>
            <a:pPr algn="ctr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Публичная декларация Муниципальной программы нефтеюганского района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3501008"/>
            <a:ext cx="7990656" cy="175260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«Управление муниципальными финансами»</a:t>
            </a:r>
          </a:p>
        </p:txBody>
      </p:sp>
      <p:pic>
        <p:nvPicPr>
          <p:cNvPr id="1026" name="Picture 2" descr="C:\Users\RakovaE.A\Desktop\МП Презентация\Coat_of_Arms_of_Nefteyugansky_rayon_(Khanty-Mansyisky_AO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4704"/>
            <a:ext cx="820915" cy="927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MoskovkinaLD\Desktop\!!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1296" y="4581128"/>
            <a:ext cx="3888432" cy="1824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46227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8032" y="404664"/>
            <a:ext cx="7772400" cy="1133475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chemeClr val="bg1">
                    <a:lumMod val="10000"/>
                    <a:lumOff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Цели и задачи муниципальной программы:</a:t>
            </a:r>
            <a:endParaRPr lang="ru-RU" sz="3200" dirty="0">
              <a:solidFill>
                <a:schemeClr val="bg1">
                  <a:lumMod val="10000"/>
                  <a:lumOff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627784" y="1484784"/>
            <a:ext cx="6264696" cy="1500187"/>
          </a:xfrm>
        </p:spPr>
        <p:txBody>
          <a:bodyPr>
            <a:normAutofit/>
          </a:bodyPr>
          <a:lstStyle/>
          <a:p>
            <a:pPr algn="just"/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Обеспечение долгосрочной сбалансированности </a:t>
            </a:r>
            <a:b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устойчивости бюджетной системы, повышение </a:t>
            </a:r>
            <a:b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качества управления муниципальными финансами </a:t>
            </a:r>
            <a:b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Нефтеюганского района.</a:t>
            </a: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591416588"/>
              </p:ext>
            </p:extLst>
          </p:nvPr>
        </p:nvGraphicFramePr>
        <p:xfrm>
          <a:off x="467544" y="1556792"/>
          <a:ext cx="2304256" cy="12961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887871"/>
            <a:ext cx="8136904" cy="181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08" y="4509119"/>
            <a:ext cx="8892480" cy="2989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3097773178"/>
              </p:ext>
            </p:extLst>
          </p:nvPr>
        </p:nvGraphicFramePr>
        <p:xfrm>
          <a:off x="598616" y="3251966"/>
          <a:ext cx="8149848" cy="32733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1547664" y="6194433"/>
            <a:ext cx="69305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u="sng" dirty="0"/>
              <a:t>Муниципальной программой не предусмотрена реализация национальных проектов Российской Федерации</a:t>
            </a:r>
          </a:p>
        </p:txBody>
      </p:sp>
    </p:spTree>
    <p:extLst>
      <p:ext uri="{BB962C8B-B14F-4D97-AF65-F5344CB8AC3E}">
        <p14:creationId xmlns:p14="http://schemas.microsoft.com/office/powerpoint/2010/main" val="22718111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8545633"/>
              </p:ext>
            </p:extLst>
          </p:nvPr>
        </p:nvGraphicFramePr>
        <p:xfrm>
          <a:off x="2339752" y="4869160"/>
          <a:ext cx="6552728" cy="182214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961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722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7220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2329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Карта</a:t>
                      </a:r>
                      <a:r>
                        <a:rPr lang="ru-RU" sz="1800" kern="1200" baseline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р</a:t>
                      </a:r>
                      <a:r>
                        <a:rPr lang="ru-RU" sz="1800" kern="1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езультатов реализации </a:t>
                      </a:r>
                      <a:endParaRPr lang="ru-RU" sz="1800" b="1" kern="1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 kern="1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kern="1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8712">
                <a:tc gridSpan="2"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Текущий год</a:t>
                      </a: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>
                          <a:effectLst/>
                        </a:rPr>
                        <a:t>Плановый</a:t>
                      </a:r>
                      <a:r>
                        <a:rPr lang="ru-RU" sz="1400" kern="1200" baseline="0" dirty="0">
                          <a:effectLst/>
                        </a:rPr>
                        <a:t> показатель на 2030 год</a:t>
                      </a:r>
                      <a:endParaRPr lang="ru-RU" sz="1400" b="0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>
                          <a:effectLst/>
                        </a:rPr>
                        <a:t>Общий объем финансирования за весь период</a:t>
                      </a:r>
                      <a:endParaRPr lang="ru-RU" sz="14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25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kern="1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плановый</a:t>
                      </a:r>
                      <a:r>
                        <a:rPr lang="ru-RU" sz="1400" b="0" kern="1200" baseline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показатель</a:t>
                      </a:r>
                      <a:endParaRPr lang="ru-RU" sz="1400" b="0" kern="1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</a:rPr>
                        <a:t>объем финансирования</a:t>
                      </a:r>
                      <a:endParaRPr lang="ru-RU" sz="1400" b="1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0" kern="1200" dirty="0">
                        <a:solidFill>
                          <a:schemeClr val="dk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388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≥ 95%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64 207,25084</a:t>
                      </a:r>
                    </a:p>
                    <a:p>
                      <a:pPr marL="0" algn="ctr" defTabSz="914400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тыс. руб.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>
                          <a:effectLst/>
                        </a:rPr>
                        <a:t>≥ 95%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>
                          <a:effectLst/>
                        </a:rPr>
                        <a:t>Ежегодно</a:t>
                      </a:r>
                      <a:endParaRPr lang="ru-RU" sz="14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461 134,16188 </a:t>
                      </a:r>
                      <a:r>
                        <a:rPr lang="ru-RU" sz="1400" b="1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тыс. руб.</a:t>
                      </a:r>
                      <a:r>
                        <a:rPr lang="ru-RU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3563888" y="778283"/>
            <a:ext cx="18287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latin typeface="+mj-lt"/>
              </a:rPr>
              <a:t>Ответственный исполнитель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563888" y="1183608"/>
            <a:ext cx="19442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200" dirty="0">
                <a:latin typeface="+mj-lt"/>
                <a:cs typeface="Times New Roman" pitchFamily="18" charset="0"/>
              </a:rPr>
              <a:t>Департамент финансов Нефтеюганского  района</a:t>
            </a:r>
          </a:p>
        </p:txBody>
      </p:sp>
      <p:grpSp>
        <p:nvGrpSpPr>
          <p:cNvPr id="17" name="Группа 16"/>
          <p:cNvGrpSpPr/>
          <p:nvPr/>
        </p:nvGrpSpPr>
        <p:grpSpPr>
          <a:xfrm>
            <a:off x="4067944" y="3216002"/>
            <a:ext cx="4608512" cy="1296144"/>
            <a:chOff x="4543178" y="3284984"/>
            <a:chExt cx="3989262" cy="1318506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4543178" y="3284984"/>
              <a:ext cx="3989262" cy="1296144"/>
            </a:xfrm>
            <a:prstGeom prst="rect">
              <a:avLst/>
            </a:prstGeom>
            <a:solidFill>
              <a:srgbClr val="F8F7EC"/>
            </a:solidFill>
            <a:ln w="53975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4572000" y="3356993"/>
              <a:ext cx="3888432" cy="12464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/>
              <a:r>
                <a:rPr lang="ru-RU" sz="1400" b="1" u="sng" dirty="0">
                  <a:solidFill>
                    <a:schemeClr val="accent4">
                      <a:lumMod val="75000"/>
                    </a:schemeClr>
                  </a:solidFill>
                </a:rPr>
                <a:t>Мероприятие:</a:t>
              </a:r>
            </a:p>
            <a:p>
              <a:pPr lvl="0" algn="just"/>
              <a:r>
                <a:rPr lang="ru-RU" sz="1400" b="1" dirty="0">
                  <a:solidFill>
                    <a:schemeClr val="accent4">
                      <a:lumMod val="75000"/>
                    </a:schemeClr>
                  </a:solidFill>
                </a:rPr>
                <a:t>Организация планирования, исполнения бюджета Нефтеюганского района и формирование отчетности об исполнении бюджета Нефтеюганского района </a:t>
              </a:r>
              <a:endParaRPr lang="ru-RU" sz="1400" dirty="0">
                <a:solidFill>
                  <a:schemeClr val="accent4">
                    <a:lumMod val="75000"/>
                  </a:schemeClr>
                </a:solidFill>
              </a:endParaRPr>
            </a:p>
          </p:txBody>
        </p:sp>
      </p:grpSp>
      <p:pic>
        <p:nvPicPr>
          <p:cNvPr id="3075" name="Picture 3" descr="C:\Users\RakovaE.A\Desktop\МП Презентация\kisspng-arrow-computer-icons-scalable-vector-graphics-clip-curved-arrow-clipart-5aaeaade686e41.730565001521396446427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11" b="100000" l="0" r="100000">
                        <a14:foregroundMark x1="11923" y1="90833" x2="31923" y2="79444"/>
                      </a14:backgroundRemoval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613043" y="3320787"/>
            <a:ext cx="562711" cy="779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Группа 1"/>
          <p:cNvGrpSpPr/>
          <p:nvPr/>
        </p:nvGrpSpPr>
        <p:grpSpPr>
          <a:xfrm>
            <a:off x="581145" y="4221088"/>
            <a:ext cx="1872208" cy="2766492"/>
            <a:chOff x="827584" y="4063719"/>
            <a:chExt cx="1872208" cy="2766492"/>
          </a:xfrm>
        </p:grpSpPr>
        <p:pic>
          <p:nvPicPr>
            <p:cNvPr id="3074" name="Picture 2" descr="C:\Users\RakovaE.A\Desktop\МП Презентация\kisspng-arrow-clip-art-orange-arrow-5aa329c10ede94.7370710515206424970609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0870" b="90326" l="28778" r="98556">
                          <a14:foregroundMark x1="45889" y1="35870" x2="54667" y2="37935"/>
                          <a14:foregroundMark x1="49444" y1="51304" x2="56000" y2="51739"/>
                          <a14:foregroundMark x1="42000" y1="66304" x2="51667" y2="68043"/>
                          <a14:foregroundMark x1="67444" y1="62065" x2="69556" y2="75326"/>
                          <a14:foregroundMark x1="63444" y1="52174" x2="33667" y2="49130"/>
                          <a14:foregroundMark x1="38000" y1="35870" x2="72667" y2="35435"/>
                          <a14:foregroundMark x1="77889" y1="38804" x2="81000" y2="87717"/>
                          <a14:foregroundMark x1="35778" y1="65435" x2="51222" y2="62391"/>
                          <a14:foregroundMark x1="55111" y1="66739" x2="56444" y2="90326"/>
                          <a14:foregroundMark x1="56000" y1="89457" x2="56000" y2="8945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827584" y="4063719"/>
              <a:ext cx="1872208" cy="27664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Прямоугольник 15"/>
            <p:cNvSpPr/>
            <p:nvPr/>
          </p:nvSpPr>
          <p:spPr>
            <a:xfrm>
              <a:off x="1547664" y="4221088"/>
              <a:ext cx="648072" cy="106700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3622948451"/>
              </p:ext>
            </p:extLst>
          </p:nvPr>
        </p:nvGraphicFramePr>
        <p:xfrm>
          <a:off x="96180" y="404664"/>
          <a:ext cx="3251684" cy="41764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pic>
        <p:nvPicPr>
          <p:cNvPr id="19" name="Picture 3" descr="C:\Users\RakovaE.A\Desktop\МП Презентация\kisspng-arrow-computer-icons-scalable-vector-graphics-clip-curved-arrow-clipart-5aaeaade686e41.7305650015213964464278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111" b="100000" l="0" r="100000">
                        <a14:foregroundMark x1="11923" y1="90833" x2="31923" y2="79444"/>
                      </a14:backgroundRemoval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7884368" y="4531103"/>
            <a:ext cx="562711" cy="7200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368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581430"/>
            <a:ext cx="3096344" cy="2559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98045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579746" y="832661"/>
            <a:ext cx="18287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latin typeface="+mj-lt"/>
              </a:rPr>
              <a:t>Ответственный исполнитель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563129" y="1227297"/>
            <a:ext cx="19449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200" dirty="0">
                <a:latin typeface="+mj-lt"/>
                <a:cs typeface="Times New Roman" pitchFamily="18" charset="0"/>
              </a:rPr>
              <a:t>Департамент финансов Нефтеюганского  района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1547664" y="4221088"/>
            <a:ext cx="648072" cy="10670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2242682203"/>
              </p:ext>
            </p:extLst>
          </p:nvPr>
        </p:nvGraphicFramePr>
        <p:xfrm>
          <a:off x="-62372" y="699539"/>
          <a:ext cx="4455381" cy="36967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368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5" name="Таблица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0717840"/>
              </p:ext>
            </p:extLst>
          </p:nvPr>
        </p:nvGraphicFramePr>
        <p:xfrm>
          <a:off x="2339752" y="4869160"/>
          <a:ext cx="6552728" cy="159577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961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561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7220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2329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Карта</a:t>
                      </a:r>
                      <a:r>
                        <a:rPr lang="ru-RU" sz="1800" kern="1200" baseline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р</a:t>
                      </a:r>
                      <a:r>
                        <a:rPr lang="ru-RU" sz="1800" kern="1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езультатов реализации </a:t>
                      </a:r>
                      <a:endParaRPr lang="ru-RU" sz="1800" b="1" kern="1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 kern="1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kern="1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8712">
                <a:tc gridSpan="2"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Текущий год</a:t>
                      </a: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>
                          <a:effectLst/>
                        </a:rPr>
                        <a:t>Плановый</a:t>
                      </a:r>
                      <a:r>
                        <a:rPr lang="ru-RU" sz="1400" kern="1200" baseline="0" dirty="0">
                          <a:effectLst/>
                        </a:rPr>
                        <a:t> показатель на 2030 год</a:t>
                      </a:r>
                      <a:endParaRPr lang="ru-RU" sz="1400" b="0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>
                          <a:effectLst/>
                        </a:rPr>
                        <a:t>Общий объем финансирования за весь период</a:t>
                      </a:r>
                      <a:endParaRPr lang="ru-RU" sz="14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kern="1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плановый</a:t>
                      </a:r>
                      <a:r>
                        <a:rPr lang="ru-RU" sz="1400" b="0" kern="1200" baseline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показатель</a:t>
                      </a:r>
                      <a:endParaRPr lang="ru-RU" sz="1400" b="0" kern="1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</a:rPr>
                        <a:t>объем финансирования</a:t>
                      </a:r>
                      <a:endParaRPr lang="ru-RU" sz="1400" b="1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0" kern="1200" dirty="0">
                        <a:solidFill>
                          <a:schemeClr val="dk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388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≥ 50%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>
                          <a:effectLst/>
                        </a:rPr>
                        <a:t>≥ 50%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19" name="Picture 3" descr="C:\Users\RakovaE.A\Desktop\МП Презентация\kisspng-arrow-computer-icons-scalable-vector-graphics-clip-curved-arrow-clipart-5aaeaade686e41.7305650015213964464278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111" b="100000" l="0" r="100000">
                        <a14:foregroundMark x1="11923" y1="90833" x2="31923" y2="79444"/>
                      </a14:backgroundRemoval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7931369" y="4455292"/>
            <a:ext cx="562711" cy="7200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Группа 5"/>
          <p:cNvGrpSpPr/>
          <p:nvPr/>
        </p:nvGrpSpPr>
        <p:grpSpPr>
          <a:xfrm>
            <a:off x="5983118" y="357855"/>
            <a:ext cx="2788512" cy="2639097"/>
            <a:chOff x="5983118" y="357855"/>
            <a:chExt cx="2788512" cy="2639097"/>
          </a:xfrm>
        </p:grpSpPr>
        <p:pic>
          <p:nvPicPr>
            <p:cNvPr id="1027" name="Picture 3" descr="\\srvkomfin\share\#Нормативно-правовые акты\#Муниципальные-правовые акты АНР\Проекты Постановлений\2019\МП УМФ 2019-2020 и на 2030\Публичная декларация (Презентация) с учетом изм. № 1668-па от 09.08.2019\5959a527e4e93.png"/>
            <p:cNvPicPr>
              <a:picLocks noChangeAspect="1" noChangeArrowheads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453" t="9607" r="11149" b="14458"/>
            <a:stretch/>
          </p:blipFill>
          <p:spPr bwMode="auto">
            <a:xfrm>
              <a:off x="6012160" y="357855"/>
              <a:ext cx="2759470" cy="263909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Овал 1"/>
            <p:cNvSpPr/>
            <p:nvPr/>
          </p:nvSpPr>
          <p:spPr>
            <a:xfrm>
              <a:off x="6261360" y="1340768"/>
              <a:ext cx="398872" cy="38965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5983118" y="1361093"/>
              <a:ext cx="77296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>
                  <a:solidFill>
                    <a:srgbClr val="92D05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≥50%</a:t>
              </a:r>
            </a:p>
          </p:txBody>
        </p:sp>
        <p:pic>
          <p:nvPicPr>
            <p:cNvPr id="4" name="Picture 4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69444" y="1209453"/>
              <a:ext cx="161925" cy="1516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07531" y="1376174"/>
              <a:ext cx="161925" cy="1190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30" name="Picture 6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8344" y="1268760"/>
              <a:ext cx="161925" cy="2033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2" name="Picture 10" descr="\\srvkomfin\share\Доходы\2019\#Финансовая грамотность\Лекции СурГУ_октябрь 2019 г\Заставки на экран\brand.gif"/>
            <p:cNvPicPr>
              <a:picLocks noChangeAspect="1" noChangeArrowheads="1"/>
            </p:cNvPicPr>
            <p:nvPr/>
          </p:nvPicPr>
          <p:blipFill rotWithShape="1">
            <a:blip r:embed="rId12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ackgroundRemoval t="29000" b="75000" l="64000" r="995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3484" t="27805" b="26868"/>
            <a:stretch/>
          </p:blipFill>
          <p:spPr bwMode="auto">
            <a:xfrm>
              <a:off x="7655253" y="1237477"/>
              <a:ext cx="214203" cy="2658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3" name="Группа 22"/>
          <p:cNvGrpSpPr/>
          <p:nvPr/>
        </p:nvGrpSpPr>
        <p:grpSpPr>
          <a:xfrm>
            <a:off x="588981" y="4221088"/>
            <a:ext cx="1872208" cy="2646820"/>
            <a:chOff x="827584" y="4063719"/>
            <a:chExt cx="1872208" cy="2766492"/>
          </a:xfrm>
        </p:grpSpPr>
        <p:pic>
          <p:nvPicPr>
            <p:cNvPr id="24" name="Picture 2" descr="C:\Users\RakovaE.A\Desktop\МП Презентация\kisspng-arrow-clip-art-orange-arrow-5aa329c10ede94.7370710515206424970609.jpg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ackgroundRemoval t="10870" b="90326" l="28778" r="98556">
                          <a14:foregroundMark x1="45889" y1="35870" x2="54667" y2="37935"/>
                          <a14:foregroundMark x1="49444" y1="51304" x2="56000" y2="51739"/>
                          <a14:foregroundMark x1="42000" y1="66304" x2="51667" y2="68043"/>
                          <a14:foregroundMark x1="67444" y1="62065" x2="69556" y2="75326"/>
                          <a14:foregroundMark x1="63444" y1="52174" x2="33667" y2="49130"/>
                          <a14:foregroundMark x1="38000" y1="35870" x2="72667" y2="35435"/>
                          <a14:foregroundMark x1="77889" y1="38804" x2="81000" y2="87717"/>
                          <a14:foregroundMark x1="35778" y1="65435" x2="51222" y2="62391"/>
                          <a14:foregroundMark x1="55111" y1="66739" x2="56444" y2="90326"/>
                          <a14:foregroundMark x1="56000" y1="89457" x2="56000" y2="8945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827584" y="4063719"/>
              <a:ext cx="1872208" cy="27664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5" name="Прямоугольник 24"/>
            <p:cNvSpPr/>
            <p:nvPr/>
          </p:nvSpPr>
          <p:spPr>
            <a:xfrm>
              <a:off x="1547664" y="4221088"/>
              <a:ext cx="648072" cy="106700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pic>
        <p:nvPicPr>
          <p:cNvPr id="26" name="Picture 3" descr="C:\Users\RakovaE.A\Desktop\МП Презентация\kisspng-arrow-computer-icons-scalable-vector-graphics-clip-curved-arrow-clipart-5aaeaade686e41.7305650015213964464278.jp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1111" b="100000" l="0" r="100000">
                        <a14:foregroundMark x1="11923" y1="90833" x2="31923" y2="79444"/>
                      </a14:backgroundRemoval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351431" y="3264747"/>
            <a:ext cx="562711" cy="779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7" name="Группа 26"/>
          <p:cNvGrpSpPr/>
          <p:nvPr/>
        </p:nvGrpSpPr>
        <p:grpSpPr>
          <a:xfrm>
            <a:off x="4631612" y="3068303"/>
            <a:ext cx="4306764" cy="1296144"/>
            <a:chOff x="4543178" y="3284984"/>
            <a:chExt cx="3989262" cy="1318507"/>
          </a:xfrm>
        </p:grpSpPr>
        <p:sp>
          <p:nvSpPr>
            <p:cNvPr id="28" name="Прямоугольник 27"/>
            <p:cNvSpPr/>
            <p:nvPr/>
          </p:nvSpPr>
          <p:spPr>
            <a:xfrm>
              <a:off x="4543178" y="3284984"/>
              <a:ext cx="3989262" cy="1296144"/>
            </a:xfrm>
            <a:prstGeom prst="rect">
              <a:avLst/>
            </a:prstGeom>
            <a:solidFill>
              <a:srgbClr val="F8F7EC"/>
            </a:solidFill>
            <a:ln w="53975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9" name="Прямоугольник 28"/>
            <p:cNvSpPr/>
            <p:nvPr/>
          </p:nvSpPr>
          <p:spPr>
            <a:xfrm>
              <a:off x="4572000" y="3356994"/>
              <a:ext cx="3888432" cy="12464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/>
              <a:r>
                <a:rPr lang="ru-RU" sz="1400" b="1" u="sng" dirty="0">
                  <a:solidFill>
                    <a:schemeClr val="accent4">
                      <a:lumMod val="75000"/>
                    </a:schemeClr>
                  </a:solidFill>
                </a:rPr>
                <a:t>Мероприятие:</a:t>
              </a:r>
            </a:p>
            <a:p>
              <a:pPr lvl="0" algn="just"/>
              <a:r>
                <a:rPr lang="ru-RU" sz="1400" b="1" dirty="0">
                  <a:solidFill>
                    <a:schemeClr val="accent4">
                      <a:lumMod val="75000"/>
                    </a:schemeClr>
                  </a:solidFill>
                </a:rPr>
                <a:t>Организация планирования, исполнения бюджета Нефтеюганского района и формирование отчетности об исполнении бюджета Нефтеюганского района </a:t>
              </a:r>
              <a:endParaRPr lang="ru-RU" sz="1400" dirty="0">
                <a:solidFill>
                  <a:schemeClr val="accent4">
                    <a:lumMod val="7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062980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563888" y="663079"/>
            <a:ext cx="18287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srgbClr val="292934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292934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Ответственный исполнитель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534952" y="1077851"/>
            <a:ext cx="19731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292934"/>
              </a:solidFill>
              <a:effectLst/>
              <a:uLnTx/>
              <a:uFillTx/>
              <a:latin typeface="Arial"/>
              <a:ea typeface="+mn-ea"/>
              <a:cs typeface="Times New Roman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292934"/>
                </a:solidFill>
                <a:effectLst/>
                <a:uLnTx/>
                <a:uFillTx/>
                <a:latin typeface="Arial"/>
                <a:ea typeface="+mn-ea"/>
                <a:cs typeface="Times New Roman" pitchFamily="18" charset="0"/>
              </a:rPr>
              <a:t>Департамент финансов Нефтеюганского  района</a:t>
            </a:r>
          </a:p>
        </p:txBody>
      </p:sp>
      <p:grpSp>
        <p:nvGrpSpPr>
          <p:cNvPr id="17" name="Группа 16"/>
          <p:cNvGrpSpPr/>
          <p:nvPr/>
        </p:nvGrpSpPr>
        <p:grpSpPr>
          <a:xfrm>
            <a:off x="4043715" y="2809401"/>
            <a:ext cx="4781350" cy="1644987"/>
            <a:chOff x="4543178" y="3068146"/>
            <a:chExt cx="3989262" cy="1658148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4543178" y="3068146"/>
              <a:ext cx="3989262" cy="1658148"/>
            </a:xfrm>
            <a:prstGeom prst="rect">
              <a:avLst/>
            </a:prstGeom>
            <a:solidFill>
              <a:srgbClr val="F8F7EC"/>
            </a:solidFill>
            <a:ln w="53975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4543178" y="3140730"/>
              <a:ext cx="3888432" cy="14403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400" b="1" i="0" u="sng" strike="noStrike" kern="1200" cap="none" spc="0" normalizeH="0" baseline="0" noProof="0" dirty="0">
                  <a:ln>
                    <a:noFill/>
                  </a:ln>
                  <a:solidFill>
                    <a:srgbClr val="4C5A6A">
                      <a:lumMod val="75000"/>
                    </a:srgbClr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Мероприятие:</a:t>
              </a:r>
            </a:p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4C5A6A">
                      <a:lumMod val="75000"/>
                    </a:srgbClr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Совершенствование системы оценки качества финансового менеджмента, осуществляемого главными распорядителями бюджетных средств и главными администраторами доходов Нефтеюганского района</a:t>
              </a:r>
              <a:endPara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4C5A6A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pic>
        <p:nvPicPr>
          <p:cNvPr id="3075" name="Picture 3" descr="C:\Users\RakovaE.A\Desktop\МП Презентация\kisspng-arrow-computer-icons-scalable-vector-graphics-clip-curved-arrow-clipart-5aaeaade686e41.730565001521396446427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11" b="100000" l="0" r="100000">
                        <a14:foregroundMark x1="11923" y1="90833" x2="31923" y2="79444"/>
                      </a14:backgroundRemoval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613043" y="3320787"/>
            <a:ext cx="562711" cy="779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1225268" y="4115212"/>
            <a:ext cx="648072" cy="10670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aphicFrame>
        <p:nvGraphicFramePr>
          <p:cNvPr id="7" name="Схема 6"/>
          <p:cNvGraphicFramePr/>
          <p:nvPr/>
        </p:nvGraphicFramePr>
        <p:xfrm>
          <a:off x="96180" y="404664"/>
          <a:ext cx="3251684" cy="41764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368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 descr="C:\Users\MoskovkinaLD\Desktop\!!!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663080"/>
            <a:ext cx="3024336" cy="1968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2339752" y="4869160"/>
          <a:ext cx="6552728" cy="179173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961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561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7220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2329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Карта</a:t>
                      </a:r>
                      <a:r>
                        <a:rPr lang="ru-RU" sz="1800" kern="1200" baseline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р</a:t>
                      </a:r>
                      <a:r>
                        <a:rPr lang="ru-RU" sz="1800" kern="1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езультатов реализации </a:t>
                      </a:r>
                      <a:endParaRPr lang="ru-RU" sz="1800" b="1" kern="1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 kern="1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kern="1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8712">
                <a:tc gridSpan="2"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Текущий год</a:t>
                      </a: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>
                          <a:effectLst/>
                        </a:rPr>
                        <a:t>Плановый</a:t>
                      </a:r>
                      <a:r>
                        <a:rPr lang="ru-RU" sz="1400" kern="1200" baseline="0" dirty="0">
                          <a:effectLst/>
                        </a:rPr>
                        <a:t> показатель на 2030 год</a:t>
                      </a:r>
                      <a:endParaRPr lang="ru-RU" sz="1400" b="0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>
                          <a:effectLst/>
                        </a:rPr>
                        <a:t>Общий объем финансирования за весь период</a:t>
                      </a:r>
                      <a:endParaRPr lang="ru-RU" sz="14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kern="1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плановый</a:t>
                      </a:r>
                      <a:r>
                        <a:rPr lang="ru-RU" sz="1400" b="0" kern="1200" baseline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показатель</a:t>
                      </a:r>
                      <a:endParaRPr lang="ru-RU" sz="1400" b="0" kern="1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</a:rPr>
                        <a:t>объем финансирования</a:t>
                      </a:r>
                      <a:endParaRPr lang="ru-RU" sz="1400" b="1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0" kern="1200" dirty="0">
                        <a:solidFill>
                          <a:schemeClr val="dk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388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≥ 73,5% баллов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>
                          <a:effectLst/>
                        </a:rPr>
                        <a:t>≥ 80% баллов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19" name="Picture 3" descr="C:\Users\RakovaE.A\Desktop\МП Презентация\kisspng-arrow-computer-icons-scalable-vector-graphics-clip-curved-arrow-clipart-5aaeaade686e41.7305650015213964464278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111" b="100000" l="0" r="100000">
                        <a14:foregroundMark x1="11923" y1="90833" x2="31923" y2="79444"/>
                      </a14:backgroundRemoval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7668344" y="4509120"/>
            <a:ext cx="562711" cy="7200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8" name="Группа 17"/>
          <p:cNvGrpSpPr/>
          <p:nvPr/>
        </p:nvGrpSpPr>
        <p:grpSpPr>
          <a:xfrm>
            <a:off x="593961" y="4130574"/>
            <a:ext cx="1872208" cy="2766492"/>
            <a:chOff x="827584" y="4063719"/>
            <a:chExt cx="1872208" cy="2766492"/>
          </a:xfrm>
        </p:grpSpPr>
        <p:pic>
          <p:nvPicPr>
            <p:cNvPr id="20" name="Picture 2" descr="C:\Users\RakovaE.A\Desktop\МП Презентация\kisspng-arrow-clip-art-orange-arrow-5aa329c10ede94.7370710515206424970609.jpg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backgroundRemoval t="10870" b="90326" l="28778" r="98556">
                          <a14:foregroundMark x1="45889" y1="35870" x2="54667" y2="37935"/>
                          <a14:foregroundMark x1="49444" y1="51304" x2="56000" y2="51739"/>
                          <a14:foregroundMark x1="42000" y1="66304" x2="51667" y2="68043"/>
                          <a14:foregroundMark x1="67444" y1="62065" x2="69556" y2="75326"/>
                          <a14:foregroundMark x1="63444" y1="52174" x2="33667" y2="49130"/>
                          <a14:foregroundMark x1="38000" y1="35870" x2="72667" y2="35435"/>
                          <a14:foregroundMark x1="77889" y1="38804" x2="81000" y2="87717"/>
                          <a14:foregroundMark x1="35778" y1="65435" x2="51222" y2="62391"/>
                          <a14:foregroundMark x1="55111" y1="66739" x2="56444" y2="90326"/>
                          <a14:foregroundMark x1="56000" y1="89457" x2="56000" y2="8945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827584" y="4063719"/>
              <a:ext cx="1872208" cy="27664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Прямоугольник 20"/>
            <p:cNvSpPr/>
            <p:nvPr/>
          </p:nvSpPr>
          <p:spPr>
            <a:xfrm>
              <a:off x="1547664" y="4221088"/>
              <a:ext cx="648072" cy="106700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890965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563888" y="663079"/>
            <a:ext cx="18287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200" b="1" dirty="0">
              <a:latin typeface="+mj-lt"/>
            </a:endParaRPr>
          </a:p>
          <a:p>
            <a:r>
              <a:rPr lang="ru-RU" sz="1200" b="1" dirty="0">
                <a:latin typeface="+mj-lt"/>
              </a:rPr>
              <a:t>Ответственный исполнитель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534952" y="1077851"/>
            <a:ext cx="19731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ru-RU" sz="1200" dirty="0">
              <a:latin typeface="+mj-lt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+mj-lt"/>
                <a:cs typeface="Times New Roman" pitchFamily="18" charset="0"/>
              </a:rPr>
              <a:t>Департамент финансов Нефтеюганского  района</a:t>
            </a:r>
          </a:p>
        </p:txBody>
      </p:sp>
      <p:grpSp>
        <p:nvGrpSpPr>
          <p:cNvPr id="17" name="Группа 16"/>
          <p:cNvGrpSpPr/>
          <p:nvPr/>
        </p:nvGrpSpPr>
        <p:grpSpPr>
          <a:xfrm>
            <a:off x="4043715" y="2797580"/>
            <a:ext cx="4781350" cy="1475365"/>
            <a:chOff x="4543178" y="3056229"/>
            <a:chExt cx="3989262" cy="1658148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4543178" y="3056229"/>
              <a:ext cx="3989262" cy="1658148"/>
            </a:xfrm>
            <a:prstGeom prst="rect">
              <a:avLst/>
            </a:prstGeom>
            <a:solidFill>
              <a:srgbClr val="F8F7EC"/>
            </a:solidFill>
            <a:ln w="53975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800" dirty="0"/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4543178" y="3118167"/>
              <a:ext cx="3888432" cy="7445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/>
              <a:r>
                <a:rPr lang="ru-RU" sz="1400" b="1" u="sng" dirty="0">
                  <a:solidFill>
                    <a:schemeClr val="accent4">
                      <a:lumMod val="75000"/>
                    </a:schemeClr>
                  </a:solidFill>
                </a:rPr>
                <a:t>Мероприятие:</a:t>
              </a:r>
            </a:p>
            <a:p>
              <a:pPr lvl="0" algn="ctr"/>
              <a:r>
                <a:rPr lang="ru-RU" sz="1400" b="1" dirty="0">
                  <a:solidFill>
                    <a:schemeClr val="accent4">
                      <a:lumMod val="75000"/>
                    </a:schemeClr>
                  </a:solidFill>
                </a:rPr>
                <a:t>Обеспечение деятельности подведомственного учреждения</a:t>
              </a:r>
              <a:endParaRPr lang="ru-RU" sz="1400" dirty="0">
                <a:solidFill>
                  <a:schemeClr val="accent4">
                    <a:lumMod val="75000"/>
                  </a:schemeClr>
                </a:solidFill>
              </a:endParaRPr>
            </a:p>
          </p:txBody>
        </p:sp>
      </p:grpSp>
      <p:pic>
        <p:nvPicPr>
          <p:cNvPr id="3075" name="Picture 3" descr="C:\Users\RakovaE.A\Desktop\МП Презентация\kisspng-arrow-computer-icons-scalable-vector-graphics-clip-curved-arrow-clipart-5aaeaade686e41.730565001521396446427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11" b="100000" l="0" r="100000">
                        <a14:foregroundMark x1="11923" y1="90833" x2="31923" y2="79444"/>
                      </a14:backgroundRemoval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613043" y="3320787"/>
            <a:ext cx="562711" cy="779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1225268" y="4115212"/>
            <a:ext cx="648072" cy="10670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7" name="Схема 6"/>
          <p:cNvGraphicFramePr/>
          <p:nvPr/>
        </p:nvGraphicFramePr>
        <p:xfrm>
          <a:off x="96180" y="404664"/>
          <a:ext cx="3251684" cy="41764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368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 descr="C:\Users\MoskovkinaLD\Desktop\!!!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663080"/>
            <a:ext cx="3024336" cy="1968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5" name="Таблица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3170452"/>
              </p:ext>
            </p:extLst>
          </p:nvPr>
        </p:nvGraphicFramePr>
        <p:xfrm>
          <a:off x="2339752" y="4869160"/>
          <a:ext cx="6552728" cy="179173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961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561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7220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2329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Карта</a:t>
                      </a:r>
                      <a:r>
                        <a:rPr lang="ru-RU" sz="1800" kern="1200" baseline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р</a:t>
                      </a:r>
                      <a:r>
                        <a:rPr lang="ru-RU" sz="1800" kern="1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езультатов реализации </a:t>
                      </a:r>
                      <a:endParaRPr lang="ru-RU" sz="1800" b="1" kern="1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 kern="1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kern="1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8712">
                <a:tc gridSpan="2"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Текущий год</a:t>
                      </a: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>
                          <a:effectLst/>
                        </a:rPr>
                        <a:t>Плановый</a:t>
                      </a:r>
                      <a:r>
                        <a:rPr lang="ru-RU" sz="1400" kern="1200" baseline="0" dirty="0">
                          <a:effectLst/>
                        </a:rPr>
                        <a:t> показатель на 2030 год</a:t>
                      </a:r>
                      <a:endParaRPr lang="ru-RU" sz="1400" b="0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>
                          <a:effectLst/>
                        </a:rPr>
                        <a:t>Общий объем финансирования за весь период</a:t>
                      </a:r>
                      <a:endParaRPr lang="ru-RU" sz="14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kern="1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плановый</a:t>
                      </a:r>
                      <a:r>
                        <a:rPr lang="ru-RU" sz="1400" b="0" kern="1200" baseline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показатель</a:t>
                      </a:r>
                      <a:endParaRPr lang="ru-RU" sz="1400" b="0" kern="1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</a:rPr>
                        <a:t>объем финансирования</a:t>
                      </a:r>
                      <a:endParaRPr lang="ru-RU" sz="1400" b="1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0" kern="1200" dirty="0">
                        <a:solidFill>
                          <a:schemeClr val="dk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388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≥ 100% баллов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48 507,99990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>
                          <a:effectLst/>
                        </a:rPr>
                        <a:t>≥ 100% баллов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523 346,73386</a:t>
                      </a:r>
                      <a:endParaRPr lang="ru-RU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19" name="Picture 3" descr="C:\Users\RakovaE.A\Desktop\МП Презентация\kisspng-arrow-computer-icons-scalable-vector-graphics-clip-curved-arrow-clipart-5aaeaade686e41.7305650015213964464278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111" b="100000" l="0" r="100000">
                        <a14:foregroundMark x1="11923" y1="90833" x2="31923" y2="79444"/>
                      </a14:backgroundRemoval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7668344" y="4509120"/>
            <a:ext cx="562711" cy="7200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8" name="Группа 17"/>
          <p:cNvGrpSpPr/>
          <p:nvPr/>
        </p:nvGrpSpPr>
        <p:grpSpPr>
          <a:xfrm>
            <a:off x="593961" y="4130574"/>
            <a:ext cx="1872208" cy="2766492"/>
            <a:chOff x="827584" y="4063719"/>
            <a:chExt cx="1872208" cy="2766492"/>
          </a:xfrm>
        </p:grpSpPr>
        <p:pic>
          <p:nvPicPr>
            <p:cNvPr id="20" name="Picture 2" descr="C:\Users\RakovaE.A\Desktop\МП Презентация\kisspng-arrow-clip-art-orange-arrow-5aa329c10ede94.7370710515206424970609.jpg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backgroundRemoval t="10870" b="90326" l="28778" r="98556">
                          <a14:foregroundMark x1="45889" y1="35870" x2="54667" y2="37935"/>
                          <a14:foregroundMark x1="49444" y1="51304" x2="56000" y2="51739"/>
                          <a14:foregroundMark x1="42000" y1="66304" x2="51667" y2="68043"/>
                          <a14:foregroundMark x1="67444" y1="62065" x2="69556" y2="75326"/>
                          <a14:foregroundMark x1="63444" y1="52174" x2="33667" y2="49130"/>
                          <a14:foregroundMark x1="38000" y1="35870" x2="72667" y2="35435"/>
                          <a14:foregroundMark x1="77889" y1="38804" x2="81000" y2="87717"/>
                          <a14:foregroundMark x1="35778" y1="65435" x2="51222" y2="62391"/>
                          <a14:foregroundMark x1="55111" y1="66739" x2="56444" y2="90326"/>
                          <a14:foregroundMark x1="56000" y1="89457" x2="56000" y2="8945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827584" y="4063719"/>
              <a:ext cx="1872208" cy="27664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Прямоугольник 20"/>
            <p:cNvSpPr/>
            <p:nvPr/>
          </p:nvSpPr>
          <p:spPr>
            <a:xfrm>
              <a:off x="1547664" y="4221088"/>
              <a:ext cx="648072" cy="106700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</p:spTree>
    <p:extLst>
      <p:ext uri="{BB962C8B-B14F-4D97-AF65-F5344CB8AC3E}">
        <p14:creationId xmlns:p14="http://schemas.microsoft.com/office/powerpoint/2010/main" val="32821474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271" y="4241276"/>
            <a:ext cx="1871634" cy="2767824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3627461" y="792812"/>
            <a:ext cx="18287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latin typeface="+mj-lt"/>
              </a:rPr>
              <a:t>Ответственный исполнитель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627461" y="1186479"/>
            <a:ext cx="22322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latin typeface="+mj-lt"/>
                <a:cs typeface="Times New Roman" pitchFamily="18" charset="0"/>
              </a:rPr>
              <a:t>Департамент финансов Нефтеюганского  района</a:t>
            </a:r>
          </a:p>
        </p:txBody>
      </p:sp>
      <p:grpSp>
        <p:nvGrpSpPr>
          <p:cNvPr id="17" name="Группа 16"/>
          <p:cNvGrpSpPr/>
          <p:nvPr/>
        </p:nvGrpSpPr>
        <p:grpSpPr>
          <a:xfrm>
            <a:off x="3894398" y="2964170"/>
            <a:ext cx="4926074" cy="1430382"/>
            <a:chOff x="4543178" y="3284985"/>
            <a:chExt cx="3989262" cy="1296144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4543178" y="3284985"/>
              <a:ext cx="3989262" cy="1296144"/>
            </a:xfrm>
            <a:prstGeom prst="rect">
              <a:avLst/>
            </a:prstGeom>
            <a:solidFill>
              <a:srgbClr val="F8F7EC"/>
            </a:solidFill>
            <a:ln w="53975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4572000" y="3356993"/>
              <a:ext cx="3888432" cy="10812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/>
              <a:r>
                <a:rPr lang="ru-RU" sz="1400" b="1" u="sng" dirty="0">
                  <a:solidFill>
                    <a:schemeClr val="accent4">
                      <a:lumMod val="75000"/>
                    </a:schemeClr>
                  </a:solidFill>
                </a:rPr>
                <a:t>Мероприятие:</a:t>
              </a:r>
            </a:p>
            <a:p>
              <a:pPr lvl="0" algn="just"/>
              <a:r>
                <a:rPr lang="ru-RU" sz="1400" b="1" dirty="0">
                  <a:solidFill>
                    <a:schemeClr val="accent4">
                      <a:lumMod val="75000"/>
                    </a:schemeClr>
                  </a:solidFill>
                </a:rPr>
                <a:t>Выравнивание бюджетной обеспеченности, обеспечение сбалансированности, направление финансовых средств, выделенных из других уровней бюджетов поселениям, входящим в состав Нефтеюганского района </a:t>
              </a:r>
              <a:endParaRPr lang="ru-RU" sz="1400" dirty="0">
                <a:solidFill>
                  <a:schemeClr val="accent4">
                    <a:lumMod val="75000"/>
                  </a:schemeClr>
                </a:solidFill>
              </a:endParaRPr>
            </a:p>
          </p:txBody>
        </p:sp>
      </p:grpSp>
      <p:pic>
        <p:nvPicPr>
          <p:cNvPr id="3075" name="Picture 3" descr="C:\Users\RakovaE.A\Desktop\МП Презентация\kisspng-arrow-computer-icons-scalable-vector-graphics-clip-curved-arrow-clipart-5aaeaade686e41.730565001521396446427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111" b="100000" l="0" r="100000">
                        <a14:foregroundMark x1="11923" y1="90833" x2="31923" y2="79444"/>
                      </a14:backgroundRemoval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613043" y="3320787"/>
            <a:ext cx="562711" cy="779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1473076869"/>
              </p:ext>
            </p:extLst>
          </p:nvPr>
        </p:nvGraphicFramePr>
        <p:xfrm>
          <a:off x="58361" y="614362"/>
          <a:ext cx="3357550" cy="41764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19" name="Picture 3" descr="C:\Users\RakovaE.A\Desktop\МП Презентация\kisspng-arrow-computer-icons-scalable-vector-graphics-clip-curved-arrow-clipart-5aaeaade686e41.7305650015213964464278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111" b="100000" l="0" r="100000">
                        <a14:foregroundMark x1="11923" y1="90833" x2="31923" y2="79444"/>
                      </a14:backgroundRemoval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7177531" y="4509120"/>
            <a:ext cx="562711" cy="7200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368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 descr="C:\Users\MoskovkinaLD\Desktop\!!!.jpg"/>
          <p:cNvPicPr>
            <a:picLocks noChangeAspect="1" noChangeArrowheads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582"/>
          <a:stretch/>
        </p:blipFill>
        <p:spPr bwMode="auto">
          <a:xfrm>
            <a:off x="6097302" y="614362"/>
            <a:ext cx="2723170" cy="1915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0367446"/>
              </p:ext>
            </p:extLst>
          </p:nvPr>
        </p:nvGraphicFramePr>
        <p:xfrm>
          <a:off x="2123729" y="4859384"/>
          <a:ext cx="6840759" cy="180997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531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8724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510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4935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10342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Карта</a:t>
                      </a:r>
                      <a:r>
                        <a:rPr lang="ru-RU" sz="1800" kern="1200" baseline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р</a:t>
                      </a:r>
                      <a:r>
                        <a:rPr lang="ru-RU" sz="1800" kern="1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езультатов реализации </a:t>
                      </a:r>
                      <a:endParaRPr lang="ru-RU" sz="1800" b="1" kern="1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 kern="1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kern="1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9773">
                <a:tc gridSpan="2"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Текущий год</a:t>
                      </a: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>
                          <a:effectLst/>
                        </a:rPr>
                        <a:t>Плановый</a:t>
                      </a:r>
                      <a:r>
                        <a:rPr lang="ru-RU" sz="1400" kern="1200" baseline="0" dirty="0">
                          <a:effectLst/>
                        </a:rPr>
                        <a:t> показатель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baseline="0" dirty="0">
                          <a:effectLst/>
                        </a:rPr>
                        <a:t>на 2030 год</a:t>
                      </a:r>
                      <a:endParaRPr lang="ru-RU" sz="1400" b="0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>
                          <a:effectLst/>
                        </a:rPr>
                        <a:t>Общий объем финансирования за весь период</a:t>
                      </a:r>
                      <a:endParaRPr lang="ru-RU" sz="14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325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kern="1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плановый</a:t>
                      </a:r>
                      <a:r>
                        <a:rPr lang="ru-RU" sz="1400" b="0" kern="1200" baseline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показатель</a:t>
                      </a:r>
                      <a:endParaRPr lang="ru-RU" sz="1400" b="0" kern="1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</a:rPr>
                        <a:t>объем финансирования</a:t>
                      </a:r>
                      <a:endParaRPr lang="ru-RU" sz="1400" b="1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0" kern="1200" dirty="0">
                        <a:solidFill>
                          <a:schemeClr val="dk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660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>
                          <a:effectLst/>
                        </a:rPr>
                        <a:t>100,0%</a:t>
                      </a:r>
                      <a:endParaRPr lang="ru-RU" sz="1400" kern="12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432 892,50000 тыс. руб.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>
                          <a:effectLst/>
                        </a:rPr>
                        <a:t>100,0%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5 110 794,96830 тыс. руб.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293705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3455876" y="1028596"/>
            <a:ext cx="22322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ru-RU" sz="1200" dirty="0">
              <a:latin typeface="+mj-lt"/>
              <a:cs typeface="Times New Roman" pitchFamily="18" charset="0"/>
            </a:endParaRPr>
          </a:p>
          <a:p>
            <a:r>
              <a:rPr lang="ru-RU" sz="1200" dirty="0">
                <a:latin typeface="+mj-lt"/>
                <a:cs typeface="Times New Roman" pitchFamily="18" charset="0"/>
              </a:rPr>
              <a:t>Департамент финансов Нефтеюганского  района</a:t>
            </a:r>
          </a:p>
        </p:txBody>
      </p:sp>
      <p:pic>
        <p:nvPicPr>
          <p:cNvPr id="3074" name="Picture 2" descr="C:\Users\RakovaE.A\Desktop\МП Презентация\kisspng-arrow-clip-art-orange-arrow-5aa329c10ede94.737071051520642497060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870" b="90326" l="28778" r="98556">
                        <a14:foregroundMark x1="45889" y1="35870" x2="54667" y2="37935"/>
                        <a14:foregroundMark x1="49444" y1="51304" x2="56000" y2="51739"/>
                        <a14:foregroundMark x1="42000" y1="66304" x2="51667" y2="68043"/>
                        <a14:foregroundMark x1="67444" y1="62065" x2="69556" y2="75326"/>
                        <a14:foregroundMark x1="63444" y1="52174" x2="33667" y2="49130"/>
                        <a14:foregroundMark x1="38000" y1="35870" x2="72667" y2="35435"/>
                        <a14:foregroundMark x1="77889" y1="38804" x2="81000" y2="87717"/>
                        <a14:foregroundMark x1="35778" y1="65435" x2="51222" y2="62391"/>
                        <a14:foregroundMark x1="55111" y1="66739" x2="56444" y2="90326"/>
                        <a14:foregroundMark x1="56000" y1="89457" x2="56000" y2="894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827584" y="4063719"/>
            <a:ext cx="1872208" cy="2766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3455876" y="806963"/>
            <a:ext cx="18287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latin typeface="+mj-lt"/>
              </a:rPr>
              <a:t>Ответственный исполнитель</a:t>
            </a:r>
          </a:p>
        </p:txBody>
      </p:sp>
      <p:pic>
        <p:nvPicPr>
          <p:cNvPr id="3075" name="Picture 3" descr="C:\Users\RakovaE.A\Desktop\МП Презентация\kisspng-arrow-computer-icons-scalable-vector-graphics-clip-curved-arrow-clipart-5aaeaade686e41.730565001521396446427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111" b="100000" l="0" r="100000">
                        <a14:foregroundMark x1="11923" y1="90833" x2="31923" y2="79444"/>
                      </a14:backgroundRemoval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613043" y="3320787"/>
            <a:ext cx="562711" cy="779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1547664" y="4221088"/>
            <a:ext cx="648072" cy="10670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202187409"/>
              </p:ext>
            </p:extLst>
          </p:nvPr>
        </p:nvGraphicFramePr>
        <p:xfrm>
          <a:off x="96180" y="404664"/>
          <a:ext cx="3251684" cy="41764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pic>
        <p:nvPicPr>
          <p:cNvPr id="19" name="Picture 3" descr="C:\Users\RakovaE.A\Desktop\МП Презентация\kisspng-arrow-computer-icons-scalable-vector-graphics-clip-curved-arrow-clipart-5aaeaade686e41.7305650015213964464278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111" b="100000" l="0" r="100000">
                        <a14:foregroundMark x1="11923" y1="90833" x2="31923" y2="79444"/>
                      </a14:backgroundRemoval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7524322" y="4365103"/>
            <a:ext cx="720086" cy="784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368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5" name="Группа 14"/>
          <p:cNvGrpSpPr/>
          <p:nvPr/>
        </p:nvGrpSpPr>
        <p:grpSpPr>
          <a:xfrm>
            <a:off x="3942041" y="3173684"/>
            <a:ext cx="4978573" cy="1028960"/>
            <a:chOff x="4543178" y="3284983"/>
            <a:chExt cx="3989262" cy="1296144"/>
          </a:xfrm>
        </p:grpSpPr>
        <p:sp>
          <p:nvSpPr>
            <p:cNvPr id="20" name="Прямоугольник 19"/>
            <p:cNvSpPr/>
            <p:nvPr/>
          </p:nvSpPr>
          <p:spPr>
            <a:xfrm>
              <a:off x="4543178" y="3284983"/>
              <a:ext cx="3989262" cy="1296144"/>
            </a:xfrm>
            <a:prstGeom prst="rect">
              <a:avLst/>
            </a:prstGeom>
            <a:solidFill>
              <a:srgbClr val="F8F7EC"/>
            </a:solidFill>
            <a:ln w="53975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4572000" y="3356993"/>
              <a:ext cx="3888432" cy="64811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/>
              <a:r>
                <a:rPr lang="ru-RU" sz="1400" b="1" u="sng" dirty="0">
                  <a:solidFill>
                    <a:schemeClr val="accent4">
                      <a:lumMod val="75000"/>
                    </a:schemeClr>
                  </a:solidFill>
                </a:rPr>
                <a:t>Мероприятие:</a:t>
              </a:r>
            </a:p>
            <a:p>
              <a:pPr lvl="0" algn="just"/>
              <a:r>
                <a:rPr lang="ru-RU" sz="1400" b="1" dirty="0"/>
                <a:t>Повышение качества управления муниципальными финансами Нефтеюганского района</a:t>
              </a:r>
            </a:p>
          </p:txBody>
        </p:sp>
      </p:grpSp>
      <p:pic>
        <p:nvPicPr>
          <p:cNvPr id="3" name="Picture 3" descr="C:\Users\MoskovkinaLD\Desktop\Otchetnost.jp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574676"/>
            <a:ext cx="3055764" cy="2037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8" name="Таблица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5680568"/>
              </p:ext>
            </p:extLst>
          </p:nvPr>
        </p:nvGraphicFramePr>
        <p:xfrm>
          <a:off x="2384400" y="4790639"/>
          <a:ext cx="6552728" cy="171064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961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561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7220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2329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Карта</a:t>
                      </a:r>
                      <a:r>
                        <a:rPr lang="ru-RU" sz="1800" kern="1200" baseline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р</a:t>
                      </a:r>
                      <a:r>
                        <a:rPr lang="ru-RU" sz="1800" kern="1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езультатов реализации </a:t>
                      </a:r>
                      <a:endParaRPr lang="ru-RU" sz="1800" b="1" kern="1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 kern="1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kern="1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8712">
                <a:tc gridSpan="2"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Текущий год</a:t>
                      </a: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>
                          <a:effectLst/>
                        </a:rPr>
                        <a:t>Плановый</a:t>
                      </a:r>
                      <a:r>
                        <a:rPr lang="ru-RU" sz="1400" kern="1200" baseline="0" dirty="0">
                          <a:effectLst/>
                        </a:rPr>
                        <a:t> показатель на 2030 год</a:t>
                      </a:r>
                      <a:endParaRPr lang="ru-RU" sz="1400" b="0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>
                          <a:effectLst/>
                        </a:rPr>
                        <a:t>Общий объем финансирования за весь период</a:t>
                      </a:r>
                      <a:endParaRPr lang="ru-RU" sz="14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kern="1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плановый</a:t>
                      </a:r>
                      <a:r>
                        <a:rPr lang="ru-RU" sz="1400" b="0" kern="1200" baseline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показатель</a:t>
                      </a:r>
                      <a:endParaRPr lang="ru-RU" sz="1400" b="0" kern="1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</a:rPr>
                        <a:t>объем финансирования</a:t>
                      </a:r>
                      <a:endParaRPr lang="ru-RU" sz="1400" b="1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0" kern="1200" dirty="0">
                        <a:solidFill>
                          <a:schemeClr val="dk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875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>
                          <a:effectLst/>
                        </a:rPr>
                        <a:t>≥ 75 </a:t>
                      </a:r>
                      <a:r>
                        <a:rPr lang="ru-RU" sz="1400" kern="1200" baseline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баллов</a:t>
                      </a:r>
                      <a:endParaRPr lang="ru-RU" sz="1400" kern="12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2 000,00000 тыс. руб.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>
                          <a:effectLst/>
                        </a:rPr>
                        <a:t>≥ 75 баллов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16 000,00000 тыс. руб.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054756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Группа 8"/>
          <p:cNvGrpSpPr/>
          <p:nvPr/>
        </p:nvGrpSpPr>
        <p:grpSpPr>
          <a:xfrm>
            <a:off x="416832" y="2300036"/>
            <a:ext cx="8727168" cy="5112568"/>
            <a:chOff x="323528" y="1311441"/>
            <a:chExt cx="8727168" cy="5112568"/>
          </a:xfrm>
        </p:grpSpPr>
        <p:graphicFrame>
          <p:nvGraphicFramePr>
            <p:cNvPr id="2" name="Диаграмма 1"/>
            <p:cNvGraphicFramePr/>
            <p:nvPr>
              <p:extLst>
                <p:ext uri="{D42A27DB-BD31-4B8C-83A1-F6EECF244321}">
                  <p14:modId xmlns:p14="http://schemas.microsoft.com/office/powerpoint/2010/main" val="1137318016"/>
                </p:ext>
              </p:extLst>
            </p:nvPr>
          </p:nvGraphicFramePr>
          <p:xfrm>
            <a:off x="355476" y="1311441"/>
            <a:ext cx="8695220" cy="511256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4" name="TextBox 3"/>
            <p:cNvSpPr txBox="1"/>
            <p:nvPr/>
          </p:nvSpPr>
          <p:spPr>
            <a:xfrm>
              <a:off x="827583" y="1340768"/>
              <a:ext cx="4176464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ru-RU" sz="1400" dirty="0"/>
                <a:t>Организация планирования, исполнения бюджета Нефтеюганского района и формирование отчетности об исполнении бюджета Нефтеюганского района </a:t>
              </a:r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827583" y="2492896"/>
              <a:ext cx="3960440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ru-RU" sz="1400" dirty="0"/>
                <a:t>Выравнивание бюджетной обеспеченности, обеспечение сбалансированности, направление финансовых средств, выделенных из других уровней бюджетов поселениям, входящим в состав Нефтеюганского района</a:t>
              </a: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827583" y="4067780"/>
              <a:ext cx="3816424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ru-RU" sz="1400" dirty="0"/>
                <a:t>Повышение качества управления муниципальными финансами Нефтеюганского района</a:t>
              </a:r>
            </a:p>
          </p:txBody>
        </p:sp>
        <p:sp>
          <p:nvSpPr>
            <p:cNvPr id="3" name="Скругленный прямоугольник 2"/>
            <p:cNvSpPr/>
            <p:nvPr/>
          </p:nvSpPr>
          <p:spPr>
            <a:xfrm>
              <a:off x="323528" y="3005373"/>
              <a:ext cx="360040" cy="360040"/>
            </a:xfrm>
            <a:prstGeom prst="round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Скругленный прямоугольник 12"/>
            <p:cNvSpPr/>
            <p:nvPr/>
          </p:nvSpPr>
          <p:spPr>
            <a:xfrm>
              <a:off x="355476" y="4257092"/>
              <a:ext cx="360040" cy="360040"/>
            </a:xfrm>
            <a:prstGeom prst="roundRect">
              <a:avLst/>
            </a:prstGeom>
            <a:solidFill>
              <a:srgbClr val="015B16"/>
            </a:solidFill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6" name="Скругленный прямоугольник 15"/>
            <p:cNvSpPr/>
            <p:nvPr/>
          </p:nvSpPr>
          <p:spPr>
            <a:xfrm>
              <a:off x="323528" y="1637801"/>
              <a:ext cx="360040" cy="360040"/>
            </a:xfrm>
            <a:prstGeom prst="round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6461144" y="3336469"/>
              <a:ext cx="755335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000" b="1" u="sng" dirty="0">
                  <a:solidFill>
                    <a:schemeClr val="bg2">
                      <a:lumMod val="10000"/>
                    </a:schemeClr>
                  </a:solidFill>
                </a:rPr>
                <a:t>2023</a:t>
              </a:r>
            </a:p>
            <a:p>
              <a:r>
                <a:rPr lang="ru-RU" sz="2000" b="1" u="sng" dirty="0">
                  <a:solidFill>
                    <a:schemeClr val="bg2">
                      <a:lumMod val="10000"/>
                    </a:schemeClr>
                  </a:solidFill>
                </a:rPr>
                <a:t> год </a:t>
              </a:r>
            </a:p>
          </p:txBody>
        </p:sp>
      </p:grp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368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8" name="Группа 17"/>
          <p:cNvGrpSpPr/>
          <p:nvPr/>
        </p:nvGrpSpPr>
        <p:grpSpPr>
          <a:xfrm>
            <a:off x="2123728" y="212247"/>
            <a:ext cx="5364596" cy="922726"/>
            <a:chOff x="885" y="400269"/>
            <a:chExt cx="3000821" cy="1500410"/>
          </a:xfrm>
        </p:grpSpPr>
        <p:sp>
          <p:nvSpPr>
            <p:cNvPr id="23" name="Скругленный прямоугольник 22"/>
            <p:cNvSpPr/>
            <p:nvPr/>
          </p:nvSpPr>
          <p:spPr>
            <a:xfrm>
              <a:off x="885" y="400269"/>
              <a:ext cx="3000821" cy="1500410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ctr"/>
              <a:r>
                <a:rPr lang="ru-RU" sz="2200" b="1" u="sng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Финансирование муниципальной программы</a:t>
              </a:r>
            </a:p>
          </p:txBody>
        </p:sp>
        <p:sp>
          <p:nvSpPr>
            <p:cNvPr id="24" name="Скругленный прямоугольник 4"/>
            <p:cNvSpPr/>
            <p:nvPr/>
          </p:nvSpPr>
          <p:spPr>
            <a:xfrm>
              <a:off x="44831" y="444215"/>
              <a:ext cx="2912929" cy="141251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2385" tIns="21590" rIns="32385" bIns="21590" numCol="1" spcCol="1270" anchor="ctr" anchorCtr="0">
              <a:noAutofit/>
            </a:bodyPr>
            <a:lstStyle/>
            <a:p>
              <a:pPr lvl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2400" b="1" u="sng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25" name="Прямоугольник 24"/>
          <p:cNvSpPr/>
          <p:nvPr/>
        </p:nvSpPr>
        <p:spPr>
          <a:xfrm>
            <a:off x="323528" y="1253514"/>
            <a:ext cx="3528392" cy="879342"/>
          </a:xfrm>
          <a:prstGeom prst="rect">
            <a:avLst/>
          </a:prstGeom>
          <a:solidFill>
            <a:srgbClr val="F8F7EC"/>
          </a:solidFill>
          <a:ln w="53975">
            <a:solidFill>
              <a:schemeClr val="bg1">
                <a:lumMod val="9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</a:rPr>
              <a:t>Общий объем финансирования на период до 2030 года:</a:t>
            </a:r>
          </a:p>
          <a:p>
            <a:pPr algn="ctr"/>
            <a:r>
              <a:rPr lang="ru-RU" sz="1600" b="1" dirty="0">
                <a:solidFill>
                  <a:schemeClr val="tx1"/>
                </a:solidFill>
              </a:rPr>
              <a:t>6 111 275,86404 </a:t>
            </a:r>
            <a:r>
              <a:rPr lang="ru-RU" sz="1600" dirty="0">
                <a:solidFill>
                  <a:schemeClr val="tx1"/>
                </a:solidFill>
              </a:rPr>
              <a:t>тыс. рублей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5157926" y="1196752"/>
            <a:ext cx="1982271" cy="1030624"/>
          </a:xfrm>
          <a:prstGeom prst="rect">
            <a:avLst/>
          </a:prstGeom>
          <a:solidFill>
            <a:srgbClr val="F8F7EC"/>
          </a:solidFill>
          <a:ln w="53975">
            <a:solidFill>
              <a:schemeClr val="bg1">
                <a:lumMod val="9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</a:rPr>
              <a:t>2023 год –                   </a:t>
            </a:r>
            <a:r>
              <a:rPr lang="ru-RU" sz="1600" b="1" dirty="0">
                <a:solidFill>
                  <a:schemeClr val="tx1"/>
                </a:solidFill>
              </a:rPr>
              <a:t>547 607,75074</a:t>
            </a:r>
            <a:r>
              <a:rPr lang="ru-RU" sz="1600" dirty="0">
                <a:solidFill>
                  <a:schemeClr val="tx1"/>
                </a:solidFill>
              </a:rPr>
              <a:t> рублей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067944" y="1196752"/>
            <a:ext cx="9829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/>
              <a:t>из них: </a:t>
            </a:r>
          </a:p>
        </p:txBody>
      </p:sp>
      <p:grpSp>
        <p:nvGrpSpPr>
          <p:cNvPr id="11" name="Группа 10"/>
          <p:cNvGrpSpPr/>
          <p:nvPr/>
        </p:nvGrpSpPr>
        <p:grpSpPr>
          <a:xfrm>
            <a:off x="4067944" y="1506122"/>
            <a:ext cx="1512167" cy="586284"/>
            <a:chOff x="3429711" y="3405427"/>
            <a:chExt cx="1512167" cy="586284"/>
          </a:xfrm>
        </p:grpSpPr>
        <p:pic>
          <p:nvPicPr>
            <p:cNvPr id="28" name="Picture 3" descr="C:\Users\RakovaE.A\Desktop\МП Презентация\kisspng-arrow-computer-icons-scalable-vector-graphics-clip-curved-arrow-clipart-5aaeaade686e41.7305650015213964464278.jp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111" b="100000" l="0" r="100000">
                          <a14:foregroundMark x1="11923" y1="90833" x2="31923" y2="79444"/>
                        </a14:backgroundRemoval>
                      </a14:imgEffect>
                      <a14:imgEffect>
                        <a14:saturation sat="3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3537924" y="3320787"/>
              <a:ext cx="562711" cy="7791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9" name="Picture 3" descr="C:\Users\RakovaE.A\Desktop\МП Презентация\kisspng-arrow-computer-icons-scalable-vector-graphics-clip-curved-arrow-clipart-5aaeaade686e41.7305650015213964464278.jp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111" b="100000" l="0" r="100000">
                          <a14:foregroundMark x1="11923" y1="90833" x2="31923" y2="79444"/>
                        </a14:backgroundRemoval>
                      </a14:imgEffect>
                      <a14:imgEffect>
                        <a14:saturation sat="3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3910913" y="3306067"/>
              <a:ext cx="562711" cy="7791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" name="Picture 3" descr="C:\Users\RakovaE.A\Desktop\МП Презентация\kisspng-arrow-computer-icons-scalable-vector-graphics-clip-curved-arrow-clipart-5aaeaade686e41.7305650015213964464278.jp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111" b="100000" l="0" r="100000">
                          <a14:foregroundMark x1="11923" y1="90833" x2="31923" y2="79444"/>
                        </a14:backgroundRemoval>
                      </a14:imgEffect>
                      <a14:imgEffect>
                        <a14:saturation sat="3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4270953" y="3297214"/>
              <a:ext cx="562711" cy="7791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8" name="Группа 7"/>
          <p:cNvGrpSpPr/>
          <p:nvPr/>
        </p:nvGrpSpPr>
        <p:grpSpPr>
          <a:xfrm>
            <a:off x="6932116" y="1102764"/>
            <a:ext cx="2651354" cy="1936408"/>
            <a:chOff x="6887376" y="1141287"/>
            <a:chExt cx="2651354" cy="1935684"/>
          </a:xfrm>
        </p:grpSpPr>
        <p:pic>
          <p:nvPicPr>
            <p:cNvPr id="19" name="Picture 2" descr="C:\Users\RakovaE.A\Desktop\МП Презентация\kisspng-arrow-clip-art-orange-arrow-5aa329c10ede94.7370710515206424970609.jp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10870" b="90326" l="28778" r="98556">
                          <a14:foregroundMark x1="45889" y1="35870" x2="54667" y2="37935"/>
                          <a14:foregroundMark x1="49444" y1="51304" x2="56000" y2="51739"/>
                          <a14:foregroundMark x1="42000" y1="66304" x2="51667" y2="68043"/>
                          <a14:foregroundMark x1="67444" y1="62065" x2="69556" y2="75326"/>
                          <a14:foregroundMark x1="63444" y1="52174" x2="33667" y2="49130"/>
                          <a14:foregroundMark x1="38000" y1="35870" x2="72667" y2="35435"/>
                          <a14:foregroundMark x1="77889" y1="38804" x2="81000" y2="87717"/>
                          <a14:foregroundMark x1="35778" y1="65435" x2="51222" y2="62391"/>
                          <a14:foregroundMark x1="55111" y1="66739" x2="56444" y2="90326"/>
                          <a14:foregroundMark x1="56000" y1="89457" x2="56000" y2="8945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 flipH="1">
              <a:off x="7245211" y="783452"/>
              <a:ext cx="1935684" cy="26513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3" name="Прямоугольник 32"/>
            <p:cNvSpPr/>
            <p:nvPr/>
          </p:nvSpPr>
          <p:spPr>
            <a:xfrm rot="16200000">
              <a:off x="7257946" y="1775084"/>
              <a:ext cx="669166" cy="90466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</p:spTree>
    <p:extLst>
      <p:ext uri="{BB962C8B-B14F-4D97-AF65-F5344CB8AC3E}">
        <p14:creationId xmlns:p14="http://schemas.microsoft.com/office/powerpoint/2010/main" val="201561433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сность">
  <a:themeElements>
    <a:clrScheme name="Ясность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Ясность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4023</TotalTime>
  <Words>685</Words>
  <Application>Microsoft Office PowerPoint</Application>
  <PresentationFormat>Экран (4:3)</PresentationFormat>
  <Paragraphs>138</Paragraphs>
  <Slides>9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Arial</vt:lpstr>
      <vt:lpstr>Calibri</vt:lpstr>
      <vt:lpstr>Times New Roman</vt:lpstr>
      <vt:lpstr>Ясность</vt:lpstr>
      <vt:lpstr>Публичная декларация Муниципальной программы нефтеюганского района</vt:lpstr>
      <vt:lpstr>Цели и задачи муниципальной программы: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Ракова Екатерина Александровна</dc:creator>
  <cp:lastModifiedBy>Данилова Анастасия Ивановна</cp:lastModifiedBy>
  <cp:revision>558</cp:revision>
  <cp:lastPrinted>2022-09-06T04:21:25Z</cp:lastPrinted>
  <dcterms:created xsi:type="dcterms:W3CDTF">2017-02-16T04:13:57Z</dcterms:created>
  <dcterms:modified xsi:type="dcterms:W3CDTF">2023-12-19T04:29:22Z</dcterms:modified>
</cp:coreProperties>
</file>